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2A65AC"/>
    <a:srgbClr val="FF9B9B"/>
    <a:srgbClr val="FFEFAB"/>
    <a:srgbClr val="FFEDB3"/>
    <a:srgbClr val="CCFF66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 autoAdjust="0"/>
    <p:restoredTop sz="94533"/>
  </p:normalViewPr>
  <p:slideViewPr>
    <p:cSldViewPr>
      <p:cViewPr>
        <p:scale>
          <a:sx n="80" d="100"/>
          <a:sy n="80" d="100"/>
        </p:scale>
        <p:origin x="48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5866B-4D38-4342-9489-3D6781ACFEC8}" type="doc">
      <dgm:prSet loTypeId="urn:microsoft.com/office/officeart/2005/8/layout/vList3#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F3A999-13FE-4CF1-BB7F-5996B785272E}">
      <dgm:prSet custT="1"/>
      <dgm:spPr/>
      <dgm:t>
        <a:bodyPr/>
        <a:lstStyle/>
        <a:p>
          <a:pPr rtl="0"/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Course Information</a:t>
          </a:r>
        </a:p>
      </dgm:t>
    </dgm:pt>
    <dgm:pt modelId="{73BF8A32-124E-4F57-9BDB-21ECC2B69AC5}" type="parTrans" cxnId="{3E0E79B8-4623-42ED-98C2-332CB6A4BCD8}">
      <dgm:prSet/>
      <dgm:spPr/>
      <dgm:t>
        <a:bodyPr/>
        <a:lstStyle/>
        <a:p>
          <a:endParaRPr lang="en-US"/>
        </a:p>
      </dgm:t>
    </dgm:pt>
    <dgm:pt modelId="{1F9A44F4-5030-4A5A-99AC-861577123143}" type="sibTrans" cxnId="{3E0E79B8-4623-42ED-98C2-332CB6A4BCD8}">
      <dgm:prSet/>
      <dgm:spPr/>
      <dgm:t>
        <a:bodyPr/>
        <a:lstStyle/>
        <a:p>
          <a:endParaRPr lang="en-US"/>
        </a:p>
      </dgm:t>
    </dgm:pt>
    <dgm:pt modelId="{B7B7D85B-E602-4B19-BF67-CDADE88342E6}">
      <dgm:prSet/>
      <dgm:spPr/>
      <dgm:t>
        <a:bodyPr/>
        <a:lstStyle/>
        <a:p>
          <a:pPr rtl="0"/>
          <a:r>
            <a:rPr lang="en-GB" dirty="0"/>
            <a:t>Course Description</a:t>
          </a:r>
          <a:endParaRPr lang="en-US" dirty="0"/>
        </a:p>
      </dgm:t>
    </dgm:pt>
    <dgm:pt modelId="{C35D1307-2BC3-4079-8C78-41430D07802C}" type="parTrans" cxnId="{E46A740F-1552-4C9F-8255-9DBC0CC83B02}">
      <dgm:prSet/>
      <dgm:spPr/>
      <dgm:t>
        <a:bodyPr/>
        <a:lstStyle/>
        <a:p>
          <a:endParaRPr lang="en-US"/>
        </a:p>
      </dgm:t>
    </dgm:pt>
    <dgm:pt modelId="{9D52C36F-C364-4BEF-A370-E95C5B4665DB}" type="sibTrans" cxnId="{E46A740F-1552-4C9F-8255-9DBC0CC83B02}">
      <dgm:prSet/>
      <dgm:spPr/>
      <dgm:t>
        <a:bodyPr/>
        <a:lstStyle/>
        <a:p>
          <a:endParaRPr lang="en-US"/>
        </a:p>
      </dgm:t>
    </dgm:pt>
    <dgm:pt modelId="{DA39C1B3-2A39-42AA-A54E-E510B2DF174C}">
      <dgm:prSet/>
      <dgm:spPr/>
      <dgm:t>
        <a:bodyPr/>
        <a:lstStyle/>
        <a:p>
          <a:pPr rtl="0"/>
          <a:r>
            <a:rPr lang="en-GB" dirty="0"/>
            <a:t>Course Requirements</a:t>
          </a:r>
          <a:endParaRPr lang="en-US" dirty="0"/>
        </a:p>
      </dgm:t>
    </dgm:pt>
    <dgm:pt modelId="{6B496959-C702-468E-8DD6-E7FCD3CADCE9}" type="parTrans" cxnId="{67EBD096-BFB8-40D5-99A7-3211EAAAFA7B}">
      <dgm:prSet/>
      <dgm:spPr/>
      <dgm:t>
        <a:bodyPr/>
        <a:lstStyle/>
        <a:p>
          <a:endParaRPr lang="en-US"/>
        </a:p>
      </dgm:t>
    </dgm:pt>
    <dgm:pt modelId="{893FCE9D-AFFD-49EE-B537-34003916C598}" type="sibTrans" cxnId="{67EBD096-BFB8-40D5-99A7-3211EAAAFA7B}">
      <dgm:prSet/>
      <dgm:spPr/>
      <dgm:t>
        <a:bodyPr/>
        <a:lstStyle/>
        <a:p>
          <a:endParaRPr lang="en-US"/>
        </a:p>
      </dgm:t>
    </dgm:pt>
    <dgm:pt modelId="{9E267CB8-DAB5-4A36-A798-1102C8D675F3}">
      <dgm:prSet custT="1"/>
      <dgm:spPr/>
      <dgm:t>
        <a:bodyPr/>
        <a:lstStyle/>
        <a:p>
          <a:pPr rtl="0"/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Course</a:t>
          </a:r>
          <a:r>
            <a:rPr lang="en-US" sz="2700" b="1" kern="1200" dirty="0"/>
            <a:t> </a:t>
          </a:r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Objectives</a:t>
          </a:r>
        </a:p>
      </dgm:t>
    </dgm:pt>
    <dgm:pt modelId="{19D12F28-6BFC-4636-B4DE-AF4072A658EB}" type="parTrans" cxnId="{B53965D3-C0F4-4C06-BA49-16CE14E430B2}">
      <dgm:prSet/>
      <dgm:spPr/>
      <dgm:t>
        <a:bodyPr/>
        <a:lstStyle/>
        <a:p>
          <a:endParaRPr lang="en-US"/>
        </a:p>
      </dgm:t>
    </dgm:pt>
    <dgm:pt modelId="{6B06A015-96A6-4358-ABAE-76AC5EE26A0A}" type="sibTrans" cxnId="{B53965D3-C0F4-4C06-BA49-16CE14E430B2}">
      <dgm:prSet/>
      <dgm:spPr/>
      <dgm:t>
        <a:bodyPr/>
        <a:lstStyle/>
        <a:p>
          <a:endParaRPr lang="en-US"/>
        </a:p>
      </dgm:t>
    </dgm:pt>
    <dgm:pt modelId="{C8D04BA8-BCA6-45C1-B0B5-C1BC060E3656}">
      <dgm:prSet/>
      <dgm:spPr/>
      <dgm:t>
        <a:bodyPr/>
        <a:lstStyle/>
        <a:p>
          <a:pPr rtl="0"/>
          <a:r>
            <a:rPr lang="en-US" dirty="0"/>
            <a:t>Topics &amp; Assessment</a:t>
          </a:r>
        </a:p>
      </dgm:t>
    </dgm:pt>
    <dgm:pt modelId="{14D0D6CD-0D53-4E5B-933B-306A6278BB35}" type="parTrans" cxnId="{2909CA9B-C3C8-4B3E-9CC3-E58189D9B183}">
      <dgm:prSet/>
      <dgm:spPr/>
      <dgm:t>
        <a:bodyPr/>
        <a:lstStyle/>
        <a:p>
          <a:endParaRPr lang="en-US"/>
        </a:p>
      </dgm:t>
    </dgm:pt>
    <dgm:pt modelId="{C944180E-5E93-43FB-9FD2-4B77D8BDB7E7}" type="sibTrans" cxnId="{2909CA9B-C3C8-4B3E-9CC3-E58189D9B183}">
      <dgm:prSet/>
      <dgm:spPr/>
      <dgm:t>
        <a:bodyPr/>
        <a:lstStyle/>
        <a:p>
          <a:endParaRPr lang="en-US"/>
        </a:p>
      </dgm:t>
    </dgm:pt>
    <dgm:pt modelId="{C1386D27-CD6C-4687-AFE3-F922BD246C1F}">
      <dgm:prSet custT="1"/>
      <dgm:spPr/>
      <dgm:t>
        <a:bodyPr/>
        <a:lstStyle/>
        <a:p>
          <a:pPr rtl="0"/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The Programming Environment</a:t>
          </a:r>
        </a:p>
      </dgm:t>
    </dgm:pt>
    <dgm:pt modelId="{296FB757-84B0-44C7-B944-49597CF91FF8}" type="parTrans" cxnId="{03B8337C-AFCE-4948-9C78-BAAEFCD2319D}">
      <dgm:prSet/>
      <dgm:spPr/>
      <dgm:t>
        <a:bodyPr/>
        <a:lstStyle/>
        <a:p>
          <a:endParaRPr lang="en-US"/>
        </a:p>
      </dgm:t>
    </dgm:pt>
    <dgm:pt modelId="{4CF0D1EA-AF27-475F-B66D-DD958AE2C868}" type="sibTrans" cxnId="{03B8337C-AFCE-4948-9C78-BAAEFCD2319D}">
      <dgm:prSet/>
      <dgm:spPr/>
      <dgm:t>
        <a:bodyPr/>
        <a:lstStyle/>
        <a:p>
          <a:endParaRPr lang="en-US"/>
        </a:p>
      </dgm:t>
    </dgm:pt>
    <dgm:pt modelId="{495349B4-688C-4951-BB07-1AD6F9C56EC7}" type="pres">
      <dgm:prSet presAssocID="{5BA5866B-4D38-4342-9489-3D6781ACFEC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3F1FD7-5F97-49D9-A80C-0018D1DB493F}" type="pres">
      <dgm:prSet presAssocID="{F4F3A999-13FE-4CF1-BB7F-5996B785272E}" presName="composite" presStyleCnt="0"/>
      <dgm:spPr/>
    </dgm:pt>
    <dgm:pt modelId="{AC15F0EE-1B55-48BE-81A0-7CBECBFE23F8}" type="pres">
      <dgm:prSet presAssocID="{F4F3A999-13FE-4CF1-BB7F-5996B785272E}" presName="imgShp" presStyleLbl="fgImgPlace1" presStyleIdx="0" presStyleCnt="6"/>
      <dgm:spPr/>
    </dgm:pt>
    <dgm:pt modelId="{805AD1A9-3388-4E46-A4B3-904E65722F54}" type="pres">
      <dgm:prSet presAssocID="{F4F3A999-13FE-4CF1-BB7F-5996B785272E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CC3B4-AA77-4917-83FC-9DC302DE1699}" type="pres">
      <dgm:prSet presAssocID="{1F9A44F4-5030-4A5A-99AC-861577123143}" presName="spacing" presStyleCnt="0"/>
      <dgm:spPr/>
    </dgm:pt>
    <dgm:pt modelId="{544B146F-03B9-4C83-BEAC-DB2CA4EE8A05}" type="pres">
      <dgm:prSet presAssocID="{B7B7D85B-E602-4B19-BF67-CDADE88342E6}" presName="composite" presStyleCnt="0"/>
      <dgm:spPr/>
    </dgm:pt>
    <dgm:pt modelId="{03B53552-1498-4C30-9640-346C24340A93}" type="pres">
      <dgm:prSet presAssocID="{B7B7D85B-E602-4B19-BF67-CDADE88342E6}" presName="imgShp" presStyleLbl="fgImgPlace1" presStyleIdx="1" presStyleCnt="6"/>
      <dgm:spPr/>
    </dgm:pt>
    <dgm:pt modelId="{443E31D8-21DB-4EDE-888A-D8867E57137B}" type="pres">
      <dgm:prSet presAssocID="{B7B7D85B-E602-4B19-BF67-CDADE88342E6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9B6C4-29F9-44A6-8398-4B435F83BFE8}" type="pres">
      <dgm:prSet presAssocID="{9D52C36F-C364-4BEF-A370-E95C5B4665DB}" presName="spacing" presStyleCnt="0"/>
      <dgm:spPr/>
    </dgm:pt>
    <dgm:pt modelId="{68F40AAF-5D1E-4194-9B8D-79F23E6600A6}" type="pres">
      <dgm:prSet presAssocID="{DA39C1B3-2A39-42AA-A54E-E510B2DF174C}" presName="composite" presStyleCnt="0"/>
      <dgm:spPr/>
    </dgm:pt>
    <dgm:pt modelId="{D3068452-E603-4982-AB21-20BC91F38245}" type="pres">
      <dgm:prSet presAssocID="{DA39C1B3-2A39-42AA-A54E-E510B2DF174C}" presName="imgShp" presStyleLbl="fgImgPlace1" presStyleIdx="2" presStyleCnt="6"/>
      <dgm:spPr/>
    </dgm:pt>
    <dgm:pt modelId="{51089B79-7C65-48EC-9CD7-0445C0028397}" type="pres">
      <dgm:prSet presAssocID="{DA39C1B3-2A39-42AA-A54E-E510B2DF174C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D18B5-9B82-4531-AD2A-8979BEB9E55C}" type="pres">
      <dgm:prSet presAssocID="{893FCE9D-AFFD-49EE-B537-34003916C598}" presName="spacing" presStyleCnt="0"/>
      <dgm:spPr/>
    </dgm:pt>
    <dgm:pt modelId="{D1289E87-1381-4648-B35E-ED5E16800CB9}" type="pres">
      <dgm:prSet presAssocID="{9E267CB8-DAB5-4A36-A798-1102C8D675F3}" presName="composite" presStyleCnt="0"/>
      <dgm:spPr/>
    </dgm:pt>
    <dgm:pt modelId="{B3F8B6F2-49BE-4904-A611-AC00D934DF98}" type="pres">
      <dgm:prSet presAssocID="{9E267CB8-DAB5-4A36-A798-1102C8D675F3}" presName="imgShp" presStyleLbl="fgImgPlace1" presStyleIdx="3" presStyleCnt="6"/>
      <dgm:spPr/>
    </dgm:pt>
    <dgm:pt modelId="{2980B97B-5B09-4937-9B58-47B9A8D10793}" type="pres">
      <dgm:prSet presAssocID="{9E267CB8-DAB5-4A36-A798-1102C8D675F3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845D6-FD38-454A-9BF2-2BE8BB2504A9}" type="pres">
      <dgm:prSet presAssocID="{6B06A015-96A6-4358-ABAE-76AC5EE26A0A}" presName="spacing" presStyleCnt="0"/>
      <dgm:spPr/>
    </dgm:pt>
    <dgm:pt modelId="{2F6321C9-4E5C-4C22-9AA5-BB2B61172CB2}" type="pres">
      <dgm:prSet presAssocID="{C8D04BA8-BCA6-45C1-B0B5-C1BC060E3656}" presName="composite" presStyleCnt="0"/>
      <dgm:spPr/>
    </dgm:pt>
    <dgm:pt modelId="{CBF3E157-C67B-4998-9FA8-FEA599E4DACD}" type="pres">
      <dgm:prSet presAssocID="{C8D04BA8-BCA6-45C1-B0B5-C1BC060E3656}" presName="imgShp" presStyleLbl="fgImgPlace1" presStyleIdx="4" presStyleCnt="6"/>
      <dgm:spPr/>
    </dgm:pt>
    <dgm:pt modelId="{E37EF519-711F-4D25-80C4-D333719F9632}" type="pres">
      <dgm:prSet presAssocID="{C8D04BA8-BCA6-45C1-B0B5-C1BC060E365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2F321-A998-4F9F-83D5-801B4BD612F2}" type="pres">
      <dgm:prSet presAssocID="{C944180E-5E93-43FB-9FD2-4B77D8BDB7E7}" presName="spacing" presStyleCnt="0"/>
      <dgm:spPr/>
    </dgm:pt>
    <dgm:pt modelId="{1D0D112E-1B22-4433-86A0-A796CF87AFA2}" type="pres">
      <dgm:prSet presAssocID="{C1386D27-CD6C-4687-AFE3-F922BD246C1F}" presName="composite" presStyleCnt="0"/>
      <dgm:spPr/>
    </dgm:pt>
    <dgm:pt modelId="{B69E5461-2BB7-4833-938C-95FF51213252}" type="pres">
      <dgm:prSet presAssocID="{C1386D27-CD6C-4687-AFE3-F922BD246C1F}" presName="imgShp" presStyleLbl="fgImgPlace1" presStyleIdx="5" presStyleCnt="6"/>
      <dgm:spPr/>
    </dgm:pt>
    <dgm:pt modelId="{7F9D2196-957B-40B0-96AA-E91B3D6E2491}" type="pres">
      <dgm:prSet presAssocID="{C1386D27-CD6C-4687-AFE3-F922BD246C1F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BD822-15FA-45BC-BD82-5DD003EF0F36}" type="presOf" srcId="{9E267CB8-DAB5-4A36-A798-1102C8D675F3}" destId="{2980B97B-5B09-4937-9B58-47B9A8D10793}" srcOrd="0" destOrd="0" presId="urn:microsoft.com/office/officeart/2005/8/layout/vList3#1"/>
    <dgm:cxn modelId="{F42E93DC-8A1E-4095-8175-FEA99CEBC3D3}" type="presOf" srcId="{C1386D27-CD6C-4687-AFE3-F922BD246C1F}" destId="{7F9D2196-957B-40B0-96AA-E91B3D6E2491}" srcOrd="0" destOrd="0" presId="urn:microsoft.com/office/officeart/2005/8/layout/vList3#1"/>
    <dgm:cxn modelId="{B53965D3-C0F4-4C06-BA49-16CE14E430B2}" srcId="{5BA5866B-4D38-4342-9489-3D6781ACFEC8}" destId="{9E267CB8-DAB5-4A36-A798-1102C8D675F3}" srcOrd="3" destOrd="0" parTransId="{19D12F28-6BFC-4636-B4DE-AF4072A658EB}" sibTransId="{6B06A015-96A6-4358-ABAE-76AC5EE26A0A}"/>
    <dgm:cxn modelId="{CE12FB35-0C1D-41FD-A7B4-12FE450FA930}" type="presOf" srcId="{F4F3A999-13FE-4CF1-BB7F-5996B785272E}" destId="{805AD1A9-3388-4E46-A4B3-904E65722F54}" srcOrd="0" destOrd="0" presId="urn:microsoft.com/office/officeart/2005/8/layout/vList3#1"/>
    <dgm:cxn modelId="{2909CA9B-C3C8-4B3E-9CC3-E58189D9B183}" srcId="{5BA5866B-4D38-4342-9489-3D6781ACFEC8}" destId="{C8D04BA8-BCA6-45C1-B0B5-C1BC060E3656}" srcOrd="4" destOrd="0" parTransId="{14D0D6CD-0D53-4E5B-933B-306A6278BB35}" sibTransId="{C944180E-5E93-43FB-9FD2-4B77D8BDB7E7}"/>
    <dgm:cxn modelId="{E46A740F-1552-4C9F-8255-9DBC0CC83B02}" srcId="{5BA5866B-4D38-4342-9489-3D6781ACFEC8}" destId="{B7B7D85B-E602-4B19-BF67-CDADE88342E6}" srcOrd="1" destOrd="0" parTransId="{C35D1307-2BC3-4079-8C78-41430D07802C}" sibTransId="{9D52C36F-C364-4BEF-A370-E95C5B4665DB}"/>
    <dgm:cxn modelId="{3E0E79B8-4623-42ED-98C2-332CB6A4BCD8}" srcId="{5BA5866B-4D38-4342-9489-3D6781ACFEC8}" destId="{F4F3A999-13FE-4CF1-BB7F-5996B785272E}" srcOrd="0" destOrd="0" parTransId="{73BF8A32-124E-4F57-9BDB-21ECC2B69AC5}" sibTransId="{1F9A44F4-5030-4A5A-99AC-861577123143}"/>
    <dgm:cxn modelId="{03B8337C-AFCE-4948-9C78-BAAEFCD2319D}" srcId="{5BA5866B-4D38-4342-9489-3D6781ACFEC8}" destId="{C1386D27-CD6C-4687-AFE3-F922BD246C1F}" srcOrd="5" destOrd="0" parTransId="{296FB757-84B0-44C7-B944-49597CF91FF8}" sibTransId="{4CF0D1EA-AF27-475F-B66D-DD958AE2C868}"/>
    <dgm:cxn modelId="{E661D2F5-8874-4D65-B9CB-6BDBF8FC8057}" type="presOf" srcId="{5BA5866B-4D38-4342-9489-3D6781ACFEC8}" destId="{495349B4-688C-4951-BB07-1AD6F9C56EC7}" srcOrd="0" destOrd="0" presId="urn:microsoft.com/office/officeart/2005/8/layout/vList3#1"/>
    <dgm:cxn modelId="{FF7D35DD-706E-4C65-9CAB-82336ADBD055}" type="presOf" srcId="{B7B7D85B-E602-4B19-BF67-CDADE88342E6}" destId="{443E31D8-21DB-4EDE-888A-D8867E57137B}" srcOrd="0" destOrd="0" presId="urn:microsoft.com/office/officeart/2005/8/layout/vList3#1"/>
    <dgm:cxn modelId="{6A18DD57-807A-42C9-85A1-D98A6B7920E1}" type="presOf" srcId="{DA39C1B3-2A39-42AA-A54E-E510B2DF174C}" destId="{51089B79-7C65-48EC-9CD7-0445C0028397}" srcOrd="0" destOrd="0" presId="urn:microsoft.com/office/officeart/2005/8/layout/vList3#1"/>
    <dgm:cxn modelId="{972E3D9B-7268-426B-BBED-DCEDE6121104}" type="presOf" srcId="{C8D04BA8-BCA6-45C1-B0B5-C1BC060E3656}" destId="{E37EF519-711F-4D25-80C4-D333719F9632}" srcOrd="0" destOrd="0" presId="urn:microsoft.com/office/officeart/2005/8/layout/vList3#1"/>
    <dgm:cxn modelId="{67EBD096-BFB8-40D5-99A7-3211EAAAFA7B}" srcId="{5BA5866B-4D38-4342-9489-3D6781ACFEC8}" destId="{DA39C1B3-2A39-42AA-A54E-E510B2DF174C}" srcOrd="2" destOrd="0" parTransId="{6B496959-C702-468E-8DD6-E7FCD3CADCE9}" sibTransId="{893FCE9D-AFFD-49EE-B537-34003916C598}"/>
    <dgm:cxn modelId="{712A75AC-6329-4237-BEB2-BE14748DE817}" type="presParOf" srcId="{495349B4-688C-4951-BB07-1AD6F9C56EC7}" destId="{7B3F1FD7-5F97-49D9-A80C-0018D1DB493F}" srcOrd="0" destOrd="0" presId="urn:microsoft.com/office/officeart/2005/8/layout/vList3#1"/>
    <dgm:cxn modelId="{59317293-4077-49FE-AE28-0102847725B1}" type="presParOf" srcId="{7B3F1FD7-5F97-49D9-A80C-0018D1DB493F}" destId="{AC15F0EE-1B55-48BE-81A0-7CBECBFE23F8}" srcOrd="0" destOrd="0" presId="urn:microsoft.com/office/officeart/2005/8/layout/vList3#1"/>
    <dgm:cxn modelId="{886EB232-4B5A-4CBC-8C0F-DC821546277C}" type="presParOf" srcId="{7B3F1FD7-5F97-49D9-A80C-0018D1DB493F}" destId="{805AD1A9-3388-4E46-A4B3-904E65722F54}" srcOrd="1" destOrd="0" presId="urn:microsoft.com/office/officeart/2005/8/layout/vList3#1"/>
    <dgm:cxn modelId="{B41C8C7F-EF53-4958-BED3-51757E1F2CD1}" type="presParOf" srcId="{495349B4-688C-4951-BB07-1AD6F9C56EC7}" destId="{718CC3B4-AA77-4917-83FC-9DC302DE1699}" srcOrd="1" destOrd="0" presId="urn:microsoft.com/office/officeart/2005/8/layout/vList3#1"/>
    <dgm:cxn modelId="{6749ACD0-DE60-405A-AB5B-BAAAB3BDFCED}" type="presParOf" srcId="{495349B4-688C-4951-BB07-1AD6F9C56EC7}" destId="{544B146F-03B9-4C83-BEAC-DB2CA4EE8A05}" srcOrd="2" destOrd="0" presId="urn:microsoft.com/office/officeart/2005/8/layout/vList3#1"/>
    <dgm:cxn modelId="{72D40963-0B7B-4651-8329-25AEE85EF36C}" type="presParOf" srcId="{544B146F-03B9-4C83-BEAC-DB2CA4EE8A05}" destId="{03B53552-1498-4C30-9640-346C24340A93}" srcOrd="0" destOrd="0" presId="urn:microsoft.com/office/officeart/2005/8/layout/vList3#1"/>
    <dgm:cxn modelId="{5C5FDD11-6FFE-4D24-865A-AE10A804E938}" type="presParOf" srcId="{544B146F-03B9-4C83-BEAC-DB2CA4EE8A05}" destId="{443E31D8-21DB-4EDE-888A-D8867E57137B}" srcOrd="1" destOrd="0" presId="urn:microsoft.com/office/officeart/2005/8/layout/vList3#1"/>
    <dgm:cxn modelId="{EAF8F0EE-E42A-4021-8AE1-0AE5981E64D7}" type="presParOf" srcId="{495349B4-688C-4951-BB07-1AD6F9C56EC7}" destId="{9369B6C4-29F9-44A6-8398-4B435F83BFE8}" srcOrd="3" destOrd="0" presId="urn:microsoft.com/office/officeart/2005/8/layout/vList3#1"/>
    <dgm:cxn modelId="{3D224584-2169-4093-A158-02D0001814D0}" type="presParOf" srcId="{495349B4-688C-4951-BB07-1AD6F9C56EC7}" destId="{68F40AAF-5D1E-4194-9B8D-79F23E6600A6}" srcOrd="4" destOrd="0" presId="urn:microsoft.com/office/officeart/2005/8/layout/vList3#1"/>
    <dgm:cxn modelId="{93164E39-C312-4BE3-AC15-B47B5A60B667}" type="presParOf" srcId="{68F40AAF-5D1E-4194-9B8D-79F23E6600A6}" destId="{D3068452-E603-4982-AB21-20BC91F38245}" srcOrd="0" destOrd="0" presId="urn:microsoft.com/office/officeart/2005/8/layout/vList3#1"/>
    <dgm:cxn modelId="{CAD60324-E4D9-46A9-A6E4-A1DE347C7DFB}" type="presParOf" srcId="{68F40AAF-5D1E-4194-9B8D-79F23E6600A6}" destId="{51089B79-7C65-48EC-9CD7-0445C0028397}" srcOrd="1" destOrd="0" presId="urn:microsoft.com/office/officeart/2005/8/layout/vList3#1"/>
    <dgm:cxn modelId="{C0E869D9-D028-4352-B1CE-E700A6404D4D}" type="presParOf" srcId="{495349B4-688C-4951-BB07-1AD6F9C56EC7}" destId="{B68D18B5-9B82-4531-AD2A-8979BEB9E55C}" srcOrd="5" destOrd="0" presId="urn:microsoft.com/office/officeart/2005/8/layout/vList3#1"/>
    <dgm:cxn modelId="{9D05585B-0D26-4083-B7DC-79F639CB8F19}" type="presParOf" srcId="{495349B4-688C-4951-BB07-1AD6F9C56EC7}" destId="{D1289E87-1381-4648-B35E-ED5E16800CB9}" srcOrd="6" destOrd="0" presId="urn:microsoft.com/office/officeart/2005/8/layout/vList3#1"/>
    <dgm:cxn modelId="{190AEA22-997B-4484-9061-34387BE2C212}" type="presParOf" srcId="{D1289E87-1381-4648-B35E-ED5E16800CB9}" destId="{B3F8B6F2-49BE-4904-A611-AC00D934DF98}" srcOrd="0" destOrd="0" presId="urn:microsoft.com/office/officeart/2005/8/layout/vList3#1"/>
    <dgm:cxn modelId="{EA12AFF1-2DFE-476C-BE27-6C012A66117E}" type="presParOf" srcId="{D1289E87-1381-4648-B35E-ED5E16800CB9}" destId="{2980B97B-5B09-4937-9B58-47B9A8D10793}" srcOrd="1" destOrd="0" presId="urn:microsoft.com/office/officeart/2005/8/layout/vList3#1"/>
    <dgm:cxn modelId="{EA2B2D2C-31F8-44AD-BD5F-C806EE8DADA8}" type="presParOf" srcId="{495349B4-688C-4951-BB07-1AD6F9C56EC7}" destId="{498845D6-FD38-454A-9BF2-2BE8BB2504A9}" srcOrd="7" destOrd="0" presId="urn:microsoft.com/office/officeart/2005/8/layout/vList3#1"/>
    <dgm:cxn modelId="{541B2FD0-B405-458A-8776-DC9CEE3B0F04}" type="presParOf" srcId="{495349B4-688C-4951-BB07-1AD6F9C56EC7}" destId="{2F6321C9-4E5C-4C22-9AA5-BB2B61172CB2}" srcOrd="8" destOrd="0" presId="urn:microsoft.com/office/officeart/2005/8/layout/vList3#1"/>
    <dgm:cxn modelId="{E51A04EE-3081-4997-98B9-F5426B5CC369}" type="presParOf" srcId="{2F6321C9-4E5C-4C22-9AA5-BB2B61172CB2}" destId="{CBF3E157-C67B-4998-9FA8-FEA599E4DACD}" srcOrd="0" destOrd="0" presId="urn:microsoft.com/office/officeart/2005/8/layout/vList3#1"/>
    <dgm:cxn modelId="{A2889D03-1229-4BC2-8980-F36DE4A78D13}" type="presParOf" srcId="{2F6321C9-4E5C-4C22-9AA5-BB2B61172CB2}" destId="{E37EF519-711F-4D25-80C4-D333719F9632}" srcOrd="1" destOrd="0" presId="urn:microsoft.com/office/officeart/2005/8/layout/vList3#1"/>
    <dgm:cxn modelId="{68B1D00D-956F-4796-B326-5D216BF620D6}" type="presParOf" srcId="{495349B4-688C-4951-BB07-1AD6F9C56EC7}" destId="{8372F321-A998-4F9F-83D5-801B4BD612F2}" srcOrd="9" destOrd="0" presId="urn:microsoft.com/office/officeart/2005/8/layout/vList3#1"/>
    <dgm:cxn modelId="{F068976A-26A6-471F-81E4-3C62BE44D533}" type="presParOf" srcId="{495349B4-688C-4951-BB07-1AD6F9C56EC7}" destId="{1D0D112E-1B22-4433-86A0-A796CF87AFA2}" srcOrd="10" destOrd="0" presId="urn:microsoft.com/office/officeart/2005/8/layout/vList3#1"/>
    <dgm:cxn modelId="{35581563-F61A-4BB4-AE88-BC06B9B90874}" type="presParOf" srcId="{1D0D112E-1B22-4433-86A0-A796CF87AFA2}" destId="{B69E5461-2BB7-4833-938C-95FF51213252}" srcOrd="0" destOrd="0" presId="urn:microsoft.com/office/officeart/2005/8/layout/vList3#1"/>
    <dgm:cxn modelId="{629889BB-7654-4ED8-93EB-C33577215A8C}" type="presParOf" srcId="{1D0D112E-1B22-4433-86A0-A796CF87AFA2}" destId="{7F9D2196-957B-40B0-96AA-E91B3D6E24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AD1A9-3388-4E46-A4B3-904E65722F54}">
      <dsp:nvSpPr>
        <dsp:cNvPr id="0" name=""/>
        <dsp:cNvSpPr/>
      </dsp:nvSpPr>
      <dsp:spPr>
        <a:xfrm rot="10800000">
          <a:off x="1529395" y="1177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Course Information</a:t>
          </a:r>
        </a:p>
      </dsp:txBody>
      <dsp:txXfrm rot="10800000">
        <a:off x="1680332" y="1177"/>
        <a:ext cx="5321747" cy="603748"/>
      </dsp:txXfrm>
    </dsp:sp>
    <dsp:sp modelId="{AC15F0EE-1B55-48BE-81A0-7CBECBFE23F8}">
      <dsp:nvSpPr>
        <dsp:cNvPr id="0" name=""/>
        <dsp:cNvSpPr/>
      </dsp:nvSpPr>
      <dsp:spPr>
        <a:xfrm>
          <a:off x="1227520" y="1177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43E31D8-21DB-4EDE-888A-D8867E57137B}">
      <dsp:nvSpPr>
        <dsp:cNvPr id="0" name=""/>
        <dsp:cNvSpPr/>
      </dsp:nvSpPr>
      <dsp:spPr>
        <a:xfrm rot="10800000">
          <a:off x="1529395" y="785149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Course Description</a:t>
          </a:r>
          <a:endParaRPr lang="en-US" sz="2700" kern="1200" dirty="0"/>
        </a:p>
      </dsp:txBody>
      <dsp:txXfrm rot="10800000">
        <a:off x="1680332" y="785149"/>
        <a:ext cx="5321747" cy="603748"/>
      </dsp:txXfrm>
    </dsp:sp>
    <dsp:sp modelId="{03B53552-1498-4C30-9640-346C24340A93}">
      <dsp:nvSpPr>
        <dsp:cNvPr id="0" name=""/>
        <dsp:cNvSpPr/>
      </dsp:nvSpPr>
      <dsp:spPr>
        <a:xfrm>
          <a:off x="1227520" y="785149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089B79-7C65-48EC-9CD7-0445C0028397}">
      <dsp:nvSpPr>
        <dsp:cNvPr id="0" name=""/>
        <dsp:cNvSpPr/>
      </dsp:nvSpPr>
      <dsp:spPr>
        <a:xfrm rot="10800000">
          <a:off x="1529395" y="1569121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Course Requirements</a:t>
          </a:r>
          <a:endParaRPr lang="en-US" sz="2700" kern="1200" dirty="0"/>
        </a:p>
      </dsp:txBody>
      <dsp:txXfrm rot="10800000">
        <a:off x="1680332" y="1569121"/>
        <a:ext cx="5321747" cy="603748"/>
      </dsp:txXfrm>
    </dsp:sp>
    <dsp:sp modelId="{D3068452-E603-4982-AB21-20BC91F38245}">
      <dsp:nvSpPr>
        <dsp:cNvPr id="0" name=""/>
        <dsp:cNvSpPr/>
      </dsp:nvSpPr>
      <dsp:spPr>
        <a:xfrm>
          <a:off x="1227520" y="1569121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980B97B-5B09-4937-9B58-47B9A8D10793}">
      <dsp:nvSpPr>
        <dsp:cNvPr id="0" name=""/>
        <dsp:cNvSpPr/>
      </dsp:nvSpPr>
      <dsp:spPr>
        <a:xfrm rot="10800000">
          <a:off x="1529395" y="2353093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Course</a:t>
          </a:r>
          <a:r>
            <a:rPr lang="en-US" sz="2700" b="1" kern="1200" dirty="0"/>
            <a:t> </a:t>
          </a:r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Objectives</a:t>
          </a:r>
        </a:p>
      </dsp:txBody>
      <dsp:txXfrm rot="10800000">
        <a:off x="1680332" y="2353093"/>
        <a:ext cx="5321747" cy="603748"/>
      </dsp:txXfrm>
    </dsp:sp>
    <dsp:sp modelId="{B3F8B6F2-49BE-4904-A611-AC00D934DF98}">
      <dsp:nvSpPr>
        <dsp:cNvPr id="0" name=""/>
        <dsp:cNvSpPr/>
      </dsp:nvSpPr>
      <dsp:spPr>
        <a:xfrm>
          <a:off x="1227520" y="2353093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37EF519-711F-4D25-80C4-D333719F9632}">
      <dsp:nvSpPr>
        <dsp:cNvPr id="0" name=""/>
        <dsp:cNvSpPr/>
      </dsp:nvSpPr>
      <dsp:spPr>
        <a:xfrm rot="10800000">
          <a:off x="1529395" y="3137065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Topics &amp; Assessment</a:t>
          </a:r>
        </a:p>
      </dsp:txBody>
      <dsp:txXfrm rot="10800000">
        <a:off x="1680332" y="3137065"/>
        <a:ext cx="5321747" cy="603748"/>
      </dsp:txXfrm>
    </dsp:sp>
    <dsp:sp modelId="{CBF3E157-C67B-4998-9FA8-FEA599E4DACD}">
      <dsp:nvSpPr>
        <dsp:cNvPr id="0" name=""/>
        <dsp:cNvSpPr/>
      </dsp:nvSpPr>
      <dsp:spPr>
        <a:xfrm>
          <a:off x="1227520" y="3137065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9D2196-957B-40B0-96AA-E91B3D6E2491}">
      <dsp:nvSpPr>
        <dsp:cNvPr id="0" name=""/>
        <dsp:cNvSpPr/>
      </dsp:nvSpPr>
      <dsp:spPr>
        <a:xfrm rot="10800000">
          <a:off x="1529395" y="3921036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3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The Programming Environment</a:t>
          </a:r>
        </a:p>
      </dsp:txBody>
      <dsp:txXfrm rot="10800000">
        <a:off x="1680332" y="3921036"/>
        <a:ext cx="5321747" cy="603748"/>
      </dsp:txXfrm>
    </dsp:sp>
    <dsp:sp modelId="{B69E5461-2BB7-4833-938C-95FF51213252}">
      <dsp:nvSpPr>
        <dsp:cNvPr id="0" name=""/>
        <dsp:cNvSpPr/>
      </dsp:nvSpPr>
      <dsp:spPr>
        <a:xfrm>
          <a:off x="1227520" y="3921036"/>
          <a:ext cx="603748" cy="603748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29EA-79E4-4390-BF40-DE64C4BDFFEC}" type="datetimeFigureOut">
              <a:rPr lang="en-US" smtClean="0"/>
              <a:pPr/>
              <a:t>9/23/17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B562-A166-4D7D-93E9-71C84B5565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26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5E46-E081-4714-976C-3CB3B2B7732A}" type="datetimeFigureOut">
              <a:rPr lang="en-US" smtClean="0"/>
              <a:pPr/>
              <a:t>9/23/17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1BC8-DCDA-4D6F-867C-5073FC9255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15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1BC8-DCDA-4D6F-867C-5073FC9255F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6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1BC8-DCDA-4D6F-867C-5073FC9255F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521E-236E-414A-B542-A1EECDB6719A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76A-896A-4FBF-BAE8-9ACE876A0812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2347-94EF-45E8-B28A-8E4C87CA24A5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00"/>
              </a:buClr>
              <a:defRPr/>
            </a:lvl1pPr>
            <a:lvl2pPr>
              <a:buClr>
                <a:srgbClr val="008000"/>
              </a:buClr>
              <a:defRPr/>
            </a:lvl2pPr>
            <a:lvl3pPr>
              <a:buClr>
                <a:srgbClr val="33CC33"/>
              </a:buClr>
              <a:defRPr/>
            </a:lvl3pPr>
            <a:lvl4pPr>
              <a:buClr>
                <a:srgbClr val="66FF33"/>
              </a:buClr>
              <a:defRPr/>
            </a:lvl4pPr>
            <a:lvl5pPr>
              <a:buClr>
                <a:srgbClr val="99FF99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408-3E05-424C-8198-F8047DDFD078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B01-1338-4AFE-B109-520352BFEAE8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430-A786-4C19-AE27-3E5AA895EBB4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B073-6227-44CA-9F4E-F1D43A5B7C49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59DC-EE5E-4589-AAA5-324E0A818477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8E47-1B1C-487D-8F08-E0ABAF8F0E50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1C97-4B22-42D6-8FB8-3BC1880509A0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B3D9-FFB0-419C-BDF3-7AC87D73BED1}" type="datetime1">
              <a:rPr lang="en-US" smtClean="0"/>
              <a:pPr/>
              <a:t>9/23/17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3608-18DB-43DE-8F32-991546250409}" type="datetime1">
              <a:rPr lang="en-US" smtClean="0"/>
              <a:pPr/>
              <a:t>9/23/17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C1FE-F7D2-409F-B648-DA6EDDE3378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Relationship Id="rId3" Type="http://schemas.openxmlformats.org/officeDocument/2006/relationships/hyperlink" Target="https://www.tutorialspoint.com/compile_java_online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CS140 – Computer Programming 1</a:t>
            </a:r>
            <a:br>
              <a:rPr lang="en-GB" b="1" dirty="0"/>
            </a:br>
            <a:r>
              <a:rPr lang="en-GB" b="1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1">
            <a:normAutofit/>
          </a:bodyPr>
          <a:lstStyle/>
          <a:p>
            <a:r>
              <a:rPr lang="en-GB" sz="1900" dirty="0" smtClean="0"/>
              <a:t>First Semester </a:t>
            </a:r>
            <a:r>
              <a:rPr lang="en-GB" sz="1900" dirty="0"/>
              <a:t>– </a:t>
            </a:r>
            <a:r>
              <a:rPr lang="en-GB" sz="1900" dirty="0" smtClean="0"/>
              <a:t>Fall 2017</a:t>
            </a:r>
            <a:endParaRPr lang="en-GB" sz="1900" dirty="0"/>
          </a:p>
          <a:p>
            <a:r>
              <a:rPr lang="en-GB" sz="1900" dirty="0" smtClean="0"/>
              <a:t>1438/1439 </a:t>
            </a:r>
            <a:r>
              <a:rPr lang="en-GB" sz="1900" dirty="0"/>
              <a:t>– </a:t>
            </a:r>
            <a:r>
              <a:rPr lang="en-GB" sz="1900" dirty="0" smtClean="0"/>
              <a:t>2017/2018</a:t>
            </a:r>
            <a:endParaRPr lang="en-GB" sz="1900" dirty="0"/>
          </a:p>
          <a:p>
            <a:endParaRPr lang="en-GB" sz="1900" dirty="0"/>
          </a:p>
        </p:txBody>
      </p:sp>
      <p:sp>
        <p:nvSpPr>
          <p:cNvPr id="8" name="Text Box 1" descr="university_logo"/>
          <p:cNvSpPr txBox="1">
            <a:spLocks noChangeArrowheads="1"/>
          </p:cNvSpPr>
          <p:nvPr/>
        </p:nvSpPr>
        <p:spPr bwMode="auto">
          <a:xfrm>
            <a:off x="8077200" y="4800600"/>
            <a:ext cx="887095" cy="135191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spcAft>
                <a:spcPts val="0"/>
              </a:spcAft>
            </a:pPr>
            <a:r>
              <a:rPr lang="en-US" sz="1200">
                <a:effectLst/>
                <a:latin typeface="Times New Roman"/>
                <a:ea typeface="Times New Roman"/>
              </a:rPr>
              <a:t> </a:t>
            </a:r>
          </a:p>
        </p:txBody>
      </p:sp>
      <p:pic>
        <p:nvPicPr>
          <p:cNvPr id="9" name="Picture 8" descr="Screen Shot 2015-02-04 at 11.49.04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53000"/>
            <a:ext cx="1439780" cy="9387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Preparing the 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Installing </a:t>
            </a:r>
            <a:r>
              <a:rPr lang="en-US" dirty="0" err="1"/>
              <a:t>Netbeans</a:t>
            </a:r>
            <a:r>
              <a:rPr lang="en-US" dirty="0"/>
              <a:t> along with the JDK</a:t>
            </a:r>
          </a:p>
          <a:p>
            <a:pPr lvl="1"/>
            <a:r>
              <a:rPr lang="en-US" dirty="0">
                <a:hlinkClick r:id="rId2"/>
              </a:rPr>
              <a:t>http://www.oracle.com/technetwork/java/javase/downloads/index.html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Temporarily, you can use online compiler (not recommended):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www.tutorialspoint.com/compile_java_online.php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72979" cy="6858000"/>
          </a:xfrm>
          <a:prstGeom prst="rect">
            <a:avLst/>
          </a:prstGeom>
        </p:spPr>
      </p:pic>
      <p:pic>
        <p:nvPicPr>
          <p:cNvPr id="1026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7800" y="4343400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72492" y="459704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681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4400" y="3352800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8051350" y="5859618"/>
            <a:ext cx="1066800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11230" y="3581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0806" y="604685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288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375" y="1728124"/>
            <a:ext cx="3476625" cy="266700"/>
          </a:xfrm>
          <a:prstGeom prst="rect">
            <a:avLst/>
          </a:prstGeom>
        </p:spPr>
      </p:pic>
      <p:pic>
        <p:nvPicPr>
          <p:cNvPr id="7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221" y="1417638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4051" y="1646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599" y="2161716"/>
            <a:ext cx="2490399" cy="2080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19" y="4319453"/>
            <a:ext cx="2490399" cy="2080904"/>
          </a:xfrm>
          <a:prstGeom prst="rect">
            <a:avLst/>
          </a:prstGeom>
        </p:spPr>
      </p:pic>
      <p:pic>
        <p:nvPicPr>
          <p:cNvPr id="14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6614" y="5802345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3444" y="603094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197130"/>
            <a:ext cx="2521014" cy="2106485"/>
          </a:xfrm>
          <a:prstGeom prst="rect">
            <a:avLst/>
          </a:prstGeom>
        </p:spPr>
      </p:pic>
      <p:pic>
        <p:nvPicPr>
          <p:cNvPr id="17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87682" y="3701438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84512" y="39300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0046" y="4324952"/>
            <a:ext cx="2542642" cy="2124556"/>
          </a:xfrm>
          <a:prstGeom prst="rect">
            <a:avLst/>
          </a:prstGeom>
        </p:spPr>
      </p:pic>
      <p:pic>
        <p:nvPicPr>
          <p:cNvPr id="10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3485" y="3649318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70315" y="39080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0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18635" y="5867400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15465" y="60960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8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3241" y="4948500"/>
            <a:ext cx="1304925" cy="1333500"/>
          </a:xfrm>
          <a:prstGeom prst="rect">
            <a:avLst/>
          </a:prstGeom>
        </p:spPr>
      </p:pic>
      <p:pic>
        <p:nvPicPr>
          <p:cNvPr id="24" name="Picture 2" descr="Image result for free mouse hand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4200" y="4961756"/>
            <a:ext cx="1082364" cy="10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21030" y="51903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27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351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Credit Hours</a:t>
            </a:r>
          </a:p>
          <a:p>
            <a:pPr lvl="1"/>
            <a:r>
              <a:rPr lang="en-US" dirty="0"/>
              <a:t>4 credit hours </a:t>
            </a:r>
          </a:p>
          <a:p>
            <a:pPr lvl="1"/>
            <a:r>
              <a:rPr lang="en-AU" dirty="0" smtClean="0"/>
              <a:t>Regular </a:t>
            </a:r>
            <a:r>
              <a:rPr lang="en-AU" dirty="0"/>
              <a:t>Lecture: </a:t>
            </a:r>
            <a:r>
              <a:rPr lang="en-AU" dirty="0" smtClean="0"/>
              <a:t>2 h, </a:t>
            </a:r>
            <a:r>
              <a:rPr lang="en-AU" dirty="0"/>
              <a:t>Tutorial: </a:t>
            </a:r>
            <a:r>
              <a:rPr lang="en-AU" dirty="0" smtClean="0"/>
              <a:t>2 h, </a:t>
            </a:r>
            <a:r>
              <a:rPr lang="en-AU" dirty="0"/>
              <a:t>and Laboratory: </a:t>
            </a:r>
            <a:r>
              <a:rPr lang="en-AU" dirty="0" smtClean="0"/>
              <a:t>2 h</a:t>
            </a:r>
            <a:endParaRPr lang="en-US" dirty="0"/>
          </a:p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Name: </a:t>
            </a:r>
          </a:p>
          <a:p>
            <a:pPr lvl="1"/>
            <a:r>
              <a:rPr lang="en-US" dirty="0"/>
              <a:t>Email:</a:t>
            </a:r>
          </a:p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Java: How to Program (Late Objects Version), Global Edition, 10</a:t>
            </a:r>
            <a:r>
              <a:rPr lang="en-US" baseline="30000" dirty="0"/>
              <a:t>th</a:t>
            </a:r>
            <a:r>
              <a:rPr lang="en-US" dirty="0"/>
              <a:t> Edition, Paul </a:t>
            </a:r>
            <a:r>
              <a:rPr lang="en-US" dirty="0" err="1"/>
              <a:t>Deitel</a:t>
            </a:r>
            <a:r>
              <a:rPr lang="en-US" dirty="0"/>
              <a:t> and Harvey </a:t>
            </a:r>
            <a:r>
              <a:rPr lang="en-US" dirty="0" err="1"/>
              <a:t>Deitel</a:t>
            </a:r>
            <a:r>
              <a:rPr lang="en-US" dirty="0"/>
              <a:t>, Pearson, 2015</a:t>
            </a:r>
          </a:p>
        </p:txBody>
      </p:sp>
    </p:spTree>
    <p:extLst>
      <p:ext uri="{BB962C8B-B14F-4D97-AF65-F5344CB8AC3E}">
        <p14:creationId xmlns:p14="http://schemas.microsoft.com/office/powerpoint/2010/main" val="119923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Course Description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“The course introduces students to </a:t>
            </a:r>
            <a:r>
              <a:rPr lang="en-US" b="1" dirty="0"/>
              <a:t>structured programming </a:t>
            </a:r>
            <a:r>
              <a:rPr lang="en-US" dirty="0"/>
              <a:t>techniques. </a:t>
            </a:r>
          </a:p>
          <a:p>
            <a:r>
              <a:rPr lang="en-US" dirty="0"/>
              <a:t>Topics include different </a:t>
            </a:r>
            <a:r>
              <a:rPr lang="en-US" b="1" dirty="0"/>
              <a:t>control statements </a:t>
            </a:r>
            <a:r>
              <a:rPr lang="en-US" dirty="0"/>
              <a:t>(sequence, selection, and repetition), </a:t>
            </a:r>
            <a:r>
              <a:rPr lang="en-US" b="1" dirty="0"/>
              <a:t>functions</a:t>
            </a:r>
            <a:r>
              <a:rPr lang="en-US" dirty="0"/>
              <a:t>, fundamental </a:t>
            </a:r>
            <a:r>
              <a:rPr lang="en-US" b="1" dirty="0"/>
              <a:t>data types</a:t>
            </a:r>
            <a:r>
              <a:rPr lang="en-US" dirty="0"/>
              <a:t>, and </a:t>
            </a:r>
            <a:r>
              <a:rPr lang="en-US" b="1" dirty="0"/>
              <a:t>data structures </a:t>
            </a:r>
            <a:r>
              <a:rPr lang="en-US" dirty="0"/>
              <a:t>(arrays). </a:t>
            </a:r>
          </a:p>
          <a:p>
            <a:r>
              <a:rPr lang="en-US" dirty="0"/>
              <a:t>Upon successful completion of the course, students will solve computer problems by using structured programming techniques and adequate tools (text editor, compiler, and debugger).”</a:t>
            </a:r>
          </a:p>
        </p:txBody>
      </p:sp>
    </p:spTree>
    <p:extLst>
      <p:ext uri="{BB962C8B-B14F-4D97-AF65-F5344CB8AC3E}">
        <p14:creationId xmlns:p14="http://schemas.microsoft.com/office/powerpoint/2010/main" val="40285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Course Requirements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Prerequisite course (level 1)</a:t>
            </a:r>
          </a:p>
          <a:p>
            <a:endParaRPr lang="en-US" dirty="0"/>
          </a:p>
          <a:p>
            <a:r>
              <a:rPr lang="en-US" dirty="0"/>
              <a:t>Acquired mathematical knowledge</a:t>
            </a:r>
          </a:p>
          <a:p>
            <a:endParaRPr lang="en-US" dirty="0"/>
          </a:p>
          <a:p>
            <a:r>
              <a:rPr lang="en-US" dirty="0"/>
              <a:t>Acquired (preliminary) problem solving knowledge (preparatory year)</a:t>
            </a:r>
          </a:p>
        </p:txBody>
      </p:sp>
    </p:spTree>
    <p:extLst>
      <p:ext uri="{BB962C8B-B14F-4D97-AF65-F5344CB8AC3E}">
        <p14:creationId xmlns:p14="http://schemas.microsoft.com/office/powerpoint/2010/main" val="10561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develop problem solving and programming skills to enable the student to design solutions to nontrivial problems and implement those solutions in </a:t>
            </a:r>
            <a:r>
              <a:rPr lang="en-US" b="1" dirty="0"/>
              <a:t>Java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master the fundamental programming constructs of Java language, including variables, strings, expressions, methods, and control structures.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build a foundation for more advanced programming constructs and fundamental data structures in </a:t>
            </a:r>
            <a:r>
              <a:rPr lang="en-US" b="1" dirty="0"/>
              <a:t>Java</a:t>
            </a:r>
            <a:r>
              <a:rPr lang="en-US" dirty="0"/>
              <a:t> language, including recursive functions, arrays, enumerations, and files.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gain experience in the basic software development methods and tools, including modern programming environments, code review, testing fundamentals, debugging strategies, documentation and program style.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</a:t>
            </a:r>
            <a:r>
              <a:rPr lang="en-US" dirty="0"/>
              <a:t> </a:t>
            </a:r>
            <a:r>
              <a:rPr lang="en-US" b="1" dirty="0"/>
              <a:t>Topics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175505"/>
              </p:ext>
            </p:extLst>
          </p:nvPr>
        </p:nvGraphicFramePr>
        <p:xfrm>
          <a:off x="457200" y="1981197"/>
          <a:ext cx="8229600" cy="4191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7067">
                  <a:extLst>
                    <a:ext uri="{9D8B030D-6E8A-4147-A177-3AD203B41FA5}">
                      <a16:colId xmlns:a16="http://schemas.microsoft.com/office/drawing/2014/main" xmlns="" val="492589915"/>
                    </a:ext>
                  </a:extLst>
                </a:gridCol>
                <a:gridCol w="1349633">
                  <a:extLst>
                    <a:ext uri="{9D8B030D-6E8A-4147-A177-3AD203B41FA5}">
                      <a16:colId xmlns:a16="http://schemas.microsoft.com/office/drawing/2014/main" xmlns="" val="2795676816"/>
                    </a:ext>
                  </a:extLst>
                </a:gridCol>
                <a:gridCol w="1352900">
                  <a:extLst>
                    <a:ext uri="{9D8B030D-6E8A-4147-A177-3AD203B41FA5}">
                      <a16:colId xmlns:a16="http://schemas.microsoft.com/office/drawing/2014/main" xmlns="" val="1733880921"/>
                    </a:ext>
                  </a:extLst>
                </a:gridCol>
              </a:tblGrid>
              <a:tr h="3888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effectLst/>
                        </a:rPr>
                        <a:t>List of Topics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effectLst/>
                        </a:rPr>
                        <a:t>No. of Weeks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effectLst/>
                        </a:rPr>
                        <a:t>Contact Hours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54272838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Welcome &amp; Course Overview 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Introduction to Computer Programing and Java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91992099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Fundamentals of Java Programs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Input/Output, Variables, </a:t>
                      </a:r>
                      <a:r>
                        <a:rPr lang="en-AU" sz="1600" b="0">
                          <a:effectLst/>
                        </a:rPr>
                        <a:t>and Arithmetic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12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29597592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Introduction to Problem Solving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Selection Control Statements &amp; Logical Operators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8389683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Formulating Algorithms,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Repetition Control Statements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18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5965800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Methods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Introduction to Recursion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12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70895230"/>
                  </a:ext>
                </a:extLst>
              </a:tr>
              <a:tr h="3888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Primitive Types Vs. Reference Types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Strings, enumerations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36194209"/>
                  </a:ext>
                </a:extLst>
              </a:tr>
              <a:tr h="4320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Arrays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Introduction to Searching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</a:rPr>
                        <a:t>12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23742349"/>
                  </a:ext>
                </a:extLst>
              </a:tr>
              <a:tr h="388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dirty="0" smtClean="0">
                          <a:effectLst/>
                        </a:rPr>
                        <a:t>Files: reading, writing, and updating.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280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9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Homework Assignments will be </a:t>
            </a:r>
            <a:r>
              <a:rPr lang="en-US" sz="2200" dirty="0" smtClean="0"/>
              <a:t>provided every week (not </a:t>
            </a:r>
            <a:r>
              <a:rPr lang="en-US" sz="2200" dirty="0"/>
              <a:t>graded)</a:t>
            </a: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79855"/>
              </p:ext>
            </p:extLst>
          </p:nvPr>
        </p:nvGraphicFramePr>
        <p:xfrm>
          <a:off x="457200" y="1981200"/>
          <a:ext cx="822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3836488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3117270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522621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5314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Task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Due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 of Total Assessment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7648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Exams: 1, 2, &amp; 3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 10, &amp; 14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(3 * 10 marks)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68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Exams: 1 &amp; 2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&amp; 12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(2 * 15 marks)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9190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280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2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317256"/>
              </p:ext>
            </p:extLst>
          </p:nvPr>
        </p:nvGraphicFramePr>
        <p:xfrm>
          <a:off x="457200" y="0"/>
          <a:ext cx="8229600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8321911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80364323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67537462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96444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(Graded)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4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16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 </a:t>
                      </a:r>
                      <a:r>
                        <a:rPr lang="en-US" dirty="0" smtClean="0"/>
                        <a:t>Work 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24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 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 </a:t>
                      </a:r>
                      <a:r>
                        <a:rPr lang="en-US" dirty="0" smtClean="0"/>
                        <a:t>01 &amp; 02 </a:t>
                      </a:r>
                      <a:r>
                        <a:rPr lang="en-US" dirty="0" smtClean="0"/>
                        <a:t>+ Lab </a:t>
                      </a:r>
                      <a:r>
                        <a:rPr lang="en-US" dirty="0"/>
                        <a:t>Work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9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 </a:t>
                      </a:r>
                      <a:r>
                        <a:rPr lang="en-US" dirty="0" smtClean="0"/>
                        <a:t>02 &amp;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03 + Lab Work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Tutorial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04 + Lab Work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350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 </a:t>
                      </a:r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 </a:t>
                      </a:r>
                      <a:r>
                        <a:rPr lang="en-US" dirty="0" smtClean="0"/>
                        <a:t>Exam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3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Tutorial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06 + Lab Work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482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07 + Lab Work 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Midterm exam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79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86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Tutorial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                  </a:t>
                      </a:r>
                      <a:r>
                        <a:rPr lang="en-US" dirty="0" smtClean="0"/>
                        <a:t> Lab Work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9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 </a:t>
                      </a:r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 exam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38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Tutorial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09 + Lab Work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46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10 + Lab Work 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Midterm exam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47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Tutorial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                   </a:t>
                      </a:r>
                      <a:r>
                        <a:rPr lang="en-US" dirty="0" smtClean="0"/>
                        <a:t>Lab Work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16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 </a:t>
                      </a: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Homework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 exam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35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 Work </a:t>
                      </a: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14254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CS140 - Computer Programming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C1FE-F7D2-409F-B648-DA6EDDE3378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IS_Blue_Template" id="{AE682BF6-90CF-4E61-82CB-B0EB6D2F024A}" vid="{709CC7B2-2DA6-4B10-9DCD-AA39954CA9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CCIS_Blue_Template</Template>
  <TotalTime>2580</TotalTime>
  <Words>675</Words>
  <Application>Microsoft Macintosh PowerPoint</Application>
  <PresentationFormat>On-screen Show (4:3)</PresentationFormat>
  <Paragraphs>190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Arial</vt:lpstr>
      <vt:lpstr>Office Theme</vt:lpstr>
      <vt:lpstr>CS140 – Computer Programming 1 Course Overview</vt:lpstr>
      <vt:lpstr>Outline</vt:lpstr>
      <vt:lpstr>Course Information</vt:lpstr>
      <vt:lpstr>Course Description</vt:lpstr>
      <vt:lpstr>Course Requirements</vt:lpstr>
      <vt:lpstr>Course Objectives</vt:lpstr>
      <vt:lpstr>Course Topics</vt:lpstr>
      <vt:lpstr>Assessment </vt:lpstr>
      <vt:lpstr>PowerPoint Presentation</vt:lpstr>
      <vt:lpstr>Preparing the Programming Environment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CS140 Computer Programming 1 </dc:title>
  <dc:creator>Mohamed Foued Sriti</dc:creator>
  <cp:lastModifiedBy>Mohamed-Foued SRITI</cp:lastModifiedBy>
  <cp:revision>49</cp:revision>
  <dcterms:created xsi:type="dcterms:W3CDTF">2016-09-19T07:14:11Z</dcterms:created>
  <dcterms:modified xsi:type="dcterms:W3CDTF">2017-09-23T00:36:32Z</dcterms:modified>
</cp:coreProperties>
</file>