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5"/>
  </p:notesMasterIdLst>
  <p:sldIdLst>
    <p:sldId id="329" r:id="rId2"/>
    <p:sldId id="459" r:id="rId3"/>
    <p:sldId id="460" r:id="rId4"/>
    <p:sldId id="257" r:id="rId5"/>
    <p:sldId id="258" r:id="rId6"/>
    <p:sldId id="423" r:id="rId7"/>
    <p:sldId id="260" r:id="rId8"/>
    <p:sldId id="263" r:id="rId9"/>
    <p:sldId id="461" r:id="rId10"/>
    <p:sldId id="394" r:id="rId11"/>
    <p:sldId id="462" r:id="rId12"/>
    <p:sldId id="272" r:id="rId13"/>
    <p:sldId id="273" r:id="rId14"/>
    <p:sldId id="274" r:id="rId15"/>
    <p:sldId id="275" r:id="rId16"/>
    <p:sldId id="289" r:id="rId17"/>
    <p:sldId id="299" r:id="rId18"/>
    <p:sldId id="433" r:id="rId19"/>
    <p:sldId id="434" r:id="rId20"/>
    <p:sldId id="435" r:id="rId21"/>
    <p:sldId id="300" r:id="rId22"/>
    <p:sldId id="301" r:id="rId23"/>
    <p:sldId id="303" r:id="rId24"/>
    <p:sldId id="304" r:id="rId25"/>
    <p:sldId id="305" r:id="rId26"/>
    <p:sldId id="306" r:id="rId27"/>
    <p:sldId id="307" r:id="rId28"/>
    <p:sldId id="308" r:id="rId29"/>
    <p:sldId id="309" r:id="rId30"/>
    <p:sldId id="311" r:id="rId31"/>
    <p:sldId id="312" r:id="rId32"/>
    <p:sldId id="313" r:id="rId33"/>
    <p:sldId id="314" r:id="rId3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697" autoAdjust="0"/>
    <p:restoredTop sz="94660"/>
  </p:normalViewPr>
  <p:slideViewPr>
    <p:cSldViewPr>
      <p:cViewPr varScale="1">
        <p:scale>
          <a:sx n="60" d="100"/>
          <a:sy n="60" d="100"/>
        </p:scale>
        <p:origin x="1232"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5D78B3B5-22D8-486C-BA9D-42B65225137D}" type="datetimeFigureOut">
              <a:rPr lang="en-US"/>
              <a:pPr>
                <a:defRPr/>
              </a:pPr>
              <a:t>9/24/2016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AE364D5A-1E41-4610-90F4-752F7C0C5B9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nvGrpSpPr>
          <p:cNvPr id="5" name="Group 18"/>
          <p:cNvGrpSpPr>
            <a:grpSpLocks/>
          </p:cNvGrpSpPr>
          <p:nvPr/>
        </p:nvGrpSpPr>
        <p:grpSpPr bwMode="auto">
          <a:xfrm>
            <a:off x="-3175" y="4953000"/>
            <a:ext cx="9147175" cy="1911350"/>
            <a:chOff x="-3765" y="4832896"/>
            <a:chExt cx="9147765" cy="2032192"/>
          </a:xfrm>
        </p:grpSpPr>
        <p:sp>
          <p:nvSpPr>
            <p:cNvPr id="6" name="Freeform 19"/>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7" name="Freeform 20"/>
            <p:cNvSpPr>
              <a:spLocks/>
            </p:cNvSpPr>
            <p:nvPr/>
          </p:nvSpPr>
          <p:spPr bwMode="auto">
            <a:xfrm>
              <a:off x="35926" y="5135025"/>
              <a:ext cx="9108074" cy="838869"/>
            </a:xfrm>
            <a:custGeom>
              <a:avLst/>
              <a:gdLst>
                <a:gd name="T0" fmla="*/ 0 w 5760"/>
                <a:gd name="T1" fmla="*/ 0 h 528"/>
                <a:gd name="T2" fmla="*/ 2147483646 w 5760"/>
                <a:gd name="T3" fmla="*/ 0 h 528"/>
                <a:gd name="T4" fmla="*/ 2147483646 w 5760"/>
                <a:gd name="T5" fmla="*/ 2147483646 h 528"/>
                <a:gd name="T6" fmla="*/ 2147483646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a:p>
          </p:txBody>
        </p:sp>
        <p:sp>
          <p:nvSpPr>
            <p:cNvPr id="8" name="Freeform 22"/>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11" name="Action Button: Forward or Next 24">
            <a:hlinkClick r:id="" action="ppaction://hlinkshowjump?jump=nextslide" highlightClick="1"/>
          </p:cNvPr>
          <p:cNvSpPr/>
          <p:nvPr/>
        </p:nvSpPr>
        <p:spPr>
          <a:xfrm>
            <a:off x="8686800" y="152400"/>
            <a:ext cx="304800" cy="304800"/>
          </a:xfrm>
          <a:prstGeom prst="actionButtonForwardNext">
            <a:avLst/>
          </a:prstGeom>
        </p:spPr>
        <p:style>
          <a:lnRef idx="1">
            <a:schemeClr val="accent2"/>
          </a:lnRef>
          <a:fillRef idx="2">
            <a:schemeClr val="accent2"/>
          </a:fillRef>
          <a:effectRef idx="1">
            <a:schemeClr val="accent2"/>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2" name="Date Placeholder 29"/>
          <p:cNvSpPr>
            <a:spLocks noGrp="1"/>
          </p:cNvSpPr>
          <p:nvPr>
            <p:ph type="dt" sz="half" idx="10"/>
          </p:nvPr>
        </p:nvSpPr>
        <p:spPr/>
        <p:txBody>
          <a:bodyPr/>
          <a:lstStyle>
            <a:lvl1pPr>
              <a:defRPr>
                <a:solidFill>
                  <a:srgbClr val="FFFFFF"/>
                </a:solidFill>
              </a:defRPr>
            </a:lvl1pPr>
            <a:extLst/>
          </a:lstStyle>
          <a:p>
            <a:pPr>
              <a:defRPr/>
            </a:pPr>
            <a:fld id="{3D8C9C87-DF4E-4F9F-B9A3-BB92C392F7D1}" type="datetime1">
              <a:rPr lang="en-US"/>
              <a:pPr>
                <a:defRPr/>
              </a:pPr>
              <a:t>9/24/2016</a:t>
            </a:fld>
            <a:endParaRPr lang="en-US"/>
          </a:p>
        </p:txBody>
      </p:sp>
      <p:sp>
        <p:nvSpPr>
          <p:cNvPr id="13" name="Slide Number Placeholder 26"/>
          <p:cNvSpPr>
            <a:spLocks noGrp="1"/>
          </p:cNvSpPr>
          <p:nvPr>
            <p:ph type="sldNum" sz="quarter" idx="11"/>
          </p:nvPr>
        </p:nvSpPr>
        <p:spPr/>
        <p:txBody>
          <a:bodyPr/>
          <a:lstStyle>
            <a:lvl1pPr>
              <a:defRPr>
                <a:solidFill>
                  <a:srgbClr val="FFFFFF"/>
                </a:solidFill>
              </a:defRPr>
            </a:lvl1pPr>
          </a:lstStyle>
          <a:p>
            <a:pPr>
              <a:defRPr/>
            </a:pPr>
            <a:fld id="{1FA94F77-17CC-41E9-9B15-DF29320EC74D}" type="slidenum">
              <a:rPr lang="en-US" altLang="en-US"/>
              <a:pPr>
                <a:defRPr/>
              </a:pPr>
              <a:t>‹#›</a:t>
            </a:fld>
            <a:endParaRPr lang="en-US" altLang="en-US"/>
          </a:p>
        </p:txBody>
      </p:sp>
      <p:sp>
        <p:nvSpPr>
          <p:cNvPr id="14" name="Footer Placeholder 18"/>
          <p:cNvSpPr>
            <a:spLocks noGrp="1"/>
          </p:cNvSpPr>
          <p:nvPr>
            <p:ph type="ftr" sz="quarter" idx="12"/>
          </p:nvPr>
        </p:nvSpPr>
        <p:spPr>
          <a:xfrm>
            <a:off x="2743200" y="6408738"/>
            <a:ext cx="3987800" cy="365125"/>
          </a:xfrm>
        </p:spPr>
        <p:txBody>
          <a:bodyPr/>
          <a:lstStyle>
            <a:lvl1pPr>
              <a:defRPr>
                <a:solidFill>
                  <a:schemeClr val="accent1">
                    <a:tint val="20000"/>
                  </a:schemeClr>
                </a:solidFill>
              </a:defRPr>
            </a:lvl1pPr>
            <a:extLst/>
          </a:lstStyle>
          <a:p>
            <a:pPr>
              <a:defRPr/>
            </a:pPr>
            <a:r>
              <a:rPr lang="en-US"/>
              <a:t>©1992-2015 by Pearson Education, Inc. All Rights Reserved.</a:t>
            </a:r>
          </a:p>
        </p:txBody>
      </p:sp>
    </p:spTree>
    <p:extLst>
      <p:ext uri="{BB962C8B-B14F-4D97-AF65-F5344CB8AC3E}">
        <p14:creationId xmlns:p14="http://schemas.microsoft.com/office/powerpoint/2010/main" val="2261107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AEE384F3-0F22-4FAF-99CF-00257265821D}" type="datetime1">
              <a:rPr lang="en-US"/>
              <a:pPr>
                <a:defRPr/>
              </a:pPr>
              <a:t>9/24/2016</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©1992-2015 by Pearson Education, Inc. All Rights Reserved.</a:t>
            </a:r>
          </a:p>
        </p:txBody>
      </p:sp>
      <p:sp>
        <p:nvSpPr>
          <p:cNvPr id="6" name="Slide Number Placeholder 17"/>
          <p:cNvSpPr>
            <a:spLocks noGrp="1"/>
          </p:cNvSpPr>
          <p:nvPr>
            <p:ph type="sldNum" sz="quarter" idx="12"/>
          </p:nvPr>
        </p:nvSpPr>
        <p:spPr/>
        <p:txBody>
          <a:bodyPr/>
          <a:lstStyle>
            <a:lvl1pPr>
              <a:defRPr/>
            </a:lvl1pPr>
          </a:lstStyle>
          <a:p>
            <a:pPr>
              <a:defRPr/>
            </a:pPr>
            <a:fld id="{676AC843-422C-4A8A-897B-2E82E5AAC3A9}" type="slidenum">
              <a:rPr lang="en-US" altLang="en-US"/>
              <a:pPr>
                <a:defRPr/>
              </a:pPr>
              <a:t>‹#›</a:t>
            </a:fld>
            <a:endParaRPr lang="en-US" altLang="en-US"/>
          </a:p>
        </p:txBody>
      </p:sp>
    </p:spTree>
    <p:extLst>
      <p:ext uri="{BB962C8B-B14F-4D97-AF65-F5344CB8AC3E}">
        <p14:creationId xmlns:p14="http://schemas.microsoft.com/office/powerpoint/2010/main" val="2000670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4A749C67-F663-4613-89D3-16D981C6FA77}" type="datetime1">
              <a:rPr lang="en-US"/>
              <a:pPr>
                <a:defRPr/>
              </a:pPr>
              <a:t>9/24/2016</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©1992-2015 by Pearson Education, Inc. All Rights Reserved.</a:t>
            </a:r>
          </a:p>
        </p:txBody>
      </p:sp>
      <p:sp>
        <p:nvSpPr>
          <p:cNvPr id="6" name="Slide Number Placeholder 17"/>
          <p:cNvSpPr>
            <a:spLocks noGrp="1"/>
          </p:cNvSpPr>
          <p:nvPr>
            <p:ph type="sldNum" sz="quarter" idx="12"/>
          </p:nvPr>
        </p:nvSpPr>
        <p:spPr/>
        <p:txBody>
          <a:bodyPr/>
          <a:lstStyle>
            <a:lvl1pPr>
              <a:defRPr/>
            </a:lvl1pPr>
          </a:lstStyle>
          <a:p>
            <a:pPr>
              <a:defRPr/>
            </a:pPr>
            <a:fld id="{F6E2389C-B4B4-4ECD-9DBC-0C41EC295BC0}" type="slidenum">
              <a:rPr lang="en-US" altLang="en-US"/>
              <a:pPr>
                <a:defRPr/>
              </a:pPr>
              <a:t>‹#›</a:t>
            </a:fld>
            <a:endParaRPr lang="en-US" altLang="en-US"/>
          </a:p>
        </p:txBody>
      </p:sp>
    </p:spTree>
    <p:extLst>
      <p:ext uri="{BB962C8B-B14F-4D97-AF65-F5344CB8AC3E}">
        <p14:creationId xmlns:p14="http://schemas.microsoft.com/office/powerpoint/2010/main" val="1344950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0CBC91D5-F13C-4125-9E2F-A87EAC2B3ADA}" type="datetime1">
              <a:rPr lang="en-US"/>
              <a:pPr>
                <a:defRPr/>
              </a:pPr>
              <a:t>9/24/2016</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©1992-2015 by Pearson Education, Inc. All Rights Reserved.</a:t>
            </a:r>
          </a:p>
        </p:txBody>
      </p:sp>
      <p:sp>
        <p:nvSpPr>
          <p:cNvPr id="6" name="Slide Number Placeholder 17"/>
          <p:cNvSpPr>
            <a:spLocks noGrp="1"/>
          </p:cNvSpPr>
          <p:nvPr>
            <p:ph type="sldNum" sz="quarter" idx="12"/>
          </p:nvPr>
        </p:nvSpPr>
        <p:spPr/>
        <p:txBody>
          <a:bodyPr/>
          <a:lstStyle>
            <a:lvl1pPr>
              <a:defRPr/>
            </a:lvl1pPr>
          </a:lstStyle>
          <a:p>
            <a:pPr>
              <a:defRPr/>
            </a:pPr>
            <a:fld id="{AF4B7F0A-17B7-4161-ABC8-6A13A8ECCDB2}" type="slidenum">
              <a:rPr lang="en-US" altLang="en-US"/>
              <a:pPr>
                <a:defRPr/>
              </a:pPr>
              <a:t>‹#›</a:t>
            </a:fld>
            <a:endParaRPr lang="en-US" altLang="en-US"/>
          </a:p>
        </p:txBody>
      </p:sp>
    </p:spTree>
    <p:extLst>
      <p:ext uri="{BB962C8B-B14F-4D97-AF65-F5344CB8AC3E}">
        <p14:creationId xmlns:p14="http://schemas.microsoft.com/office/powerpoint/2010/main" val="3813063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Action Button: Back or Previous 16">
            <a:hlinkClick r:id="" action="ppaction://hlinkshowjump?jump=previousslide" highlightClick="1"/>
          </p:cNvPr>
          <p:cNvSpPr/>
          <p:nvPr/>
        </p:nvSpPr>
        <p:spPr>
          <a:xfrm>
            <a:off x="8305800" y="152400"/>
            <a:ext cx="304800" cy="304800"/>
          </a:xfrm>
          <a:prstGeom prst="actionButtonBackPrevious">
            <a:avLst/>
          </a:prstGeom>
        </p:spPr>
        <p:style>
          <a:lnRef idx="1">
            <a:schemeClr val="accent2"/>
          </a:lnRef>
          <a:fillRef idx="2">
            <a:schemeClr val="accent2"/>
          </a:fillRef>
          <a:effectRef idx="1">
            <a:schemeClr val="accent2"/>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5" name="Action Button: Forward or Next 18">
            <a:hlinkClick r:id="" action="ppaction://hlinkshowjump?jump=nextslide" highlightClick="1"/>
          </p:cNvPr>
          <p:cNvSpPr/>
          <p:nvPr/>
        </p:nvSpPr>
        <p:spPr>
          <a:xfrm>
            <a:off x="8686800" y="152400"/>
            <a:ext cx="304800" cy="304800"/>
          </a:xfrm>
          <a:prstGeom prst="actionButtonForwardNext">
            <a:avLst/>
          </a:prstGeom>
        </p:spPr>
        <p:style>
          <a:lnRef idx="1">
            <a:schemeClr val="accent2"/>
          </a:lnRef>
          <a:fillRef idx="2">
            <a:schemeClr val="accent2"/>
          </a:fillRef>
          <a:effectRef idx="1">
            <a:schemeClr val="accent2"/>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3" name="Content Placeholder 2"/>
          <p:cNvSpPr>
            <a:spLocks noGrp="1"/>
          </p:cNvSpPr>
          <p:nvPr>
            <p:ph idx="1"/>
          </p:nvPr>
        </p:nvSpPr>
        <p:spPr/>
        <p:txBody>
          <a:bodyPr/>
          <a:lstStyle>
            <a:lvl2pPr>
              <a:buFont typeface="Wingdings" pitchFamily="2" charset="2"/>
              <a:buChar char="§"/>
              <a:defRPr/>
            </a:lvl2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p:nvPr>
        </p:nvSpPr>
        <p:spPr/>
        <p:txBody>
          <a:bodyPr rtlCol="0"/>
          <a:lstStyle/>
          <a:p>
            <a:r>
              <a:rPr lang="en-US"/>
              <a:t>Click to edit Master title style</a:t>
            </a:r>
          </a:p>
        </p:txBody>
      </p:sp>
      <p:sp>
        <p:nvSpPr>
          <p:cNvPr id="6" name="Date Placeholder 3"/>
          <p:cNvSpPr>
            <a:spLocks noGrp="1"/>
          </p:cNvSpPr>
          <p:nvPr>
            <p:ph type="dt" sz="half" idx="10"/>
          </p:nvPr>
        </p:nvSpPr>
        <p:spPr/>
        <p:txBody>
          <a:bodyPr/>
          <a:lstStyle>
            <a:lvl1pPr>
              <a:defRPr/>
            </a:lvl1pPr>
            <a:extLst/>
          </a:lstStyle>
          <a:p>
            <a:pPr>
              <a:defRPr/>
            </a:pPr>
            <a:fld id="{7874712D-C702-4E44-B879-903C9C78483C}" type="datetime1">
              <a:rPr lang="en-US"/>
              <a:pPr>
                <a:defRPr/>
              </a:pPr>
              <a:t>9/24/2016</a:t>
            </a:fld>
            <a:endParaRPr lang="en-US"/>
          </a:p>
        </p:txBody>
      </p:sp>
      <p:sp>
        <p:nvSpPr>
          <p:cNvPr id="8" name="Footer Placeholder 4"/>
          <p:cNvSpPr>
            <a:spLocks noGrp="1"/>
          </p:cNvSpPr>
          <p:nvPr>
            <p:ph type="ftr" sz="quarter" idx="11"/>
          </p:nvPr>
        </p:nvSpPr>
        <p:spPr>
          <a:xfrm>
            <a:off x="4114800" y="6408738"/>
            <a:ext cx="2616200" cy="365125"/>
          </a:xfrm>
        </p:spPr>
        <p:txBody>
          <a:bodyPr/>
          <a:lstStyle>
            <a:lvl1pPr>
              <a:defRPr/>
            </a:lvl1pPr>
            <a:extLst/>
          </a:lstStyle>
          <a:p>
            <a:pPr>
              <a:defRPr/>
            </a:pPr>
            <a:r>
              <a:rPr lang="en-US"/>
              <a:t>©1992-2015 by Pearson Education, Inc. All Rights Reserved.</a:t>
            </a:r>
          </a:p>
        </p:txBody>
      </p:sp>
      <p:sp>
        <p:nvSpPr>
          <p:cNvPr id="9" name="Slide Number Placeholder 5"/>
          <p:cNvSpPr>
            <a:spLocks noGrp="1"/>
          </p:cNvSpPr>
          <p:nvPr>
            <p:ph type="sldNum" sz="quarter" idx="12"/>
          </p:nvPr>
        </p:nvSpPr>
        <p:spPr/>
        <p:txBody>
          <a:bodyPr/>
          <a:lstStyle>
            <a:lvl1pPr>
              <a:defRPr/>
            </a:lvl1pPr>
          </a:lstStyle>
          <a:p>
            <a:pPr>
              <a:defRPr/>
            </a:pPr>
            <a:fld id="{A350DB1F-02BD-4067-978E-EB39E6589A54}" type="slidenum">
              <a:rPr lang="en-US" altLang="en-US"/>
              <a:pPr>
                <a:defRPr/>
              </a:pPr>
              <a:t>‹#›</a:t>
            </a:fld>
            <a:endParaRPr lang="en-US" altLang="en-US"/>
          </a:p>
        </p:txBody>
      </p:sp>
    </p:spTree>
    <p:extLst>
      <p:ext uri="{BB962C8B-B14F-4D97-AF65-F5344CB8AC3E}">
        <p14:creationId xmlns:p14="http://schemas.microsoft.com/office/powerpoint/2010/main" val="3788684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16"/>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fontAlgn="auto" hangingPunct="1">
              <a:spcBef>
                <a:spcPts val="0"/>
              </a:spcBef>
              <a:spcAft>
                <a:spcPts val="0"/>
              </a:spcAft>
              <a:defRPr/>
            </a:pPr>
            <a:endParaRPr lang="en-US"/>
          </a:p>
        </p:txBody>
      </p:sp>
      <p:sp>
        <p:nvSpPr>
          <p:cNvPr id="5" name="Chevron 18"/>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fontAlgn="auto" hangingPunct="1">
              <a:spcBef>
                <a:spcPts val="0"/>
              </a:spcBef>
              <a:spcAft>
                <a:spcPts val="0"/>
              </a:spcAft>
              <a:defRPr/>
            </a:pPr>
            <a:endParaRPr lang="en-US"/>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6" name="Date Placeholder 3"/>
          <p:cNvSpPr>
            <a:spLocks noGrp="1"/>
          </p:cNvSpPr>
          <p:nvPr>
            <p:ph type="dt" sz="half" idx="10"/>
          </p:nvPr>
        </p:nvSpPr>
        <p:spPr/>
        <p:txBody>
          <a:bodyPr/>
          <a:lstStyle>
            <a:lvl1pPr>
              <a:defRPr/>
            </a:lvl1pPr>
            <a:extLst/>
          </a:lstStyle>
          <a:p>
            <a:pPr>
              <a:defRPr/>
            </a:pPr>
            <a:fld id="{9D85BD83-0FEA-43AF-85D9-029BA5CF6489}" type="datetime1">
              <a:rPr lang="en-US"/>
              <a:pPr>
                <a:defRPr/>
              </a:pPr>
              <a:t>9/24/2016</a:t>
            </a:fld>
            <a:endParaRPr lang="en-US"/>
          </a:p>
        </p:txBody>
      </p:sp>
      <p:sp>
        <p:nvSpPr>
          <p:cNvPr id="7" name="Footer Placeholder 4"/>
          <p:cNvSpPr>
            <a:spLocks noGrp="1"/>
          </p:cNvSpPr>
          <p:nvPr>
            <p:ph type="ftr" sz="quarter" idx="11"/>
          </p:nvPr>
        </p:nvSpPr>
        <p:spPr/>
        <p:txBody>
          <a:bodyPr/>
          <a:lstStyle>
            <a:lvl1pPr>
              <a:defRPr/>
            </a:lvl1pPr>
            <a:extLst/>
          </a:lstStyle>
          <a:p>
            <a:pPr>
              <a:defRPr/>
            </a:pPr>
            <a:r>
              <a:rPr lang="en-US"/>
              <a:t>©1992-2015 by Pearson Education, Inc. All Rights Reserved.</a:t>
            </a:r>
          </a:p>
        </p:txBody>
      </p:sp>
      <p:sp>
        <p:nvSpPr>
          <p:cNvPr id="8" name="Slide Number Placeholder 5"/>
          <p:cNvSpPr>
            <a:spLocks noGrp="1"/>
          </p:cNvSpPr>
          <p:nvPr>
            <p:ph type="sldNum" sz="quarter" idx="12"/>
          </p:nvPr>
        </p:nvSpPr>
        <p:spPr/>
        <p:txBody>
          <a:bodyPr/>
          <a:lstStyle>
            <a:lvl1pPr>
              <a:defRPr/>
            </a:lvl1pPr>
          </a:lstStyle>
          <a:p>
            <a:pPr>
              <a:defRPr/>
            </a:pPr>
            <a:fld id="{7375142C-A06D-45D9-9721-46BF2B8297DD}" type="slidenum">
              <a:rPr lang="en-US" altLang="en-US"/>
              <a:pPr>
                <a:defRPr/>
              </a:pPr>
              <a:t>‹#›</a:t>
            </a:fld>
            <a:endParaRPr lang="en-US" altLang="en-US"/>
          </a:p>
        </p:txBody>
      </p:sp>
    </p:spTree>
    <p:extLst>
      <p:ext uri="{BB962C8B-B14F-4D97-AF65-F5344CB8AC3E}">
        <p14:creationId xmlns:p14="http://schemas.microsoft.com/office/powerpoint/2010/main" val="96089944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a:lvl1pPr>
            <a:extLst/>
          </a:lstStyle>
          <a:p>
            <a:pPr>
              <a:defRPr/>
            </a:pPr>
            <a:fld id="{AE27225C-A937-4E5C-B6A1-8EEC252C0FEC}" type="datetime1">
              <a:rPr lang="en-US"/>
              <a:pPr>
                <a:defRPr/>
              </a:pPr>
              <a:t>9/24/2016</a:t>
            </a:fld>
            <a:endParaRPr lang="en-US"/>
          </a:p>
        </p:txBody>
      </p:sp>
      <p:sp>
        <p:nvSpPr>
          <p:cNvPr id="6" name="Footer Placeholder 5"/>
          <p:cNvSpPr>
            <a:spLocks noGrp="1"/>
          </p:cNvSpPr>
          <p:nvPr>
            <p:ph type="ftr" sz="quarter" idx="11"/>
          </p:nvPr>
        </p:nvSpPr>
        <p:spPr/>
        <p:txBody>
          <a:bodyPr/>
          <a:lstStyle>
            <a:lvl1pPr>
              <a:defRPr/>
            </a:lvl1pPr>
            <a:extLst/>
          </a:lstStyle>
          <a:p>
            <a:pPr>
              <a:defRPr/>
            </a:pPr>
            <a:r>
              <a:rPr lang="en-US"/>
              <a:t>©1992-2015 by Pearson Education, Inc. All Rights Reserved.</a:t>
            </a:r>
          </a:p>
        </p:txBody>
      </p:sp>
      <p:sp>
        <p:nvSpPr>
          <p:cNvPr id="7" name="Slide Number Placeholder 6"/>
          <p:cNvSpPr>
            <a:spLocks noGrp="1"/>
          </p:cNvSpPr>
          <p:nvPr>
            <p:ph type="sldNum" sz="quarter" idx="12"/>
          </p:nvPr>
        </p:nvSpPr>
        <p:spPr/>
        <p:txBody>
          <a:bodyPr/>
          <a:lstStyle>
            <a:lvl1pPr>
              <a:defRPr/>
            </a:lvl1pPr>
          </a:lstStyle>
          <a:p>
            <a:pPr>
              <a:defRPr/>
            </a:pPr>
            <a:fld id="{56CD5028-C6DD-48AB-A704-E1884BEE93A0}" type="slidenum">
              <a:rPr lang="en-US" altLang="en-US"/>
              <a:pPr>
                <a:defRPr/>
              </a:pPr>
              <a:t>‹#›</a:t>
            </a:fld>
            <a:endParaRPr lang="en-US" altLang="en-US"/>
          </a:p>
        </p:txBody>
      </p:sp>
    </p:spTree>
    <p:extLst>
      <p:ext uri="{BB962C8B-B14F-4D97-AF65-F5344CB8AC3E}">
        <p14:creationId xmlns:p14="http://schemas.microsoft.com/office/powerpoint/2010/main" val="633780041"/>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extLst/>
          </a:lstStyle>
          <a:p>
            <a:pPr>
              <a:defRPr/>
            </a:pPr>
            <a:fld id="{CE1FB9D7-BE4D-44F3-895B-2DC180BA619F}" type="datetime1">
              <a:rPr lang="en-US"/>
              <a:pPr>
                <a:defRPr/>
              </a:pPr>
              <a:t>9/24/2016</a:t>
            </a:fld>
            <a:endParaRPr lang="en-US"/>
          </a:p>
        </p:txBody>
      </p:sp>
      <p:sp>
        <p:nvSpPr>
          <p:cNvPr id="8" name="Footer Placeholder 7"/>
          <p:cNvSpPr>
            <a:spLocks noGrp="1"/>
          </p:cNvSpPr>
          <p:nvPr>
            <p:ph type="ftr" sz="quarter" idx="11"/>
          </p:nvPr>
        </p:nvSpPr>
        <p:spPr/>
        <p:txBody>
          <a:bodyPr/>
          <a:lstStyle>
            <a:lvl1pPr>
              <a:defRPr/>
            </a:lvl1pPr>
            <a:extLst/>
          </a:lstStyle>
          <a:p>
            <a:pPr>
              <a:defRPr/>
            </a:pPr>
            <a:r>
              <a:rPr lang="en-US"/>
              <a:t>©1992-2015 by Pearson Education, Inc. All Rights Reserved.</a:t>
            </a:r>
          </a:p>
        </p:txBody>
      </p:sp>
      <p:sp>
        <p:nvSpPr>
          <p:cNvPr id="9" name="Slide Number Placeholder 8"/>
          <p:cNvSpPr>
            <a:spLocks noGrp="1"/>
          </p:cNvSpPr>
          <p:nvPr>
            <p:ph type="sldNum" sz="quarter" idx="12"/>
          </p:nvPr>
        </p:nvSpPr>
        <p:spPr/>
        <p:txBody>
          <a:bodyPr/>
          <a:lstStyle>
            <a:lvl1pPr>
              <a:defRPr/>
            </a:lvl1pPr>
          </a:lstStyle>
          <a:p>
            <a:pPr>
              <a:defRPr/>
            </a:pPr>
            <a:fld id="{9D4895E7-0396-41A4-A67C-B2D611426B87}" type="slidenum">
              <a:rPr lang="en-US" altLang="en-US"/>
              <a:pPr>
                <a:defRPr/>
              </a:pPr>
              <a:t>‹#›</a:t>
            </a:fld>
            <a:endParaRPr lang="en-US" altLang="en-US"/>
          </a:p>
        </p:txBody>
      </p:sp>
    </p:spTree>
    <p:extLst>
      <p:ext uri="{BB962C8B-B14F-4D97-AF65-F5344CB8AC3E}">
        <p14:creationId xmlns:p14="http://schemas.microsoft.com/office/powerpoint/2010/main" val="3335905599"/>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a:lvl1pPr>
            <a:extLst/>
          </a:lstStyle>
          <a:p>
            <a:pPr>
              <a:defRPr/>
            </a:pPr>
            <a:fld id="{FDB43741-54E7-4757-9BA5-A3C916E8E592}" type="datetime1">
              <a:rPr lang="en-US"/>
              <a:pPr>
                <a:defRPr/>
              </a:pPr>
              <a:t>9/24/2016</a:t>
            </a:fld>
            <a:endParaRPr lang="en-US"/>
          </a:p>
        </p:txBody>
      </p:sp>
      <p:sp>
        <p:nvSpPr>
          <p:cNvPr id="4" name="Footer Placeholder 3"/>
          <p:cNvSpPr>
            <a:spLocks noGrp="1"/>
          </p:cNvSpPr>
          <p:nvPr>
            <p:ph type="ftr" sz="quarter" idx="11"/>
          </p:nvPr>
        </p:nvSpPr>
        <p:spPr/>
        <p:txBody>
          <a:bodyPr/>
          <a:lstStyle>
            <a:lvl1pPr>
              <a:defRPr/>
            </a:lvl1pPr>
            <a:extLst/>
          </a:lstStyle>
          <a:p>
            <a:pPr>
              <a:defRPr/>
            </a:pPr>
            <a:r>
              <a:rPr lang="en-US"/>
              <a:t>©1992-2015 by Pearson Education, Inc. All Rights Reserved.</a:t>
            </a:r>
          </a:p>
        </p:txBody>
      </p:sp>
      <p:sp>
        <p:nvSpPr>
          <p:cNvPr id="5" name="Slide Number Placeholder 4"/>
          <p:cNvSpPr>
            <a:spLocks noGrp="1"/>
          </p:cNvSpPr>
          <p:nvPr>
            <p:ph type="sldNum" sz="quarter" idx="12"/>
          </p:nvPr>
        </p:nvSpPr>
        <p:spPr/>
        <p:txBody>
          <a:bodyPr/>
          <a:lstStyle>
            <a:lvl1pPr>
              <a:defRPr/>
            </a:lvl1pPr>
          </a:lstStyle>
          <a:p>
            <a:pPr>
              <a:defRPr/>
            </a:pPr>
            <a:fld id="{4EB52748-DEBC-4AE3-863D-3B4696EBEFF5}" type="slidenum">
              <a:rPr lang="en-US" altLang="en-US"/>
              <a:pPr>
                <a:defRPr/>
              </a:pPr>
              <a:t>‹#›</a:t>
            </a:fld>
            <a:endParaRPr lang="en-US" altLang="en-US"/>
          </a:p>
        </p:txBody>
      </p:sp>
    </p:spTree>
    <p:extLst>
      <p:ext uri="{BB962C8B-B14F-4D97-AF65-F5344CB8AC3E}">
        <p14:creationId xmlns:p14="http://schemas.microsoft.com/office/powerpoint/2010/main" val="1252854568"/>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9DE29EFD-3200-42A2-A1BE-265010B6470D}" type="datetime1">
              <a:rPr lang="en-US"/>
              <a:pPr>
                <a:defRPr/>
              </a:pPr>
              <a:t>9/24/2016</a:t>
            </a:fld>
            <a:endParaRPr lang="en-US"/>
          </a:p>
        </p:txBody>
      </p:sp>
      <p:sp>
        <p:nvSpPr>
          <p:cNvPr id="3" name="Footer Placeholder 21"/>
          <p:cNvSpPr>
            <a:spLocks noGrp="1"/>
          </p:cNvSpPr>
          <p:nvPr>
            <p:ph type="ftr" sz="quarter" idx="11"/>
          </p:nvPr>
        </p:nvSpPr>
        <p:spPr/>
        <p:txBody>
          <a:bodyPr/>
          <a:lstStyle>
            <a:lvl1pPr>
              <a:defRPr/>
            </a:lvl1pPr>
          </a:lstStyle>
          <a:p>
            <a:pPr>
              <a:defRPr/>
            </a:pPr>
            <a:r>
              <a:rPr lang="en-US"/>
              <a:t>©1992-2015 by Pearson Education, Inc. All Rights Reserved.</a:t>
            </a:r>
          </a:p>
        </p:txBody>
      </p:sp>
      <p:sp>
        <p:nvSpPr>
          <p:cNvPr id="4" name="Slide Number Placeholder 17"/>
          <p:cNvSpPr>
            <a:spLocks noGrp="1"/>
          </p:cNvSpPr>
          <p:nvPr>
            <p:ph type="sldNum" sz="quarter" idx="12"/>
          </p:nvPr>
        </p:nvSpPr>
        <p:spPr/>
        <p:txBody>
          <a:bodyPr/>
          <a:lstStyle>
            <a:lvl1pPr>
              <a:defRPr/>
            </a:lvl1pPr>
          </a:lstStyle>
          <a:p>
            <a:pPr>
              <a:defRPr/>
            </a:pPr>
            <a:fld id="{4CCC0BD3-58F4-4342-89C8-393B2CA6DB67}" type="slidenum">
              <a:rPr lang="en-US" altLang="en-US"/>
              <a:pPr>
                <a:defRPr/>
              </a:pPr>
              <a:t>‹#›</a:t>
            </a:fld>
            <a:endParaRPr lang="en-US" altLang="en-US"/>
          </a:p>
        </p:txBody>
      </p:sp>
    </p:spTree>
    <p:extLst>
      <p:ext uri="{BB962C8B-B14F-4D97-AF65-F5344CB8AC3E}">
        <p14:creationId xmlns:p14="http://schemas.microsoft.com/office/powerpoint/2010/main" val="1046729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vl1pPr>
            <a:extLst/>
          </a:lstStyle>
          <a:p>
            <a:pPr>
              <a:defRPr/>
            </a:pPr>
            <a:fld id="{63FB1944-4726-496C-9470-813FCD9D7E2E}" type="datetime1">
              <a:rPr lang="en-US"/>
              <a:pPr>
                <a:defRPr/>
              </a:pPr>
              <a:t>9/24/2016</a:t>
            </a:fld>
            <a:endParaRPr lang="en-US"/>
          </a:p>
        </p:txBody>
      </p:sp>
      <p:sp>
        <p:nvSpPr>
          <p:cNvPr id="6" name="Footer Placeholder 5"/>
          <p:cNvSpPr>
            <a:spLocks noGrp="1"/>
          </p:cNvSpPr>
          <p:nvPr>
            <p:ph type="ftr" sz="quarter" idx="11"/>
          </p:nvPr>
        </p:nvSpPr>
        <p:spPr/>
        <p:txBody>
          <a:bodyPr/>
          <a:lstStyle>
            <a:lvl1pPr>
              <a:defRPr/>
            </a:lvl1pPr>
            <a:extLst/>
          </a:lstStyle>
          <a:p>
            <a:pPr>
              <a:defRPr/>
            </a:pPr>
            <a:r>
              <a:rPr lang="en-US"/>
              <a:t>©1992-2015 by Pearson Education, Inc. All Rights Reserved.</a:t>
            </a:r>
          </a:p>
        </p:txBody>
      </p:sp>
      <p:sp>
        <p:nvSpPr>
          <p:cNvPr id="7" name="Slide Number Placeholder 6"/>
          <p:cNvSpPr>
            <a:spLocks noGrp="1"/>
          </p:cNvSpPr>
          <p:nvPr>
            <p:ph type="sldNum" sz="quarter" idx="12"/>
          </p:nvPr>
        </p:nvSpPr>
        <p:spPr/>
        <p:txBody>
          <a:bodyPr/>
          <a:lstStyle>
            <a:lvl1pPr>
              <a:defRPr/>
            </a:lvl1pPr>
          </a:lstStyle>
          <a:p>
            <a:pPr>
              <a:defRPr/>
            </a:pPr>
            <a:fld id="{3DE836BB-FC6C-46D7-BE73-D6B1DA2FE2D4}" type="slidenum">
              <a:rPr lang="en-US" altLang="en-US"/>
              <a:pPr>
                <a:defRPr/>
              </a:pPr>
              <a:t>‹#›</a:t>
            </a:fld>
            <a:endParaRPr lang="en-US" altLang="en-US"/>
          </a:p>
        </p:txBody>
      </p:sp>
    </p:spTree>
    <p:extLst>
      <p:ext uri="{BB962C8B-B14F-4D97-AF65-F5344CB8AC3E}">
        <p14:creationId xmlns:p14="http://schemas.microsoft.com/office/powerpoint/2010/main" val="2368615009"/>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16"/>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6" name="Freeform 18"/>
          <p:cNvSpPr>
            <a:spLocks/>
          </p:cNvSpPr>
          <p:nvPr/>
        </p:nvSpPr>
        <p:spPr bwMode="auto">
          <a:xfrm>
            <a:off x="485775" y="5938838"/>
            <a:ext cx="3690938" cy="933450"/>
          </a:xfrm>
          <a:custGeom>
            <a:avLst/>
            <a:gdLst>
              <a:gd name="T0" fmla="*/ 0 w 5591"/>
              <a:gd name="T1" fmla="*/ 0 h 588"/>
              <a:gd name="T2" fmla="*/ 2147483646 w 5591"/>
              <a:gd name="T3" fmla="*/ 0 h 588"/>
              <a:gd name="T4" fmla="*/ 2147483646 w 5591"/>
              <a:gd name="T5" fmla="*/ 2147483646 h 588"/>
              <a:gd name="T6" fmla="*/ 214748364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a:p>
        </p:txBody>
      </p:sp>
      <p:sp>
        <p:nvSpPr>
          <p:cNvPr id="7" name="Right Triangle 6"/>
          <p:cNvSpPr>
            <a:spLocks/>
          </p:cNvSpPr>
          <p:nvPr/>
        </p:nvSpPr>
        <p:spPr bwMode="auto">
          <a:xfrm>
            <a:off x="-6042" y="5791253"/>
            <a:ext cx="3402314" cy="1080868"/>
          </a:xfrm>
          <a:prstGeom prst="rtTriangle">
            <a:avLst/>
          </a:prstGeom>
          <a:blipFill>
            <a:blip r:embed="rId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22"/>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fontAlgn="auto" hangingPunct="1">
              <a:spcBef>
                <a:spcPts val="0"/>
              </a:spcBef>
              <a:spcAft>
                <a:spcPts val="0"/>
              </a:spcAft>
              <a:defRPr/>
            </a:pPr>
            <a:endParaRPr lang="en-US"/>
          </a:p>
        </p:txBody>
      </p:sp>
      <p:sp>
        <p:nvSpPr>
          <p:cNvPr id="10" name="Chevron 23"/>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fontAlgn="auto" hangingPunct="1">
              <a:spcBef>
                <a:spcPts val="0"/>
              </a:spcBef>
              <a:spcAft>
                <a:spcPts val="0"/>
              </a:spcAft>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p:txBody>
          <a:bodyPr/>
          <a:lstStyle>
            <a:lvl1pPr>
              <a:defRPr>
                <a:solidFill>
                  <a:schemeClr val="tx1"/>
                </a:solidFill>
              </a:defRPr>
            </a:lvl1pPr>
            <a:extLst/>
          </a:lstStyle>
          <a:p>
            <a:pPr>
              <a:defRPr/>
            </a:pPr>
            <a:fld id="{755096ED-9690-4CB6-865A-BDF617BB69FB}" type="datetime1">
              <a:rPr lang="en-US"/>
              <a:pPr>
                <a:defRPr/>
              </a:pPr>
              <a:t>9/24/2016</a:t>
            </a:fld>
            <a:endParaRPr lang="en-US"/>
          </a:p>
        </p:txBody>
      </p:sp>
      <p:sp>
        <p:nvSpPr>
          <p:cNvPr id="12" name="Footer Placeholder 5"/>
          <p:cNvSpPr>
            <a:spLocks noGrp="1"/>
          </p:cNvSpPr>
          <p:nvPr>
            <p:ph type="ftr" sz="quarter" idx="11"/>
          </p:nvPr>
        </p:nvSpPr>
        <p:spPr>
          <a:xfrm>
            <a:off x="4379913" y="6408738"/>
            <a:ext cx="2351087" cy="365125"/>
          </a:xfrm>
        </p:spPr>
        <p:txBody>
          <a:bodyPr/>
          <a:lstStyle>
            <a:lvl1pPr>
              <a:defRPr>
                <a:solidFill>
                  <a:schemeClr val="tx1"/>
                </a:solidFill>
              </a:defRPr>
            </a:lvl1pPr>
            <a:extLst/>
          </a:lstStyle>
          <a:p>
            <a:pPr>
              <a:defRPr/>
            </a:pPr>
            <a:r>
              <a:rPr lang="en-US"/>
              <a:t>©1992-2015 by Pearson Education, Inc. All Rights Reserved.</a:t>
            </a:r>
          </a:p>
        </p:txBody>
      </p:sp>
      <p:sp>
        <p:nvSpPr>
          <p:cNvPr id="13" name="Slide Number Placeholder 6"/>
          <p:cNvSpPr>
            <a:spLocks noGrp="1"/>
          </p:cNvSpPr>
          <p:nvPr>
            <p:ph type="sldNum" sz="quarter" idx="12"/>
          </p:nvPr>
        </p:nvSpPr>
        <p:spPr/>
        <p:txBody>
          <a:bodyPr/>
          <a:lstStyle>
            <a:lvl1pPr>
              <a:defRPr/>
            </a:lvl1pPr>
          </a:lstStyle>
          <a:p>
            <a:pPr>
              <a:defRPr/>
            </a:pPr>
            <a:fld id="{3705F25D-FDCA-4DC9-ABC0-DCD28C8F23F0}" type="slidenum">
              <a:rPr lang="en-US" altLang="en-US"/>
              <a:pPr>
                <a:defRPr/>
              </a:pPr>
              <a:t>‹#›</a:t>
            </a:fld>
            <a:endParaRPr lang="en-US" altLang="en-US"/>
          </a:p>
        </p:txBody>
      </p:sp>
    </p:spTree>
    <p:extLst>
      <p:ext uri="{BB962C8B-B14F-4D97-AF65-F5344CB8AC3E}">
        <p14:creationId xmlns:p14="http://schemas.microsoft.com/office/powerpoint/2010/main" val="444055850"/>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1027" name="Freeform 11"/>
          <p:cNvSpPr>
            <a:spLocks/>
          </p:cNvSpPr>
          <p:nvPr/>
        </p:nvSpPr>
        <p:spPr bwMode="auto">
          <a:xfrm>
            <a:off x="485775" y="5938838"/>
            <a:ext cx="3690938" cy="933450"/>
          </a:xfrm>
          <a:custGeom>
            <a:avLst/>
            <a:gdLst>
              <a:gd name="T0" fmla="*/ 0 w 5591"/>
              <a:gd name="T1" fmla="*/ 0 h 588"/>
              <a:gd name="T2" fmla="*/ 2147483646 w 5591"/>
              <a:gd name="T3" fmla="*/ 0 h 588"/>
              <a:gd name="T4" fmla="*/ 2147483646 w 5591"/>
              <a:gd name="T5" fmla="*/ 2147483646 h 588"/>
              <a:gd name="T6" fmla="*/ 214748364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a:p>
        </p:txBody>
      </p:sp>
      <p:sp>
        <p:nvSpPr>
          <p:cNvPr id="14" name="Right Triangle 13"/>
          <p:cNvSpPr>
            <a:spLocks/>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1033" name="Text Placeholder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defRPr kumimoji="0" sz="1000">
                <a:solidFill>
                  <a:schemeClr val="tx1"/>
                </a:solidFill>
                <a:latin typeface="+mn-lt"/>
                <a:cs typeface="+mn-cs"/>
              </a:defRPr>
            </a:lvl1pPr>
            <a:extLst/>
          </a:lstStyle>
          <a:p>
            <a:pPr>
              <a:defRPr/>
            </a:pPr>
            <a:fld id="{F7657B9B-3836-4494-A145-36553FDC21E8}" type="datetime1">
              <a:rPr lang="en-US"/>
              <a:pPr>
                <a:defRPr/>
              </a:pPr>
              <a:t>9/24/2016</a:t>
            </a:fld>
            <a:endParaRPr lang="en-US"/>
          </a:p>
        </p:txBody>
      </p:sp>
      <p:sp>
        <p:nvSpPr>
          <p:cNvPr id="22" name="Footer Placeholder 21"/>
          <p:cNvSpPr>
            <a:spLocks noGrp="1"/>
          </p:cNvSpPr>
          <p:nvPr>
            <p:ph type="ftr" sz="quarter" idx="3"/>
          </p:nvPr>
        </p:nvSpPr>
        <p:spPr>
          <a:xfrm>
            <a:off x="3962400" y="6408738"/>
            <a:ext cx="2768600"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mn-lt"/>
                <a:cs typeface="+mn-cs"/>
              </a:defRPr>
            </a:lvl1pPr>
            <a:extLst/>
          </a:lstStyle>
          <a:p>
            <a:pPr>
              <a:defRPr/>
            </a:pPr>
            <a:r>
              <a:rPr lang="en-US"/>
              <a:t>©1992-2015 by Pearson Education, Inc. All Rights Reserved.</a:t>
            </a:r>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a:latin typeface="Lucida Sans Unicode" panose="020B0602030504020204" pitchFamily="34" charset="0"/>
              </a:defRPr>
            </a:lvl1pPr>
          </a:lstStyle>
          <a:p>
            <a:pPr>
              <a:defRPr/>
            </a:pPr>
            <a:fld id="{83FE443E-CB32-42E0-A0F6-3B4947C2B5CC}" type="slidenum">
              <a:rPr lang="en-US" altLang="en-US"/>
              <a:pPr>
                <a:defRPr/>
              </a:pPr>
              <a:t>‹#›</a:t>
            </a:fld>
            <a:endParaRPr lang="en-US" altLang="en-US"/>
          </a:p>
        </p:txBody>
      </p:sp>
      <p:sp>
        <p:nvSpPr>
          <p:cNvPr id="11" name="Action Button: Back or Previous 10">
            <a:hlinkClick r:id="" action="ppaction://hlinkshowjump?jump=previousslide" highlightClick="1"/>
          </p:cNvPr>
          <p:cNvSpPr/>
          <p:nvPr/>
        </p:nvSpPr>
        <p:spPr>
          <a:xfrm>
            <a:off x="8305800" y="152400"/>
            <a:ext cx="304800" cy="304800"/>
          </a:xfrm>
          <a:prstGeom prst="actionButtonBackPrevious">
            <a:avLst/>
          </a:prstGeom>
        </p:spPr>
        <p:style>
          <a:lnRef idx="1">
            <a:schemeClr val="accent2"/>
          </a:lnRef>
          <a:fillRef idx="2">
            <a:schemeClr val="accent2"/>
          </a:fillRef>
          <a:effectRef idx="1">
            <a:schemeClr val="accent2"/>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16" name="Action Button: Forward or Next 15">
            <a:hlinkClick r:id="" action="ppaction://hlinkshowjump?jump=nextslide" highlightClick="1"/>
          </p:cNvPr>
          <p:cNvSpPr/>
          <p:nvPr/>
        </p:nvSpPr>
        <p:spPr>
          <a:xfrm>
            <a:off x="8686800" y="152400"/>
            <a:ext cx="304800" cy="304800"/>
          </a:xfrm>
          <a:prstGeom prst="actionButtonForwardNext">
            <a:avLst/>
          </a:prstGeom>
        </p:spPr>
        <p:style>
          <a:lnRef idx="1">
            <a:schemeClr val="accent2"/>
          </a:lnRef>
          <a:fillRef idx="2">
            <a:schemeClr val="accent2"/>
          </a:fillRef>
          <a:effectRef idx="1">
            <a:schemeClr val="accent2"/>
          </a:effectRef>
          <a:fontRef idx="minor">
            <a:schemeClr val="dk1"/>
          </a:fontRef>
        </p:style>
        <p:txBody>
          <a:bodyPr anchor="ctr"/>
          <a:lstStyle/>
          <a:p>
            <a:pPr algn="ctr" eaLnBrk="1" fontAlgn="auto" hangingPunct="1">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886" r:id="rId1"/>
    <p:sldLayoutId id="2147483887" r:id="rId2"/>
    <p:sldLayoutId id="2147483888" r:id="rId3"/>
    <p:sldLayoutId id="2147483889" r:id="rId4"/>
    <p:sldLayoutId id="2147483890" r:id="rId5"/>
    <p:sldLayoutId id="2147483891" r:id="rId6"/>
    <p:sldLayoutId id="2147483882" r:id="rId7"/>
    <p:sldLayoutId id="2147483892" r:id="rId8"/>
    <p:sldLayoutId id="2147483893" r:id="rId9"/>
    <p:sldLayoutId id="2147483883" r:id="rId10"/>
    <p:sldLayoutId id="2147483884" r:id="rId11"/>
    <p:sldLayoutId id="2147483885" r:id="rId12"/>
  </p:sldLayoutIdLst>
  <p:hf sldNum="0" hd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defRPr sz="1900" kern="1200">
          <a:solidFill>
            <a:schemeClr val="tx1"/>
          </a:solidFill>
          <a:latin typeface="+mn-lt"/>
          <a:ea typeface="+mn-ea"/>
          <a:cs typeface="+mn-cs"/>
        </a:defRPr>
      </a:lvl4pPr>
      <a:lvl5pPr marL="1143000" indent="-228600" algn="l" rtl="0" eaLnBrk="0" fontAlgn="base" hangingPunct="0">
        <a:spcBef>
          <a:spcPts val="350"/>
        </a:spcBef>
        <a:spcAft>
          <a:spcPct val="0"/>
        </a:spcAft>
        <a:buClr>
          <a:schemeClr val="accent2"/>
        </a:buClr>
        <a:defRPr sz="19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History_of_programming_languages" TargetMode="Externa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a:pPr>
            <a:r>
              <a:rPr lang="en-US" dirty="0">
                <a:solidFill>
                  <a:srgbClr val="3380E6"/>
                </a:solidFill>
                <a:latin typeface="Goudy Sans Medium"/>
              </a:rPr>
              <a:t>Introduction to Computer Programing and Java</a:t>
            </a:r>
            <a:endParaRPr lang="en-US" dirty="0"/>
          </a:p>
        </p:txBody>
      </p:sp>
      <p:sp>
        <p:nvSpPr>
          <p:cNvPr id="11267" name="Subtitle 2"/>
          <p:cNvSpPr>
            <a:spLocks noGrp="1"/>
          </p:cNvSpPr>
          <p:nvPr>
            <p:ph type="subTitle" idx="1"/>
          </p:nvPr>
        </p:nvSpPr>
        <p:spPr>
          <a:xfrm>
            <a:off x="685800" y="3611563"/>
            <a:ext cx="7772400" cy="1200150"/>
          </a:xfrm>
        </p:spPr>
        <p:txBody>
          <a:bodyPr/>
          <a:lstStyle/>
          <a:p>
            <a:pPr marR="0"/>
            <a:r>
              <a:rPr lang="en-US" altLang="en-US"/>
              <a:t>Textbook: Java How to Program, 10/e</a:t>
            </a:r>
          </a:p>
          <a:p>
            <a:pPr marR="0"/>
            <a:r>
              <a:rPr lang="en-US" altLang="en-US"/>
              <a:t>Late Objects Version</a:t>
            </a:r>
          </a:p>
        </p:txBody>
      </p:sp>
      <p:sp>
        <p:nvSpPr>
          <p:cNvPr id="4" name="Footer Placeholder 3"/>
          <p:cNvSpPr>
            <a:spLocks noGrp="1"/>
          </p:cNvSpPr>
          <p:nvPr>
            <p:ph type="ftr" sz="quarter" idx="12"/>
          </p:nvPr>
        </p:nvSpPr>
        <p:spPr/>
        <p:txBody>
          <a:bodyPr/>
          <a:lstStyle/>
          <a:p>
            <a:pPr>
              <a:defRPr/>
            </a:pPr>
            <a:r>
              <a:rPr lang="en-US"/>
              <a:t>©1992-2015 by Pearson Education, Inc. </a:t>
            </a:r>
            <a:r>
              <a:rPr lang="en-US" dirty="0"/>
              <a:t>All Rights Reserved.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rgbClr val="3380E6"/>
                </a:solidFill>
                <a:latin typeface="Arial"/>
              </a:rPr>
              <a:t>1.2.2  Computer Organization (cont.)</a:t>
            </a:r>
          </a:p>
        </p:txBody>
      </p:sp>
      <p:sp>
        <p:nvSpPr>
          <p:cNvPr id="20483" name="Text Placeholder 2"/>
          <p:cNvSpPr>
            <a:spLocks noGrp="1"/>
          </p:cNvSpPr>
          <p:nvPr>
            <p:ph type="body" idx="1"/>
          </p:nvPr>
        </p:nvSpPr>
        <p:spPr/>
        <p:txBody>
          <a:bodyPr/>
          <a:lstStyle/>
          <a:p>
            <a:pPr lvl="1" eaLnBrk="1" hangingPunct="1">
              <a:lnSpc>
                <a:spcPct val="80000"/>
              </a:lnSpc>
            </a:pPr>
            <a:endParaRPr lang="en-US" altLang="en-US" sz="2100">
              <a:solidFill>
                <a:srgbClr val="0000FF"/>
              </a:solidFill>
              <a:latin typeface="Times New Roman" panose="02020603050405020304" pitchFamily="18" charset="0"/>
            </a:endParaRPr>
          </a:p>
          <a:p>
            <a:pPr lvl="1" eaLnBrk="1" hangingPunct="1">
              <a:lnSpc>
                <a:spcPct val="80000"/>
              </a:lnSpc>
            </a:pPr>
            <a:r>
              <a:rPr lang="en-US" altLang="en-US" sz="2100">
                <a:solidFill>
                  <a:srgbClr val="0000FF"/>
                </a:solidFill>
                <a:latin typeface="Times New Roman" panose="02020603050405020304" pitchFamily="18" charset="0"/>
              </a:rPr>
              <a:t>Arithmetic and logic unit (ALU)</a:t>
            </a:r>
            <a:r>
              <a:rPr lang="en-US" altLang="en-US" sz="2100">
                <a:solidFill>
                  <a:srgbClr val="000000"/>
                </a:solidFill>
                <a:latin typeface="Times New Roman" panose="02020603050405020304" pitchFamily="18" charset="0"/>
              </a:rPr>
              <a:t>. This “ manufacturing” section performs calculations. It also contains the computer’s decision mechanisms. In today’s systems, the ALU is usually implemented as part of the next logical unit, the CPU. </a:t>
            </a:r>
          </a:p>
          <a:p>
            <a:pPr lvl="1" eaLnBrk="1" hangingPunct="1">
              <a:lnSpc>
                <a:spcPct val="80000"/>
              </a:lnSpc>
            </a:pPr>
            <a:endParaRPr lang="en-US" altLang="en-US" sz="2100">
              <a:solidFill>
                <a:srgbClr val="0000FF"/>
              </a:solidFill>
              <a:latin typeface="Times New Roman" panose="02020603050405020304" pitchFamily="18" charset="0"/>
            </a:endParaRPr>
          </a:p>
          <a:p>
            <a:pPr lvl="1" eaLnBrk="1" hangingPunct="1">
              <a:lnSpc>
                <a:spcPct val="80000"/>
              </a:lnSpc>
            </a:pPr>
            <a:r>
              <a:rPr lang="en-US" altLang="en-US" sz="2100">
                <a:solidFill>
                  <a:srgbClr val="0000FF"/>
                </a:solidFill>
                <a:latin typeface="Times New Roman" panose="02020603050405020304" pitchFamily="18" charset="0"/>
              </a:rPr>
              <a:t>Central processing unit (CPU)</a:t>
            </a:r>
            <a:r>
              <a:rPr lang="en-US" altLang="en-US" sz="2100">
                <a:solidFill>
                  <a:srgbClr val="000000"/>
                </a:solidFill>
                <a:latin typeface="Times New Roman" panose="02020603050405020304" pitchFamily="18" charset="0"/>
              </a:rPr>
              <a:t>. This “ administrative” section coordinates and supervises the operation of the other sections. </a:t>
            </a:r>
          </a:p>
          <a:p>
            <a:pPr lvl="2" eaLnBrk="1" hangingPunct="1">
              <a:lnSpc>
                <a:spcPct val="80000"/>
              </a:lnSpc>
            </a:pPr>
            <a:r>
              <a:rPr lang="en-US" altLang="en-US" sz="1800">
                <a:solidFill>
                  <a:srgbClr val="000000"/>
                </a:solidFill>
                <a:latin typeface="Times New Roman" panose="02020603050405020304" pitchFamily="18" charset="0"/>
              </a:rPr>
              <a:t>Tells the input unit when information should be read into the memory unit</a:t>
            </a:r>
          </a:p>
          <a:p>
            <a:pPr lvl="2" eaLnBrk="1" hangingPunct="1">
              <a:lnSpc>
                <a:spcPct val="80000"/>
              </a:lnSpc>
            </a:pPr>
            <a:r>
              <a:rPr lang="en-US" altLang="en-US" sz="1800">
                <a:solidFill>
                  <a:srgbClr val="000000"/>
                </a:solidFill>
                <a:latin typeface="Times New Roman" panose="02020603050405020304" pitchFamily="18" charset="0"/>
              </a:rPr>
              <a:t>Tells the ALU when information from the memory unit should be used in calculations </a:t>
            </a:r>
          </a:p>
          <a:p>
            <a:pPr lvl="2" eaLnBrk="1" hangingPunct="1">
              <a:lnSpc>
                <a:spcPct val="80000"/>
              </a:lnSpc>
            </a:pPr>
            <a:r>
              <a:rPr lang="en-US" altLang="en-US" sz="1800">
                <a:solidFill>
                  <a:srgbClr val="000000"/>
                </a:solidFill>
                <a:latin typeface="Times New Roman" panose="02020603050405020304" pitchFamily="18" charset="0"/>
              </a:rPr>
              <a:t>Tells the output unit when to send information from the memory unit to certain output devices. </a:t>
            </a:r>
          </a:p>
          <a:p>
            <a:pPr lvl="2" eaLnBrk="1" hangingPunct="1">
              <a:lnSpc>
                <a:spcPct val="80000"/>
              </a:lnSpc>
            </a:pPr>
            <a:r>
              <a:rPr lang="en-US" altLang="en-US" sz="1800">
                <a:solidFill>
                  <a:srgbClr val="000000"/>
                </a:solidFill>
                <a:latin typeface="Times New Roman" panose="02020603050405020304" pitchFamily="18" charset="0"/>
              </a:rPr>
              <a:t>Many of today’s computers have multiple CPUs and, hence, can perform many operations simultaneously—such computers are called </a:t>
            </a:r>
            <a:r>
              <a:rPr lang="en-US" altLang="en-US" sz="1800">
                <a:solidFill>
                  <a:srgbClr val="0000FF"/>
                </a:solidFill>
                <a:latin typeface="Times New Roman" panose="02020603050405020304" pitchFamily="18" charset="0"/>
              </a:rPr>
              <a:t>multiprocessors</a:t>
            </a:r>
            <a:r>
              <a:rPr lang="en-US" altLang="en-US" sz="1800">
                <a:solidFill>
                  <a:srgbClr val="000000"/>
                </a:solidFill>
                <a:latin typeface="Times New Roman" panose="02020603050405020304" pitchFamily="18" charset="0"/>
              </a:rPr>
              <a:t>. A </a:t>
            </a:r>
            <a:r>
              <a:rPr lang="en-US" altLang="en-US" sz="1800">
                <a:solidFill>
                  <a:srgbClr val="0000FF"/>
                </a:solidFill>
                <a:latin typeface="Times New Roman" panose="02020603050405020304" pitchFamily="18" charset="0"/>
              </a:rPr>
              <a:t>multi-core processor</a:t>
            </a:r>
            <a:r>
              <a:rPr lang="en-US" altLang="en-US" sz="1800">
                <a:solidFill>
                  <a:srgbClr val="000000"/>
                </a:solidFill>
                <a:latin typeface="Times New Roman" panose="02020603050405020304" pitchFamily="18" charset="0"/>
              </a:rPr>
              <a:t> implements multiprocessing on a single integrated circuit chip.</a:t>
            </a:r>
          </a:p>
        </p:txBody>
      </p:sp>
      <p:sp>
        <p:nvSpPr>
          <p:cNvPr id="4" name="Footer Placeholder 3"/>
          <p:cNvSpPr>
            <a:spLocks noGrp="1"/>
          </p:cNvSpPr>
          <p:nvPr>
            <p:ph type="ftr" sz="quarter" idx="11"/>
          </p:nvPr>
        </p:nvSpPr>
        <p:spPr/>
        <p:txBody>
          <a:bodyPr/>
          <a:lstStyle/>
          <a:p>
            <a:pPr>
              <a:defRPr/>
            </a:pPr>
            <a:r>
              <a:rPr lang="en-US"/>
              <a:t>©1992-2015 by Pearson Education, Inc. All Rights Reserved.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rgbClr val="3380E6"/>
                </a:solidFill>
                <a:latin typeface="Arial"/>
              </a:rPr>
              <a:t>1.2.2  Computer Organization (cont.)</a:t>
            </a:r>
          </a:p>
        </p:txBody>
      </p:sp>
      <p:sp>
        <p:nvSpPr>
          <p:cNvPr id="21507" name="Text Placeholder 2"/>
          <p:cNvSpPr>
            <a:spLocks noGrp="1"/>
          </p:cNvSpPr>
          <p:nvPr>
            <p:ph type="body" idx="1"/>
          </p:nvPr>
        </p:nvSpPr>
        <p:spPr/>
        <p:txBody>
          <a:bodyPr/>
          <a:lstStyle/>
          <a:p>
            <a:pPr lvl="1" eaLnBrk="1" hangingPunct="1">
              <a:lnSpc>
                <a:spcPct val="80000"/>
              </a:lnSpc>
            </a:pPr>
            <a:endParaRPr lang="en-US" altLang="en-US">
              <a:solidFill>
                <a:srgbClr val="0000FF"/>
              </a:solidFill>
              <a:latin typeface="Times New Roman" panose="02020603050405020304" pitchFamily="18" charset="0"/>
            </a:endParaRPr>
          </a:p>
          <a:p>
            <a:pPr lvl="1" eaLnBrk="1" hangingPunct="1">
              <a:lnSpc>
                <a:spcPct val="80000"/>
              </a:lnSpc>
            </a:pPr>
            <a:r>
              <a:rPr lang="en-US" altLang="en-US">
                <a:solidFill>
                  <a:srgbClr val="0000FF"/>
                </a:solidFill>
                <a:latin typeface="Times New Roman" panose="02020603050405020304" pitchFamily="18" charset="0"/>
              </a:rPr>
              <a:t>Secondary storage unit</a:t>
            </a:r>
            <a:r>
              <a:rPr lang="en-US" altLang="en-US">
                <a:solidFill>
                  <a:srgbClr val="000000"/>
                </a:solidFill>
                <a:latin typeface="Times New Roman" panose="02020603050405020304" pitchFamily="18" charset="0"/>
              </a:rPr>
              <a:t>. This is the long-term, high-capacity “warehousing” section. Programs or data not actively being used by the other units normally are placed on secondary storage devices (e.g., your hard drive) until they’re again needed, possibly hours, days, months or even years later. Therefore, information on secondary storage devices is said to be </a:t>
            </a:r>
            <a:r>
              <a:rPr lang="en-US" altLang="en-US">
                <a:solidFill>
                  <a:srgbClr val="0000FF"/>
                </a:solidFill>
                <a:latin typeface="Times New Roman" panose="02020603050405020304" pitchFamily="18" charset="0"/>
              </a:rPr>
              <a:t>persistent</a:t>
            </a:r>
            <a:r>
              <a:rPr lang="en-US" altLang="en-US">
                <a:solidFill>
                  <a:srgbClr val="000000"/>
                </a:solidFill>
                <a:latin typeface="Times New Roman" panose="02020603050405020304" pitchFamily="18" charset="0"/>
              </a:rPr>
              <a:t>. </a:t>
            </a:r>
          </a:p>
          <a:p>
            <a:pPr marL="107950" indent="0" eaLnBrk="1" hangingPunct="1">
              <a:lnSpc>
                <a:spcPct val="80000"/>
              </a:lnSpc>
              <a:buFont typeface="Wingdings 3" panose="05040102010807070707" pitchFamily="18" charset="2"/>
              <a:buNone/>
            </a:pPr>
            <a:endParaRPr lang="en-US" altLang="en-US">
              <a:solidFill>
                <a:srgbClr val="000000"/>
              </a:solidFill>
              <a:latin typeface="Times New Roman" panose="02020603050405020304" pitchFamily="18" charset="0"/>
            </a:endParaRPr>
          </a:p>
        </p:txBody>
      </p:sp>
      <p:sp>
        <p:nvSpPr>
          <p:cNvPr id="4" name="Footer Placeholder 3"/>
          <p:cNvSpPr>
            <a:spLocks noGrp="1"/>
          </p:cNvSpPr>
          <p:nvPr>
            <p:ph type="ftr" sz="quarter" idx="11"/>
          </p:nvPr>
        </p:nvSpPr>
        <p:spPr/>
        <p:txBody>
          <a:bodyPr/>
          <a:lstStyle/>
          <a:p>
            <a:pPr>
              <a:defRPr/>
            </a:pPr>
            <a:r>
              <a:rPr lang="en-US"/>
              <a:t>©1992-2015 by Pearson Education, Inc. All Rights Reserved.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z="2800" dirty="0">
                <a:solidFill>
                  <a:srgbClr val="3380E6"/>
                </a:solidFill>
                <a:latin typeface="Arial"/>
              </a:rPr>
              <a:t>1.4  Machine Languages, Assembly Languages and High-Level Languages</a:t>
            </a:r>
          </a:p>
        </p:txBody>
      </p:sp>
      <p:sp>
        <p:nvSpPr>
          <p:cNvPr id="22531" name="Text Placeholder 2"/>
          <p:cNvSpPr>
            <a:spLocks noGrp="1"/>
          </p:cNvSpPr>
          <p:nvPr>
            <p:ph type="body" idx="1"/>
          </p:nvPr>
        </p:nvSpPr>
        <p:spPr/>
        <p:txBody>
          <a:bodyPr/>
          <a:lstStyle/>
          <a:p>
            <a:pPr eaLnBrk="1" hangingPunct="1"/>
            <a:r>
              <a:rPr lang="en-US" altLang="en-US" sz="2500">
                <a:solidFill>
                  <a:srgbClr val="000000"/>
                </a:solidFill>
                <a:latin typeface="Times New Roman" panose="02020603050405020304" pitchFamily="18" charset="0"/>
              </a:rPr>
              <a:t>Programmers write instructions in various programming languages, some directly understandable by computers and others requiring intermediate </a:t>
            </a:r>
            <a:r>
              <a:rPr lang="en-US" altLang="en-US" sz="2500" i="1">
                <a:solidFill>
                  <a:srgbClr val="000000"/>
                </a:solidFill>
                <a:latin typeface="Times New Roman" panose="02020603050405020304" pitchFamily="18" charset="0"/>
              </a:rPr>
              <a:t>translation steps.</a:t>
            </a:r>
          </a:p>
          <a:p>
            <a:pPr eaLnBrk="1" hangingPunct="1"/>
            <a:endParaRPr lang="en-US" altLang="en-US" sz="2500">
              <a:solidFill>
                <a:srgbClr val="000000"/>
              </a:solidFill>
              <a:latin typeface="Times New Roman" panose="02020603050405020304" pitchFamily="18" charset="0"/>
            </a:endParaRPr>
          </a:p>
          <a:p>
            <a:pPr eaLnBrk="1" hangingPunct="1"/>
            <a:r>
              <a:rPr lang="en-US" altLang="en-US" sz="2500">
                <a:solidFill>
                  <a:srgbClr val="000000"/>
                </a:solidFill>
                <a:latin typeface="Times New Roman" panose="02020603050405020304" pitchFamily="18" charset="0"/>
              </a:rPr>
              <a:t>Programming languages may be divided into three general types:</a:t>
            </a:r>
          </a:p>
          <a:p>
            <a:pPr lvl="1" eaLnBrk="1" hangingPunct="1"/>
            <a:r>
              <a:rPr lang="en-US" altLang="en-US">
                <a:solidFill>
                  <a:srgbClr val="000000"/>
                </a:solidFill>
                <a:latin typeface="Times New Roman" panose="02020603050405020304" pitchFamily="18" charset="0"/>
              </a:rPr>
              <a:t>Machine languages</a:t>
            </a:r>
          </a:p>
          <a:p>
            <a:pPr lvl="1" eaLnBrk="1" hangingPunct="1"/>
            <a:r>
              <a:rPr lang="en-US" altLang="en-US">
                <a:solidFill>
                  <a:srgbClr val="000000"/>
                </a:solidFill>
                <a:latin typeface="Times New Roman" panose="02020603050405020304" pitchFamily="18" charset="0"/>
              </a:rPr>
              <a:t>Assembly languages</a:t>
            </a:r>
          </a:p>
          <a:p>
            <a:pPr lvl="1" eaLnBrk="1" hangingPunct="1"/>
            <a:r>
              <a:rPr lang="en-US" altLang="en-US">
                <a:solidFill>
                  <a:srgbClr val="000000"/>
                </a:solidFill>
                <a:latin typeface="Times New Roman" panose="02020603050405020304" pitchFamily="18" charset="0"/>
              </a:rPr>
              <a:t>High-level languages</a:t>
            </a:r>
          </a:p>
        </p:txBody>
      </p:sp>
      <p:sp>
        <p:nvSpPr>
          <p:cNvPr id="4" name="Footer Placeholder 3"/>
          <p:cNvSpPr>
            <a:spLocks noGrp="1"/>
          </p:cNvSpPr>
          <p:nvPr>
            <p:ph type="ftr" sz="quarter" idx="11"/>
          </p:nvPr>
        </p:nvSpPr>
        <p:spPr/>
        <p:txBody>
          <a:bodyPr/>
          <a:lstStyle/>
          <a:p>
            <a:pPr>
              <a:defRPr/>
            </a:pPr>
            <a:r>
              <a:rPr lang="en-US"/>
              <a:t>©1992-2015 by Pearson Education, Inc. All Rights Reserved.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z="2800" dirty="0">
                <a:solidFill>
                  <a:srgbClr val="3380E6"/>
                </a:solidFill>
                <a:latin typeface="Arial"/>
              </a:rPr>
              <a:t>1.4  Machine Languages, Assembly Languages and High-Level Languages (Cont.)</a:t>
            </a:r>
          </a:p>
        </p:txBody>
      </p:sp>
      <p:sp>
        <p:nvSpPr>
          <p:cNvPr id="53251" name="Text Placeholder 2"/>
          <p:cNvSpPr>
            <a:spLocks noGrp="1"/>
          </p:cNvSpPr>
          <p:nvPr>
            <p:ph type="body" idx="1"/>
          </p:nvPr>
        </p:nvSpPr>
        <p:spPr/>
        <p:txBody>
          <a:bodyPr/>
          <a:lstStyle/>
          <a:p>
            <a:pPr marL="109537" indent="0" eaLnBrk="1" hangingPunct="1">
              <a:lnSpc>
                <a:spcPct val="90000"/>
              </a:lnSpc>
              <a:buFont typeface="Wingdings 3" panose="05040102010807070707" pitchFamily="18" charset="2"/>
              <a:buNone/>
              <a:defRPr/>
            </a:pPr>
            <a:r>
              <a:rPr lang="en-US" altLang="en-US" sz="2300" b="1" i="1" dirty="0">
                <a:solidFill>
                  <a:srgbClr val="000000"/>
                </a:solidFill>
                <a:latin typeface="Times New Roman" pitchFamily="18" charset="0"/>
              </a:rPr>
              <a:t>Machine Languages</a:t>
            </a:r>
          </a:p>
          <a:p>
            <a:pPr eaLnBrk="1" hangingPunct="1">
              <a:lnSpc>
                <a:spcPct val="90000"/>
              </a:lnSpc>
              <a:defRPr/>
            </a:pPr>
            <a:r>
              <a:rPr lang="en-US" altLang="en-US" sz="2300" dirty="0">
                <a:solidFill>
                  <a:srgbClr val="000000"/>
                </a:solidFill>
                <a:latin typeface="Times New Roman" pitchFamily="18" charset="0"/>
              </a:rPr>
              <a:t>Any computer can directly understand only its own </a:t>
            </a:r>
            <a:r>
              <a:rPr lang="en-US" altLang="en-US" sz="2300" dirty="0">
                <a:solidFill>
                  <a:srgbClr val="0000FF"/>
                </a:solidFill>
                <a:latin typeface="Times New Roman" pitchFamily="18" charset="0"/>
              </a:rPr>
              <a:t>machine language </a:t>
            </a:r>
            <a:r>
              <a:rPr lang="en-US" altLang="en-US" sz="2300" dirty="0">
                <a:latin typeface="Times New Roman" pitchFamily="18" charset="0"/>
              </a:rPr>
              <a:t>(machine-dependent)</a:t>
            </a:r>
            <a:r>
              <a:rPr lang="en-US" altLang="en-US" sz="2300" i="1" dirty="0">
                <a:solidFill>
                  <a:srgbClr val="000000"/>
                </a:solidFill>
                <a:latin typeface="Times New Roman" pitchFamily="18" charset="0"/>
              </a:rPr>
              <a:t>.</a:t>
            </a:r>
          </a:p>
          <a:p>
            <a:pPr eaLnBrk="1" hangingPunct="1">
              <a:lnSpc>
                <a:spcPct val="90000"/>
              </a:lnSpc>
              <a:defRPr/>
            </a:pPr>
            <a:r>
              <a:rPr lang="en-US" altLang="en-US" sz="2400" dirty="0">
                <a:solidFill>
                  <a:srgbClr val="000000"/>
                </a:solidFill>
                <a:latin typeface="Times New Roman" pitchFamily="18" charset="0"/>
              </a:rPr>
              <a:t>Consist of strings of numbers (ultimately reduced to 1s and 0s) that instruct computers to perform their most elementary operations one at a time.</a:t>
            </a:r>
          </a:p>
          <a:p>
            <a:pPr eaLnBrk="1" hangingPunct="1">
              <a:lnSpc>
                <a:spcPct val="90000"/>
              </a:lnSpc>
              <a:defRPr/>
            </a:pPr>
            <a:r>
              <a:rPr lang="en-US" altLang="en-US" sz="2400" dirty="0">
                <a:solidFill>
                  <a:schemeClr val="accent2"/>
                </a:solidFill>
                <a:latin typeface="Times New Roman" pitchFamily="18" charset="0"/>
              </a:rPr>
              <a:t>Writing programs in machine language is very hard and error prone </a:t>
            </a:r>
          </a:p>
          <a:p>
            <a:pPr marL="109537" indent="0" eaLnBrk="1" hangingPunct="1">
              <a:lnSpc>
                <a:spcPct val="90000"/>
              </a:lnSpc>
              <a:buFont typeface="Wingdings 3" panose="05040102010807070707" pitchFamily="18" charset="2"/>
              <a:buNone/>
              <a:defRPr/>
            </a:pPr>
            <a:r>
              <a:rPr lang="en-US" altLang="en-US" sz="2400" b="1" i="1" dirty="0">
                <a:solidFill>
                  <a:srgbClr val="000000"/>
                </a:solidFill>
                <a:latin typeface="Times New Roman" pitchFamily="18" charset="0"/>
              </a:rPr>
              <a:t>Assembly Languages and Assemblers</a:t>
            </a:r>
          </a:p>
          <a:p>
            <a:pPr eaLnBrk="1" hangingPunct="1">
              <a:lnSpc>
                <a:spcPct val="90000"/>
              </a:lnSpc>
              <a:defRPr/>
            </a:pPr>
            <a:r>
              <a:rPr lang="en-US" altLang="en-US" sz="2400" dirty="0">
                <a:solidFill>
                  <a:srgbClr val="0000FF"/>
                </a:solidFill>
                <a:latin typeface="Times New Roman" pitchFamily="18" charset="0"/>
              </a:rPr>
              <a:t>Low level languages </a:t>
            </a:r>
            <a:r>
              <a:rPr lang="en-US" altLang="en-US" sz="2400" dirty="0">
                <a:solidFill>
                  <a:srgbClr val="000000"/>
                </a:solidFill>
                <a:latin typeface="Times New Roman" pitchFamily="18" charset="0"/>
              </a:rPr>
              <a:t>where strings of 1s and 0s are replaced by mnemonics: ADD, SUB, etc.</a:t>
            </a:r>
          </a:p>
          <a:p>
            <a:pPr eaLnBrk="1" hangingPunct="1">
              <a:lnSpc>
                <a:spcPct val="90000"/>
              </a:lnSpc>
              <a:defRPr/>
            </a:pPr>
            <a:r>
              <a:rPr lang="en-US" altLang="en-US" sz="2400" i="1" dirty="0">
                <a:solidFill>
                  <a:srgbClr val="000000"/>
                </a:solidFill>
                <a:latin typeface="Times New Roman" pitchFamily="18" charset="0"/>
              </a:rPr>
              <a:t>Translator programs </a:t>
            </a:r>
            <a:r>
              <a:rPr lang="en-US" altLang="en-US" sz="2400" dirty="0">
                <a:solidFill>
                  <a:srgbClr val="000000"/>
                </a:solidFill>
                <a:latin typeface="Times New Roman" pitchFamily="18" charset="0"/>
              </a:rPr>
              <a:t>called </a:t>
            </a:r>
            <a:r>
              <a:rPr lang="en-US" altLang="en-US" sz="2400" dirty="0">
                <a:solidFill>
                  <a:srgbClr val="0000FF"/>
                </a:solidFill>
                <a:latin typeface="Times New Roman" pitchFamily="18" charset="0"/>
              </a:rPr>
              <a:t>Assemblers</a:t>
            </a:r>
            <a:r>
              <a:rPr lang="en-US" altLang="en-US" sz="2400" dirty="0">
                <a:solidFill>
                  <a:srgbClr val="000000"/>
                </a:solidFill>
                <a:latin typeface="Times New Roman" pitchFamily="18" charset="0"/>
              </a:rPr>
              <a:t> convert early assembly-language programs to machine language</a:t>
            </a:r>
            <a:r>
              <a:rPr lang="en-US" altLang="en-US" sz="2400" i="1" dirty="0">
                <a:solidFill>
                  <a:srgbClr val="000000"/>
                </a:solidFill>
                <a:latin typeface="Times New Roman" pitchFamily="18" charset="0"/>
              </a:rPr>
              <a:t>.</a:t>
            </a:r>
          </a:p>
          <a:p>
            <a:pPr eaLnBrk="1" hangingPunct="1">
              <a:lnSpc>
                <a:spcPct val="90000"/>
              </a:lnSpc>
              <a:defRPr/>
            </a:pPr>
            <a:endParaRPr lang="en-US" altLang="en-US" sz="2400" dirty="0">
              <a:solidFill>
                <a:schemeClr val="accent2"/>
              </a:solidFill>
              <a:latin typeface="Times New Roman" pitchFamily="18" charset="0"/>
            </a:endParaRPr>
          </a:p>
        </p:txBody>
      </p:sp>
      <p:sp>
        <p:nvSpPr>
          <p:cNvPr id="4" name="Footer Placeholder 3"/>
          <p:cNvSpPr>
            <a:spLocks noGrp="1"/>
          </p:cNvSpPr>
          <p:nvPr>
            <p:ph type="ftr" sz="quarter" idx="11"/>
          </p:nvPr>
        </p:nvSpPr>
        <p:spPr/>
        <p:txBody>
          <a:bodyPr/>
          <a:lstStyle/>
          <a:p>
            <a:pPr>
              <a:defRPr/>
            </a:pPr>
            <a:r>
              <a:rPr lang="en-US"/>
              <a:t>©1992-2015 by Pearson Education, Inc. All Rights Reserved.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z="2800" dirty="0">
                <a:solidFill>
                  <a:srgbClr val="3380E6"/>
                </a:solidFill>
                <a:latin typeface="Arial"/>
              </a:rPr>
              <a:t>1.4  Machine Languages, Assembly Languages and High-Level Languages (Cont.)</a:t>
            </a:r>
          </a:p>
        </p:txBody>
      </p:sp>
      <p:sp>
        <p:nvSpPr>
          <p:cNvPr id="54275" name="Text Placeholder 2"/>
          <p:cNvSpPr>
            <a:spLocks noGrp="1"/>
          </p:cNvSpPr>
          <p:nvPr>
            <p:ph type="body" idx="1"/>
          </p:nvPr>
        </p:nvSpPr>
        <p:spPr/>
        <p:txBody>
          <a:bodyPr/>
          <a:lstStyle/>
          <a:p>
            <a:pPr marL="109537" indent="0" eaLnBrk="1" hangingPunct="1">
              <a:lnSpc>
                <a:spcPct val="80000"/>
              </a:lnSpc>
              <a:buFont typeface="Wingdings 3" panose="05040102010807070707" pitchFamily="18" charset="2"/>
              <a:buNone/>
              <a:defRPr/>
            </a:pPr>
            <a:endParaRPr lang="en-US" altLang="en-US" sz="2400" b="1" i="1" dirty="0">
              <a:latin typeface="Times New Roman" pitchFamily="18" charset="0"/>
            </a:endParaRPr>
          </a:p>
          <a:p>
            <a:pPr marL="109537" indent="0" eaLnBrk="1" hangingPunct="1">
              <a:lnSpc>
                <a:spcPct val="80000"/>
              </a:lnSpc>
              <a:buFont typeface="Wingdings 3" panose="05040102010807070707" pitchFamily="18" charset="2"/>
              <a:buNone/>
              <a:defRPr/>
            </a:pPr>
            <a:r>
              <a:rPr lang="en-US" altLang="en-US" sz="2400" b="1" i="1" dirty="0">
                <a:latin typeface="Times New Roman" pitchFamily="18" charset="0"/>
              </a:rPr>
              <a:t>High-Level Languages and Compilers</a:t>
            </a:r>
          </a:p>
          <a:p>
            <a:pPr marL="365125" lvl="1" indent="-255588" eaLnBrk="1" hangingPunct="1">
              <a:lnSpc>
                <a:spcPct val="80000"/>
              </a:lnSpc>
              <a:spcBef>
                <a:spcPts val="400"/>
              </a:spcBef>
              <a:buSzPct val="68000"/>
              <a:buFont typeface="Wingdings 3" pitchFamily="18" charset="2"/>
              <a:buChar char=""/>
              <a:defRPr/>
            </a:pPr>
            <a:r>
              <a:rPr lang="en-US" altLang="en-US" sz="2400" dirty="0">
                <a:solidFill>
                  <a:srgbClr val="0000FF"/>
                </a:solidFill>
                <a:latin typeface="Times New Roman" pitchFamily="18" charset="0"/>
              </a:rPr>
              <a:t>High-level languages </a:t>
            </a:r>
            <a:r>
              <a:rPr lang="en-US" altLang="en-US" sz="2400" dirty="0">
                <a:solidFill>
                  <a:srgbClr val="000000"/>
                </a:solidFill>
                <a:latin typeface="Times New Roman" pitchFamily="18" charset="0"/>
              </a:rPr>
              <a:t>allow to write instructions that look almost like everyday English and contain commonly used mathematical notations: Single statements accomplish substantial tasks.</a:t>
            </a:r>
          </a:p>
          <a:p>
            <a:pPr eaLnBrk="1" hangingPunct="1">
              <a:lnSpc>
                <a:spcPct val="80000"/>
              </a:lnSpc>
              <a:defRPr/>
            </a:pPr>
            <a:r>
              <a:rPr lang="en-US" altLang="en-US" sz="2400" i="1" dirty="0">
                <a:solidFill>
                  <a:srgbClr val="000000"/>
                </a:solidFill>
                <a:latin typeface="Times New Roman" pitchFamily="18" charset="0"/>
              </a:rPr>
              <a:t>Translator programs </a:t>
            </a:r>
            <a:r>
              <a:rPr lang="en-US" altLang="en-US" sz="2400" dirty="0">
                <a:solidFill>
                  <a:srgbClr val="000000"/>
                </a:solidFill>
                <a:latin typeface="Times New Roman" pitchFamily="18" charset="0"/>
              </a:rPr>
              <a:t>called </a:t>
            </a:r>
            <a:r>
              <a:rPr lang="en-US" altLang="en-US" sz="2400" dirty="0">
                <a:solidFill>
                  <a:srgbClr val="0000FF"/>
                </a:solidFill>
                <a:latin typeface="Times New Roman" pitchFamily="18" charset="0"/>
              </a:rPr>
              <a:t>Compilers</a:t>
            </a:r>
            <a:r>
              <a:rPr lang="en-US" altLang="en-US" sz="2400" dirty="0">
                <a:solidFill>
                  <a:srgbClr val="000000"/>
                </a:solidFill>
                <a:latin typeface="Times New Roman" pitchFamily="18" charset="0"/>
              </a:rPr>
              <a:t> convert high-level language programs into machine language</a:t>
            </a:r>
            <a:r>
              <a:rPr lang="en-US" altLang="en-US" sz="2400" i="1" dirty="0">
                <a:solidFill>
                  <a:srgbClr val="000000"/>
                </a:solidFill>
                <a:latin typeface="Times New Roman" pitchFamily="18" charset="0"/>
              </a:rPr>
              <a:t>.</a:t>
            </a:r>
          </a:p>
          <a:p>
            <a:pPr eaLnBrk="1" hangingPunct="1">
              <a:lnSpc>
                <a:spcPct val="80000"/>
              </a:lnSpc>
              <a:defRPr/>
            </a:pPr>
            <a:endParaRPr lang="en-US" altLang="en-US" sz="2200" dirty="0">
              <a:solidFill>
                <a:schemeClr val="accent2"/>
              </a:solidFill>
              <a:latin typeface="Times New Roman" pitchFamily="18" charset="0"/>
            </a:endParaRPr>
          </a:p>
          <a:p>
            <a:pPr eaLnBrk="1" hangingPunct="1">
              <a:lnSpc>
                <a:spcPct val="80000"/>
              </a:lnSpc>
              <a:defRPr/>
            </a:pPr>
            <a:r>
              <a:rPr lang="en-US" altLang="en-US" sz="2200" dirty="0">
                <a:solidFill>
                  <a:schemeClr val="accent2"/>
                </a:solidFill>
                <a:latin typeface="Times New Roman" pitchFamily="18" charset="0"/>
              </a:rPr>
              <a:t>Writing programs in high-level language is faster and easier to maintain than in assembly language</a:t>
            </a:r>
          </a:p>
          <a:p>
            <a:pPr lvl="1" eaLnBrk="1" hangingPunct="1">
              <a:lnSpc>
                <a:spcPct val="80000"/>
              </a:lnSpc>
              <a:defRPr/>
            </a:pPr>
            <a:endParaRPr lang="en-US" altLang="en-US" sz="1800" dirty="0">
              <a:solidFill>
                <a:srgbClr val="000000"/>
              </a:solidFill>
              <a:latin typeface="Lucida Console" pitchFamily="49" charset="0"/>
            </a:endParaRPr>
          </a:p>
        </p:txBody>
      </p:sp>
      <p:sp>
        <p:nvSpPr>
          <p:cNvPr id="4" name="Footer Placeholder 3"/>
          <p:cNvSpPr>
            <a:spLocks noGrp="1"/>
          </p:cNvSpPr>
          <p:nvPr>
            <p:ph type="ftr" sz="quarter" idx="11"/>
          </p:nvPr>
        </p:nvSpPr>
        <p:spPr/>
        <p:txBody>
          <a:bodyPr/>
          <a:lstStyle/>
          <a:p>
            <a:pPr>
              <a:defRPr/>
            </a:pPr>
            <a:r>
              <a:rPr lang="en-US"/>
              <a:t>©1992-2015 by Pearson Education, Inc. All Rights Reserved.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rgbClr val="3380E6"/>
                </a:solidFill>
                <a:latin typeface="Arial"/>
              </a:rPr>
              <a:t>Programming Paradigms</a:t>
            </a:r>
          </a:p>
        </p:txBody>
      </p:sp>
      <p:sp>
        <p:nvSpPr>
          <p:cNvPr id="25603" name="Text Placeholder 2"/>
          <p:cNvSpPr>
            <a:spLocks noGrp="1"/>
          </p:cNvSpPr>
          <p:nvPr>
            <p:ph type="body" idx="1"/>
          </p:nvPr>
        </p:nvSpPr>
        <p:spPr/>
        <p:txBody>
          <a:bodyPr/>
          <a:lstStyle/>
          <a:p>
            <a:pPr eaLnBrk="1" hangingPunct="1">
              <a:lnSpc>
                <a:spcPct val="80000"/>
              </a:lnSpc>
            </a:pPr>
            <a:r>
              <a:rPr lang="en-US" altLang="en-US" sz="2500">
                <a:solidFill>
                  <a:srgbClr val="000000"/>
                </a:solidFill>
                <a:latin typeface="Times New Roman" panose="02020603050405020304" pitchFamily="18" charset="0"/>
              </a:rPr>
              <a:t>Programming paradigm is a way of programming</a:t>
            </a:r>
          </a:p>
          <a:p>
            <a:pPr eaLnBrk="1" hangingPunct="1">
              <a:lnSpc>
                <a:spcPct val="80000"/>
              </a:lnSpc>
            </a:pPr>
            <a:r>
              <a:rPr lang="en-US" altLang="en-US" sz="2500">
                <a:solidFill>
                  <a:srgbClr val="000000"/>
                </a:solidFill>
                <a:latin typeface="Times New Roman" panose="02020603050405020304" pitchFamily="18" charset="0"/>
              </a:rPr>
              <a:t>Approaches to problem-solving</a:t>
            </a:r>
          </a:p>
          <a:p>
            <a:pPr eaLnBrk="1" hangingPunct="1">
              <a:lnSpc>
                <a:spcPct val="80000"/>
              </a:lnSpc>
            </a:pPr>
            <a:r>
              <a:rPr lang="en-US" altLang="en-US" sz="2500">
                <a:solidFill>
                  <a:srgbClr val="000000"/>
                </a:solidFill>
                <a:latin typeface="Times New Roman" panose="02020603050405020304" pitchFamily="18" charset="0"/>
              </a:rPr>
              <a:t>Java supports Procedural programming, Object-Oriented Programming (OOP), and other programming paradigms</a:t>
            </a:r>
          </a:p>
          <a:p>
            <a:pPr eaLnBrk="1" hangingPunct="1">
              <a:lnSpc>
                <a:spcPct val="80000"/>
              </a:lnSpc>
            </a:pPr>
            <a:r>
              <a:rPr lang="en-US" altLang="en-US" sz="2500">
                <a:solidFill>
                  <a:srgbClr val="000000"/>
                </a:solidFill>
                <a:latin typeface="Times New Roman" panose="02020603050405020304" pitchFamily="18" charset="0"/>
              </a:rPr>
              <a:t>Procedural (Structured or Imperative) programming:</a:t>
            </a:r>
          </a:p>
          <a:p>
            <a:pPr lvl="1" eaLnBrk="1" hangingPunct="1">
              <a:lnSpc>
                <a:spcPct val="80000"/>
              </a:lnSpc>
            </a:pPr>
            <a:r>
              <a:rPr lang="en-US" altLang="en-US" sz="2100">
                <a:solidFill>
                  <a:srgbClr val="000000"/>
                </a:solidFill>
                <a:latin typeface="Times New Roman" panose="02020603050405020304" pitchFamily="18" charset="0"/>
              </a:rPr>
              <a:t>Use of high-level control structures: decisions, sequences, and loops </a:t>
            </a:r>
          </a:p>
          <a:p>
            <a:pPr lvl="1" eaLnBrk="1" hangingPunct="1">
              <a:lnSpc>
                <a:spcPct val="80000"/>
              </a:lnSpc>
            </a:pPr>
            <a:r>
              <a:rPr lang="en-US" altLang="en-US" sz="2100">
                <a:solidFill>
                  <a:srgbClr val="000000"/>
                </a:solidFill>
                <a:latin typeface="Times New Roman" panose="02020603050405020304" pitchFamily="18" charset="0"/>
              </a:rPr>
              <a:t>Rely on procedures: a procedure is a set of ordered actions </a:t>
            </a:r>
          </a:p>
          <a:p>
            <a:pPr lvl="1" eaLnBrk="1" hangingPunct="1">
              <a:lnSpc>
                <a:spcPct val="80000"/>
              </a:lnSpc>
            </a:pPr>
            <a:r>
              <a:rPr lang="en-US" altLang="en-US" sz="2100">
                <a:solidFill>
                  <a:srgbClr val="000000"/>
                </a:solidFill>
                <a:latin typeface="Times New Roman" panose="02020603050405020304" pitchFamily="18" charset="0"/>
              </a:rPr>
              <a:t>Divide the problem into small procedures</a:t>
            </a:r>
          </a:p>
          <a:p>
            <a:pPr lvl="1" eaLnBrk="1" hangingPunct="1">
              <a:lnSpc>
                <a:spcPct val="80000"/>
              </a:lnSpc>
            </a:pPr>
            <a:r>
              <a:rPr lang="en-US" altLang="en-US" sz="2100">
                <a:solidFill>
                  <a:srgbClr val="000000"/>
                </a:solidFill>
                <a:latin typeface="Times New Roman" panose="02020603050405020304" pitchFamily="18" charset="0"/>
              </a:rPr>
              <a:t>A single procedure provide a solution for a single problem</a:t>
            </a:r>
          </a:p>
          <a:p>
            <a:pPr lvl="1" eaLnBrk="1" hangingPunct="1">
              <a:lnSpc>
                <a:spcPct val="80000"/>
              </a:lnSpc>
            </a:pPr>
            <a:r>
              <a:rPr lang="en-US" altLang="en-US" sz="2100">
                <a:solidFill>
                  <a:schemeClr val="accent2"/>
                </a:solidFill>
                <a:latin typeface="Times New Roman" panose="02020603050405020304" pitchFamily="18" charset="0"/>
              </a:rPr>
              <a:t>Ignore data design and not easy to be reused</a:t>
            </a:r>
          </a:p>
          <a:p>
            <a:pPr eaLnBrk="1" hangingPunct="1">
              <a:lnSpc>
                <a:spcPct val="80000"/>
              </a:lnSpc>
            </a:pPr>
            <a:r>
              <a:rPr lang="en-US" altLang="en-US" sz="2500">
                <a:solidFill>
                  <a:srgbClr val="000000"/>
                </a:solidFill>
                <a:latin typeface="Times New Roman" panose="02020603050405020304" pitchFamily="18" charset="0"/>
              </a:rPr>
              <a:t>Object-Oriented Programming: </a:t>
            </a:r>
          </a:p>
          <a:p>
            <a:pPr lvl="1" eaLnBrk="1" hangingPunct="1">
              <a:lnSpc>
                <a:spcPct val="80000"/>
              </a:lnSpc>
            </a:pPr>
            <a:r>
              <a:rPr lang="en-US" altLang="en-US" sz="2100">
                <a:solidFill>
                  <a:srgbClr val="000000"/>
                </a:solidFill>
                <a:latin typeface="Times New Roman" panose="02020603050405020304" pitchFamily="18" charset="0"/>
              </a:rPr>
              <a:t>Rely on objects: </a:t>
            </a:r>
            <a:r>
              <a:rPr lang="en-GB" altLang="en-US" sz="2100">
                <a:solidFill>
                  <a:srgbClr val="000000"/>
                </a:solidFill>
                <a:latin typeface="Times New Roman" panose="02020603050405020304" pitchFamily="18" charset="0"/>
              </a:rPr>
              <a:t>contains data and subroutines</a:t>
            </a:r>
          </a:p>
          <a:p>
            <a:pPr lvl="1" eaLnBrk="1" hangingPunct="1">
              <a:lnSpc>
                <a:spcPct val="80000"/>
              </a:lnSpc>
            </a:pPr>
            <a:r>
              <a:rPr lang="en-US" altLang="en-US" sz="2100">
                <a:solidFill>
                  <a:srgbClr val="000000"/>
                </a:solidFill>
                <a:latin typeface="Times New Roman" panose="02020603050405020304" pitchFamily="18" charset="0"/>
              </a:rPr>
              <a:t>Reusable software components</a:t>
            </a:r>
          </a:p>
          <a:p>
            <a:pPr lvl="1" eaLnBrk="1" hangingPunct="1">
              <a:lnSpc>
                <a:spcPct val="80000"/>
              </a:lnSpc>
            </a:pPr>
            <a:r>
              <a:rPr lang="en-US" altLang="en-US" sz="2100">
                <a:solidFill>
                  <a:srgbClr val="000000"/>
                </a:solidFill>
                <a:latin typeface="Times New Roman" panose="02020603050405020304" pitchFamily="18" charset="0"/>
              </a:rPr>
              <a:t>Easier to understand, correct and modify.</a:t>
            </a:r>
          </a:p>
          <a:p>
            <a:pPr eaLnBrk="1" hangingPunct="1">
              <a:lnSpc>
                <a:spcPct val="80000"/>
              </a:lnSpc>
            </a:pPr>
            <a:endParaRPr lang="en-US" altLang="en-US" sz="2800">
              <a:solidFill>
                <a:srgbClr val="000000"/>
              </a:solidFill>
              <a:latin typeface="Times New Roman" panose="02020603050405020304" pitchFamily="18" charset="0"/>
            </a:endParaRPr>
          </a:p>
        </p:txBody>
      </p:sp>
      <p:sp>
        <p:nvSpPr>
          <p:cNvPr id="4" name="Footer Placeholder 3"/>
          <p:cNvSpPr>
            <a:spLocks noGrp="1"/>
          </p:cNvSpPr>
          <p:nvPr>
            <p:ph type="ftr" sz="quarter" idx="11"/>
          </p:nvPr>
        </p:nvSpPr>
        <p:spPr/>
        <p:txBody>
          <a:bodyPr/>
          <a:lstStyle/>
          <a:p>
            <a:pPr>
              <a:defRPr/>
            </a:pPr>
            <a:r>
              <a:rPr lang="en-US"/>
              <a:t>©1992-2015 by Pearson Education, Inc. All Rights Reserved.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rgbClr val="3380E6"/>
                </a:solidFill>
                <a:latin typeface="Arial"/>
              </a:rPr>
              <a:t>1.6  Operating Systems</a:t>
            </a:r>
          </a:p>
        </p:txBody>
      </p:sp>
      <p:sp>
        <p:nvSpPr>
          <p:cNvPr id="26627" name="Text Placeholder 2"/>
          <p:cNvSpPr>
            <a:spLocks noGrp="1"/>
          </p:cNvSpPr>
          <p:nvPr>
            <p:ph type="body" idx="1"/>
          </p:nvPr>
        </p:nvSpPr>
        <p:spPr/>
        <p:txBody>
          <a:bodyPr/>
          <a:lstStyle/>
          <a:p>
            <a:pPr eaLnBrk="1" hangingPunct="1">
              <a:lnSpc>
                <a:spcPct val="90000"/>
              </a:lnSpc>
            </a:pPr>
            <a:r>
              <a:rPr lang="en-US" altLang="en-US" sz="2400">
                <a:solidFill>
                  <a:srgbClr val="000000"/>
                </a:solidFill>
                <a:latin typeface="Times New Roman" panose="02020603050405020304" pitchFamily="18" charset="0"/>
              </a:rPr>
              <a:t>Software systems that make using computers more convenient.</a:t>
            </a:r>
          </a:p>
          <a:p>
            <a:pPr eaLnBrk="1" hangingPunct="1">
              <a:lnSpc>
                <a:spcPct val="90000"/>
              </a:lnSpc>
            </a:pPr>
            <a:r>
              <a:rPr lang="en-US" altLang="en-US" sz="2400">
                <a:solidFill>
                  <a:srgbClr val="000000"/>
                </a:solidFill>
                <a:latin typeface="Times New Roman" panose="02020603050405020304" pitchFamily="18" charset="0"/>
              </a:rPr>
              <a:t>Provide services that allow each application to execute safely, efficiently and </a:t>
            </a:r>
            <a:r>
              <a:rPr lang="en-US" altLang="en-US" sz="2400" i="1">
                <a:solidFill>
                  <a:srgbClr val="000000"/>
                </a:solidFill>
                <a:latin typeface="Times New Roman" panose="02020603050405020304" pitchFamily="18" charset="0"/>
              </a:rPr>
              <a:t>concurrently </a:t>
            </a:r>
            <a:r>
              <a:rPr lang="en-US" altLang="en-US" sz="2400">
                <a:solidFill>
                  <a:srgbClr val="000000"/>
                </a:solidFill>
                <a:latin typeface="Times New Roman" panose="02020603050405020304" pitchFamily="18" charset="0"/>
              </a:rPr>
              <a:t>(i.e., in parallel) with other applications.</a:t>
            </a:r>
          </a:p>
          <a:p>
            <a:pPr eaLnBrk="1" hangingPunct="1">
              <a:lnSpc>
                <a:spcPct val="90000"/>
              </a:lnSpc>
            </a:pPr>
            <a:r>
              <a:rPr lang="en-US" altLang="en-US" sz="2400">
                <a:solidFill>
                  <a:srgbClr val="000000"/>
                </a:solidFill>
                <a:latin typeface="Times New Roman" panose="02020603050405020304" pitchFamily="18" charset="0"/>
              </a:rPr>
              <a:t>The software that contains the core components of the operating system is called the </a:t>
            </a:r>
            <a:r>
              <a:rPr lang="en-US" altLang="en-US" sz="2400">
                <a:solidFill>
                  <a:srgbClr val="0000FF"/>
                </a:solidFill>
                <a:latin typeface="Times New Roman" panose="02020603050405020304" pitchFamily="18" charset="0"/>
              </a:rPr>
              <a:t>kernel</a:t>
            </a:r>
            <a:r>
              <a:rPr lang="en-US" altLang="en-US" sz="2400">
                <a:solidFill>
                  <a:srgbClr val="000000"/>
                </a:solidFill>
                <a:latin typeface="Times New Roman" panose="02020603050405020304" pitchFamily="18" charset="0"/>
              </a:rPr>
              <a:t>.</a:t>
            </a:r>
          </a:p>
          <a:p>
            <a:pPr eaLnBrk="1" hangingPunct="1">
              <a:lnSpc>
                <a:spcPct val="90000"/>
              </a:lnSpc>
            </a:pPr>
            <a:r>
              <a:rPr lang="en-US" altLang="en-US" sz="2400">
                <a:solidFill>
                  <a:srgbClr val="000000"/>
                </a:solidFill>
                <a:latin typeface="Times New Roman" panose="02020603050405020304" pitchFamily="18" charset="0"/>
              </a:rPr>
              <a:t>Popular desktop operating systems include Linux, Windows 7 and Mac OS X.</a:t>
            </a:r>
          </a:p>
          <a:p>
            <a:pPr eaLnBrk="1" hangingPunct="1">
              <a:lnSpc>
                <a:spcPct val="90000"/>
              </a:lnSpc>
            </a:pPr>
            <a:r>
              <a:rPr lang="en-US" altLang="en-US" sz="2400">
                <a:solidFill>
                  <a:srgbClr val="000000"/>
                </a:solidFill>
                <a:latin typeface="Times New Roman" panose="02020603050405020304" pitchFamily="18" charset="0"/>
              </a:rPr>
              <a:t>Popular mobile operating systems used in smartphones and tablets include Google’s Android, Apple’s iOS (for its iPhone, iPad and iPod Touch devices), Windows Phone and Blackberry OS. </a:t>
            </a:r>
          </a:p>
        </p:txBody>
      </p:sp>
      <p:sp>
        <p:nvSpPr>
          <p:cNvPr id="4" name="Footer Placeholder 3"/>
          <p:cNvSpPr>
            <a:spLocks noGrp="1"/>
          </p:cNvSpPr>
          <p:nvPr>
            <p:ph type="ftr" sz="quarter" idx="11"/>
          </p:nvPr>
        </p:nvSpPr>
        <p:spPr/>
        <p:txBody>
          <a:bodyPr/>
          <a:lstStyle/>
          <a:p>
            <a:pPr>
              <a:defRPr/>
            </a:pPr>
            <a:r>
              <a:rPr lang="en-US"/>
              <a:t>©1992-2015 by Pearson Education, Inc. All Rights Reserved.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rgbClr val="3380E6"/>
                </a:solidFill>
                <a:latin typeface="Arial"/>
              </a:rPr>
              <a:t>1.7  Programming Languages</a:t>
            </a:r>
          </a:p>
        </p:txBody>
      </p:sp>
      <p:sp>
        <p:nvSpPr>
          <p:cNvPr id="3" name="Footer Placeholder 2"/>
          <p:cNvSpPr>
            <a:spLocks noGrp="1"/>
          </p:cNvSpPr>
          <p:nvPr>
            <p:ph type="ftr" sz="quarter" idx="11"/>
          </p:nvPr>
        </p:nvSpPr>
        <p:spPr/>
        <p:txBody>
          <a:bodyPr/>
          <a:lstStyle/>
          <a:p>
            <a:pPr>
              <a:defRPr/>
            </a:pPr>
            <a:r>
              <a:rPr lang="en-US"/>
              <a:t>©1992-2015 by Pearson Education, Inc. All Rights Reserved.</a:t>
            </a:r>
          </a:p>
        </p:txBody>
      </p:sp>
      <p:pic>
        <p:nvPicPr>
          <p:cNvPr id="27652" name="Picture 1" descr="slides01_Page_14"/>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304800" y="914400"/>
            <a:ext cx="9144000" cy="555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1" descr="slides01_Page_15"/>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pPr>
              <a:defRPr/>
            </a:pPr>
            <a:r>
              <a:rPr lang="en-US"/>
              <a:t>©1992-2015 by Pearson Education, Inc. All Rights Reserved.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1" descr="slides01_Page_16"/>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pPr>
              <a:defRPr/>
            </a:pPr>
            <a:r>
              <a:rPr lang="en-US"/>
              <a:t>©1992-2015 by Pearson Education, Inc. All Rights Reserved.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rgbClr val="3380E6"/>
                </a:solidFill>
                <a:latin typeface="Arial"/>
              </a:rPr>
              <a:t>References &amp; Reading</a:t>
            </a:r>
          </a:p>
        </p:txBody>
      </p:sp>
      <p:sp>
        <p:nvSpPr>
          <p:cNvPr id="12291" name="Text Placeholder 2"/>
          <p:cNvSpPr>
            <a:spLocks noGrp="1"/>
          </p:cNvSpPr>
          <p:nvPr>
            <p:ph type="body" idx="1"/>
          </p:nvPr>
        </p:nvSpPr>
        <p:spPr/>
        <p:txBody>
          <a:bodyPr/>
          <a:lstStyle/>
          <a:p>
            <a:pPr eaLnBrk="1" hangingPunct="1"/>
            <a:r>
              <a:rPr lang="en-US" altLang="en-US">
                <a:solidFill>
                  <a:srgbClr val="000000"/>
                </a:solidFill>
                <a:latin typeface="Times New Roman" panose="02020603050405020304" pitchFamily="18" charset="0"/>
              </a:rPr>
              <a:t>The content is mainly selected (sometimes modified) from the original slides provided by the authors of the textbook</a:t>
            </a:r>
          </a:p>
          <a:p>
            <a:pPr eaLnBrk="1" hangingPunct="1"/>
            <a:endParaRPr lang="en-US" altLang="en-US">
              <a:solidFill>
                <a:srgbClr val="000000"/>
              </a:solidFill>
              <a:latin typeface="Times New Roman" panose="02020603050405020304" pitchFamily="18" charset="0"/>
            </a:endParaRPr>
          </a:p>
          <a:p>
            <a:pPr eaLnBrk="1" hangingPunct="1"/>
            <a:r>
              <a:rPr lang="en-US" altLang="en-US">
                <a:solidFill>
                  <a:srgbClr val="000000"/>
                </a:solidFill>
                <a:latin typeface="Times New Roman" panose="02020603050405020304" pitchFamily="18" charset="0"/>
              </a:rPr>
              <a:t>Readings</a:t>
            </a:r>
          </a:p>
          <a:p>
            <a:pPr lvl="1" eaLnBrk="1" hangingPunct="1"/>
            <a:r>
              <a:rPr lang="en-US" altLang="en-US">
                <a:solidFill>
                  <a:srgbClr val="000000"/>
                </a:solidFill>
                <a:latin typeface="Times New Roman" panose="02020603050405020304" pitchFamily="18" charset="0"/>
              </a:rPr>
              <a:t>Chapter 1- Introduction to Computers, Internet, and Java</a:t>
            </a:r>
          </a:p>
          <a:p>
            <a:pPr lvl="1" eaLnBrk="1" hangingPunct="1"/>
            <a:r>
              <a:rPr lang="en-US" altLang="en-US">
                <a:solidFill>
                  <a:srgbClr val="000000"/>
                </a:solidFill>
                <a:latin typeface="Times New Roman" panose="02020603050405020304" pitchFamily="18" charset="0"/>
              </a:rPr>
              <a:t>A short history about programming Languages (</a:t>
            </a:r>
            <a:r>
              <a:rPr lang="en-US" altLang="en-US">
                <a:solidFill>
                  <a:srgbClr val="000000"/>
                </a:solidFill>
                <a:latin typeface="Times New Roman" panose="02020603050405020304" pitchFamily="18" charset="0"/>
                <a:hlinkClick r:id="rId2"/>
              </a:rPr>
              <a:t>https://en.wikipedia.org/wiki/History_of_programming_languages</a:t>
            </a:r>
            <a:r>
              <a:rPr lang="en-US" altLang="en-US">
                <a:solidFill>
                  <a:srgbClr val="000000"/>
                </a:solidFill>
                <a:latin typeface="Times New Roman" panose="02020603050405020304" pitchFamily="18" charset="0"/>
              </a:rPr>
              <a:t>)</a:t>
            </a:r>
          </a:p>
          <a:p>
            <a:pPr lvl="1" eaLnBrk="1" hangingPunct="1"/>
            <a:endParaRPr lang="en-US" altLang="en-US">
              <a:solidFill>
                <a:srgbClr val="000000"/>
              </a:solidFill>
              <a:latin typeface="Times New Roman" panose="02020603050405020304" pitchFamily="18" charset="0"/>
            </a:endParaRPr>
          </a:p>
          <a:p>
            <a:pPr eaLnBrk="1" hangingPunct="1"/>
            <a:endParaRPr lang="en-US" altLang="en-US">
              <a:solidFill>
                <a:srgbClr val="000000"/>
              </a:solidFill>
              <a:latin typeface="Times New Roman" panose="02020603050405020304" pitchFamily="18" charset="0"/>
            </a:endParaRPr>
          </a:p>
        </p:txBody>
      </p:sp>
      <p:sp>
        <p:nvSpPr>
          <p:cNvPr id="4" name="Footer Placeholder 3"/>
          <p:cNvSpPr>
            <a:spLocks noGrp="1"/>
          </p:cNvSpPr>
          <p:nvPr>
            <p:ph type="ftr" sz="quarter" idx="11"/>
          </p:nvPr>
        </p:nvSpPr>
        <p:spPr/>
        <p:txBody>
          <a:bodyPr/>
          <a:lstStyle/>
          <a:p>
            <a:pPr>
              <a:defRPr/>
            </a:pPr>
            <a:r>
              <a:rPr lang="en-US"/>
              <a:t>©1992-2015 by Pearson Education, Inc. All Rights Reserved.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1" descr="slides01_Page_17"/>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pPr>
              <a:defRPr/>
            </a:pPr>
            <a:r>
              <a:rPr lang="en-US"/>
              <a:t>©1992-2015 by Pearson Education, Inc. All Rights Reserved.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rgbClr val="3380E6"/>
                </a:solidFill>
                <a:latin typeface="Arial"/>
              </a:rPr>
              <a:t>1.8  Java</a:t>
            </a:r>
          </a:p>
        </p:txBody>
      </p:sp>
      <p:sp>
        <p:nvSpPr>
          <p:cNvPr id="31747" name="Text Placeholder 2"/>
          <p:cNvSpPr>
            <a:spLocks noGrp="1"/>
          </p:cNvSpPr>
          <p:nvPr>
            <p:ph type="body" idx="1"/>
          </p:nvPr>
        </p:nvSpPr>
        <p:spPr/>
        <p:txBody>
          <a:bodyPr/>
          <a:lstStyle/>
          <a:p>
            <a:pPr eaLnBrk="1" hangingPunct="1"/>
            <a:r>
              <a:rPr lang="en-US" altLang="en-US">
                <a:solidFill>
                  <a:srgbClr val="000000"/>
                </a:solidFill>
                <a:latin typeface="Times New Roman" panose="02020603050405020304" pitchFamily="18" charset="0"/>
              </a:rPr>
              <a:t>Microprocessors have had a profound impact in intelligent consumer-electronic devices.</a:t>
            </a:r>
          </a:p>
          <a:p>
            <a:pPr eaLnBrk="1" hangingPunct="1"/>
            <a:r>
              <a:rPr lang="en-US" altLang="en-US">
                <a:solidFill>
                  <a:srgbClr val="000000"/>
                </a:solidFill>
                <a:latin typeface="Times New Roman" panose="02020603050405020304" pitchFamily="18" charset="0"/>
              </a:rPr>
              <a:t>1991 </a:t>
            </a:r>
          </a:p>
          <a:p>
            <a:pPr lvl="1" eaLnBrk="1" hangingPunct="1"/>
            <a:r>
              <a:rPr lang="en-US" altLang="en-US">
                <a:solidFill>
                  <a:srgbClr val="000000"/>
                </a:solidFill>
                <a:latin typeface="Times New Roman" panose="02020603050405020304" pitchFamily="18" charset="0"/>
              </a:rPr>
              <a:t>Recognizing this, Sun Microsystems funded an internal corporate research project led by James Gosling, which resulted in a C++-based object-oriented programming language that Sun called Java.</a:t>
            </a:r>
          </a:p>
          <a:p>
            <a:pPr lvl="1" eaLnBrk="1" hangingPunct="1"/>
            <a:r>
              <a:rPr lang="en-US" altLang="en-US">
                <a:solidFill>
                  <a:srgbClr val="000000"/>
                </a:solidFill>
                <a:latin typeface="Times New Roman" panose="02020603050405020304" pitchFamily="18" charset="0"/>
              </a:rPr>
              <a:t>Key goal of Java is to be able to write programs that will run on a great variety of computer systems and computer-controlled devices.</a:t>
            </a:r>
          </a:p>
          <a:p>
            <a:pPr lvl="1" eaLnBrk="1" hangingPunct="1"/>
            <a:r>
              <a:rPr lang="en-US" altLang="en-US">
                <a:solidFill>
                  <a:srgbClr val="000000"/>
                </a:solidFill>
                <a:latin typeface="Times New Roman" panose="02020603050405020304" pitchFamily="18" charset="0"/>
              </a:rPr>
              <a:t>This is sometimes called “write once, run anywhere.” </a:t>
            </a:r>
          </a:p>
        </p:txBody>
      </p:sp>
      <p:sp>
        <p:nvSpPr>
          <p:cNvPr id="4" name="Footer Placeholder 3"/>
          <p:cNvSpPr>
            <a:spLocks noGrp="1"/>
          </p:cNvSpPr>
          <p:nvPr>
            <p:ph type="ftr" sz="quarter" idx="11"/>
          </p:nvPr>
        </p:nvSpPr>
        <p:spPr/>
        <p:txBody>
          <a:bodyPr/>
          <a:lstStyle/>
          <a:p>
            <a:pPr>
              <a:defRPr/>
            </a:pPr>
            <a:r>
              <a:rPr lang="en-US"/>
              <a:t>©1992-2015 by Pearson Education, Inc. All Rights Reserved.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eaLnBrk="1" fontAlgn="auto" hangingPunct="1">
              <a:spcAft>
                <a:spcPts val="0"/>
              </a:spcAft>
              <a:defRPr/>
            </a:pPr>
            <a:r>
              <a:rPr lang="en-US" dirty="0">
                <a:solidFill>
                  <a:srgbClr val="3380E6"/>
                </a:solidFill>
                <a:latin typeface="Arial"/>
              </a:rPr>
              <a:t>1.8  Java (Cont.)</a:t>
            </a:r>
          </a:p>
        </p:txBody>
      </p:sp>
      <p:sp>
        <p:nvSpPr>
          <p:cNvPr id="32771" name="Text Placeholder 2"/>
          <p:cNvSpPr>
            <a:spLocks noGrp="1"/>
          </p:cNvSpPr>
          <p:nvPr>
            <p:ph type="body" idx="1"/>
          </p:nvPr>
        </p:nvSpPr>
        <p:spPr/>
        <p:txBody>
          <a:bodyPr/>
          <a:lstStyle/>
          <a:p>
            <a:pPr eaLnBrk="1" hangingPunct="1"/>
            <a:r>
              <a:rPr lang="en-US" altLang="en-US">
                <a:solidFill>
                  <a:srgbClr val="000000"/>
                </a:solidFill>
                <a:latin typeface="Times New Roman" panose="02020603050405020304" pitchFamily="18" charset="0"/>
              </a:rPr>
              <a:t>1993</a:t>
            </a:r>
          </a:p>
          <a:p>
            <a:pPr lvl="1" eaLnBrk="1" hangingPunct="1"/>
            <a:r>
              <a:rPr lang="en-US" altLang="en-US">
                <a:solidFill>
                  <a:srgbClr val="000000"/>
                </a:solidFill>
                <a:latin typeface="Times New Roman" panose="02020603050405020304" pitchFamily="18" charset="0"/>
              </a:rPr>
              <a:t>The web exploded in popularity</a:t>
            </a:r>
          </a:p>
          <a:p>
            <a:pPr lvl="1" eaLnBrk="1" hangingPunct="1"/>
            <a:r>
              <a:rPr lang="en-US" altLang="en-US">
                <a:solidFill>
                  <a:srgbClr val="000000"/>
                </a:solidFill>
                <a:latin typeface="Times New Roman" panose="02020603050405020304" pitchFamily="18" charset="0"/>
              </a:rPr>
              <a:t>Sun saw the potential of using Java to add </a:t>
            </a:r>
            <a:r>
              <a:rPr lang="en-US" altLang="en-US" i="1">
                <a:solidFill>
                  <a:srgbClr val="000000"/>
                </a:solidFill>
                <a:latin typeface="Times New Roman" panose="02020603050405020304" pitchFamily="18" charset="0"/>
              </a:rPr>
              <a:t>dynamic content </a:t>
            </a:r>
            <a:r>
              <a:rPr lang="en-US" altLang="en-US">
                <a:solidFill>
                  <a:srgbClr val="000000"/>
                </a:solidFill>
                <a:latin typeface="Times New Roman" panose="02020603050405020304" pitchFamily="18" charset="0"/>
              </a:rPr>
              <a:t>to web pages.</a:t>
            </a:r>
          </a:p>
          <a:p>
            <a:pPr eaLnBrk="1" hangingPunct="1"/>
            <a:r>
              <a:rPr lang="en-US" altLang="en-US">
                <a:solidFill>
                  <a:srgbClr val="000000"/>
                </a:solidFill>
                <a:latin typeface="Times New Roman" panose="02020603050405020304" pitchFamily="18" charset="0"/>
              </a:rPr>
              <a:t>Java drew the attention of the business community because of the phenomenal interest in the web.</a:t>
            </a:r>
          </a:p>
          <a:p>
            <a:pPr eaLnBrk="1" hangingPunct="1"/>
            <a:r>
              <a:rPr lang="en-US" altLang="en-US">
                <a:solidFill>
                  <a:srgbClr val="000000"/>
                </a:solidFill>
                <a:latin typeface="Times New Roman" panose="02020603050405020304" pitchFamily="18" charset="0"/>
              </a:rPr>
              <a:t>Java is used to develop large-scale enterprise applications, to enhance the functionality of web servers, to provide applications for consumer devices and for many other purposes.</a:t>
            </a:r>
          </a:p>
        </p:txBody>
      </p:sp>
      <p:sp>
        <p:nvSpPr>
          <p:cNvPr id="4" name="Footer Placeholder 3"/>
          <p:cNvSpPr>
            <a:spLocks noGrp="1"/>
          </p:cNvSpPr>
          <p:nvPr>
            <p:ph type="ftr" sz="quarter" idx="11"/>
          </p:nvPr>
        </p:nvSpPr>
        <p:spPr/>
        <p:txBody>
          <a:bodyPr/>
          <a:lstStyle/>
          <a:p>
            <a:pPr>
              <a:defRPr/>
            </a:pPr>
            <a:r>
              <a:rPr lang="en-US"/>
              <a:t>©1992-2015 by Pearson Education, Inc. All Rights Reserved.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rgbClr val="3380E6"/>
                </a:solidFill>
                <a:latin typeface="Arial"/>
              </a:rPr>
              <a:t>1.8  Java (Cont.)</a:t>
            </a:r>
          </a:p>
        </p:txBody>
      </p:sp>
      <p:sp>
        <p:nvSpPr>
          <p:cNvPr id="91139" name="Text Placeholder 2"/>
          <p:cNvSpPr>
            <a:spLocks noGrp="1"/>
          </p:cNvSpPr>
          <p:nvPr>
            <p:ph type="body" idx="1"/>
          </p:nvPr>
        </p:nvSpPr>
        <p:spPr/>
        <p:txBody>
          <a:bodyPr/>
          <a:lstStyle/>
          <a:p>
            <a:pPr marL="109537" indent="0" eaLnBrk="1" hangingPunct="1">
              <a:buFont typeface="Wingdings 3" panose="05040102010807070707" pitchFamily="18" charset="2"/>
              <a:buNone/>
              <a:defRPr/>
            </a:pPr>
            <a:r>
              <a:rPr lang="en-US" altLang="en-US" b="1" i="1" dirty="0">
                <a:solidFill>
                  <a:srgbClr val="000000"/>
                </a:solidFill>
                <a:latin typeface="Times New Roman" pitchFamily="18" charset="0"/>
              </a:rPr>
              <a:t>Java Class Libraries</a:t>
            </a:r>
          </a:p>
          <a:p>
            <a:pPr eaLnBrk="1" hangingPunct="1">
              <a:defRPr/>
            </a:pPr>
            <a:r>
              <a:rPr lang="en-US" altLang="en-US" dirty="0">
                <a:solidFill>
                  <a:srgbClr val="000000"/>
                </a:solidFill>
                <a:latin typeface="Times New Roman" pitchFamily="18" charset="0"/>
              </a:rPr>
              <a:t>Rich collections of existing classes and methods </a:t>
            </a:r>
          </a:p>
          <a:p>
            <a:pPr eaLnBrk="1" hangingPunct="1">
              <a:defRPr/>
            </a:pPr>
            <a:r>
              <a:rPr lang="en-US" altLang="en-US" dirty="0">
                <a:solidFill>
                  <a:srgbClr val="000000"/>
                </a:solidFill>
                <a:latin typeface="Times New Roman" pitchFamily="18" charset="0"/>
              </a:rPr>
              <a:t>Also known as the </a:t>
            </a:r>
            <a:r>
              <a:rPr lang="en-US" altLang="en-US" dirty="0">
                <a:solidFill>
                  <a:srgbClr val="0000FF"/>
                </a:solidFill>
                <a:latin typeface="Times New Roman" pitchFamily="18" charset="0"/>
              </a:rPr>
              <a:t>Java APIs (Application Programming Interfaces)</a:t>
            </a:r>
            <a:r>
              <a:rPr lang="en-US" altLang="en-US" dirty="0">
                <a:solidFill>
                  <a:srgbClr val="000000"/>
                </a:solidFill>
                <a:latin typeface="Times New Roman" pitchFamily="18" charset="0"/>
              </a:rPr>
              <a:t>. </a:t>
            </a:r>
          </a:p>
          <a:p>
            <a:pPr eaLnBrk="1" hangingPunct="1">
              <a:defRPr/>
            </a:pPr>
            <a:endParaRPr lang="en-US" altLang="en-US" i="1" dirty="0">
              <a:solidFill>
                <a:srgbClr val="000000"/>
              </a:solidFill>
              <a:latin typeface="Times New Roman" pitchFamily="18" charset="0"/>
            </a:endParaRPr>
          </a:p>
        </p:txBody>
      </p:sp>
      <p:sp>
        <p:nvSpPr>
          <p:cNvPr id="4" name="Footer Placeholder 3"/>
          <p:cNvSpPr>
            <a:spLocks noGrp="1"/>
          </p:cNvSpPr>
          <p:nvPr>
            <p:ph type="ftr" sz="quarter" idx="11"/>
          </p:nvPr>
        </p:nvSpPr>
        <p:spPr/>
        <p:txBody>
          <a:bodyPr/>
          <a:lstStyle/>
          <a:p>
            <a:pPr>
              <a:defRPr/>
            </a:pPr>
            <a:r>
              <a:rPr lang="en-US"/>
              <a:t>©1992-2015 by Pearson Education, Inc. All Rights Reserved.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3380E6"/>
                </a:solidFill>
                <a:latin typeface="Arial"/>
              </a:rPr>
              <a:t>1.9  A Typical Java Development Environment</a:t>
            </a:r>
          </a:p>
        </p:txBody>
      </p:sp>
      <p:sp>
        <p:nvSpPr>
          <p:cNvPr id="94211" name="Text Placeholder 2"/>
          <p:cNvSpPr>
            <a:spLocks noGrp="1"/>
          </p:cNvSpPr>
          <p:nvPr>
            <p:ph type="body" idx="1"/>
          </p:nvPr>
        </p:nvSpPr>
        <p:spPr/>
        <p:txBody>
          <a:bodyPr/>
          <a:lstStyle/>
          <a:p>
            <a:pPr eaLnBrk="1" hangingPunct="1">
              <a:lnSpc>
                <a:spcPct val="80000"/>
              </a:lnSpc>
              <a:defRPr/>
            </a:pPr>
            <a:r>
              <a:rPr lang="en-US" altLang="en-US" sz="2800" dirty="0">
                <a:solidFill>
                  <a:srgbClr val="000000"/>
                </a:solidFill>
                <a:latin typeface="Times New Roman" pitchFamily="18" charset="0"/>
              </a:rPr>
              <a:t>Normally there are five phases</a:t>
            </a:r>
          </a:p>
          <a:p>
            <a:pPr lvl="1" eaLnBrk="1" hangingPunct="1">
              <a:lnSpc>
                <a:spcPct val="80000"/>
              </a:lnSpc>
              <a:defRPr/>
            </a:pPr>
            <a:r>
              <a:rPr lang="en-US" altLang="en-US" sz="2800" dirty="0">
                <a:solidFill>
                  <a:srgbClr val="000000"/>
                </a:solidFill>
                <a:latin typeface="Times New Roman" pitchFamily="18" charset="0"/>
              </a:rPr>
              <a:t>edit</a:t>
            </a:r>
          </a:p>
          <a:p>
            <a:pPr lvl="1" eaLnBrk="1" hangingPunct="1">
              <a:lnSpc>
                <a:spcPct val="80000"/>
              </a:lnSpc>
              <a:defRPr/>
            </a:pPr>
            <a:r>
              <a:rPr lang="en-US" altLang="en-US" sz="2800" dirty="0">
                <a:solidFill>
                  <a:srgbClr val="000000"/>
                </a:solidFill>
                <a:latin typeface="Times New Roman" pitchFamily="18" charset="0"/>
              </a:rPr>
              <a:t>compile</a:t>
            </a:r>
          </a:p>
          <a:p>
            <a:pPr lvl="1" eaLnBrk="1" hangingPunct="1">
              <a:lnSpc>
                <a:spcPct val="80000"/>
              </a:lnSpc>
              <a:defRPr/>
            </a:pPr>
            <a:r>
              <a:rPr lang="en-US" altLang="en-US" sz="2800" dirty="0">
                <a:solidFill>
                  <a:srgbClr val="000000"/>
                </a:solidFill>
                <a:latin typeface="Times New Roman" pitchFamily="18" charset="0"/>
              </a:rPr>
              <a:t>load</a:t>
            </a:r>
          </a:p>
          <a:p>
            <a:pPr lvl="1" eaLnBrk="1" hangingPunct="1">
              <a:lnSpc>
                <a:spcPct val="80000"/>
              </a:lnSpc>
              <a:defRPr/>
            </a:pPr>
            <a:r>
              <a:rPr lang="en-US" altLang="en-US" sz="2800" dirty="0">
                <a:solidFill>
                  <a:srgbClr val="000000"/>
                </a:solidFill>
                <a:latin typeface="Times New Roman" pitchFamily="18" charset="0"/>
              </a:rPr>
              <a:t>verify</a:t>
            </a:r>
          </a:p>
          <a:p>
            <a:pPr lvl="1" eaLnBrk="1" hangingPunct="1">
              <a:lnSpc>
                <a:spcPct val="80000"/>
              </a:lnSpc>
              <a:defRPr/>
            </a:pPr>
            <a:r>
              <a:rPr lang="en-US" altLang="en-US" sz="2800" dirty="0">
                <a:solidFill>
                  <a:srgbClr val="000000"/>
                </a:solidFill>
                <a:latin typeface="Times New Roman" pitchFamily="18" charset="0"/>
              </a:rPr>
              <a:t>execute</a:t>
            </a:r>
            <a:r>
              <a:rPr lang="en-US" altLang="en-US" sz="2800" i="1" dirty="0">
                <a:solidFill>
                  <a:srgbClr val="000000"/>
                </a:solidFill>
                <a:latin typeface="Times New Roman" pitchFamily="18" charset="0"/>
              </a:rPr>
              <a:t>.</a:t>
            </a:r>
          </a:p>
          <a:p>
            <a:pPr marL="109537" indent="0" eaLnBrk="1" hangingPunct="1">
              <a:lnSpc>
                <a:spcPct val="80000"/>
              </a:lnSpc>
              <a:buFont typeface="Wingdings 3" panose="05040102010807070707" pitchFamily="18" charset="2"/>
              <a:buNone/>
              <a:defRPr/>
            </a:pPr>
            <a:endParaRPr lang="en-US" altLang="en-US" sz="1800" dirty="0">
              <a:solidFill>
                <a:srgbClr val="000000"/>
              </a:solidFill>
              <a:latin typeface="Lucida Console" pitchFamily="49" charset="0"/>
            </a:endParaRPr>
          </a:p>
        </p:txBody>
      </p:sp>
      <p:sp>
        <p:nvSpPr>
          <p:cNvPr id="4" name="Footer Placeholder 3"/>
          <p:cNvSpPr>
            <a:spLocks noGrp="1"/>
          </p:cNvSpPr>
          <p:nvPr>
            <p:ph type="ftr" sz="quarter" idx="11"/>
          </p:nvPr>
        </p:nvSpPr>
        <p:spPr/>
        <p:txBody>
          <a:bodyPr/>
          <a:lstStyle/>
          <a:p>
            <a:pPr>
              <a:defRPr/>
            </a:pPr>
            <a:r>
              <a:rPr lang="en-US"/>
              <a:t>©1992-2015 by Pearson Education, Inc. All Rights Reserved.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3380E6"/>
                </a:solidFill>
                <a:latin typeface="Arial"/>
              </a:rPr>
              <a:t>1.9  A Typical Java Development Environment (Cont.)</a:t>
            </a:r>
          </a:p>
        </p:txBody>
      </p:sp>
      <p:sp>
        <p:nvSpPr>
          <p:cNvPr id="35843" name="Text Placeholder 2"/>
          <p:cNvSpPr>
            <a:spLocks noGrp="1"/>
          </p:cNvSpPr>
          <p:nvPr>
            <p:ph type="body" idx="1"/>
          </p:nvPr>
        </p:nvSpPr>
        <p:spPr/>
        <p:txBody>
          <a:bodyPr/>
          <a:lstStyle/>
          <a:p>
            <a:pPr eaLnBrk="1" hangingPunct="1"/>
            <a:r>
              <a:rPr lang="en-US" altLang="en-US">
                <a:solidFill>
                  <a:srgbClr val="000000"/>
                </a:solidFill>
                <a:latin typeface="Times New Roman" panose="02020603050405020304" pitchFamily="18" charset="0"/>
              </a:rPr>
              <a:t>Phase 1 consists of editing a file with an </a:t>
            </a:r>
            <a:r>
              <a:rPr lang="en-US" altLang="en-US" i="1">
                <a:solidFill>
                  <a:srgbClr val="000000"/>
                </a:solidFill>
                <a:latin typeface="Times New Roman" panose="02020603050405020304" pitchFamily="18" charset="0"/>
              </a:rPr>
              <a:t>editor program</a:t>
            </a:r>
          </a:p>
          <a:p>
            <a:pPr lvl="1" eaLnBrk="1" hangingPunct="1"/>
            <a:r>
              <a:rPr lang="en-US" altLang="en-US">
                <a:solidFill>
                  <a:srgbClr val="000000"/>
                </a:solidFill>
                <a:latin typeface="Times New Roman" panose="02020603050405020304" pitchFamily="18" charset="0"/>
              </a:rPr>
              <a:t>Using the editor, you type a Java program (</a:t>
            </a:r>
            <a:r>
              <a:rPr lang="en-US" altLang="en-US">
                <a:solidFill>
                  <a:srgbClr val="0000FF"/>
                </a:solidFill>
                <a:latin typeface="Times New Roman" panose="02020603050405020304" pitchFamily="18" charset="0"/>
              </a:rPr>
              <a:t>source code</a:t>
            </a:r>
            <a:r>
              <a:rPr lang="en-US" altLang="en-US">
                <a:solidFill>
                  <a:srgbClr val="000000"/>
                </a:solidFill>
                <a:latin typeface="Times New Roman" panose="02020603050405020304" pitchFamily="18" charset="0"/>
              </a:rPr>
              <a:t>).</a:t>
            </a:r>
          </a:p>
          <a:p>
            <a:pPr lvl="1" eaLnBrk="1" hangingPunct="1"/>
            <a:r>
              <a:rPr lang="en-US" altLang="en-US">
                <a:solidFill>
                  <a:srgbClr val="000000"/>
                </a:solidFill>
                <a:latin typeface="Times New Roman" panose="02020603050405020304" pitchFamily="18" charset="0"/>
              </a:rPr>
              <a:t>Make any necessary corrections.</a:t>
            </a:r>
          </a:p>
          <a:p>
            <a:pPr lvl="1" eaLnBrk="1" hangingPunct="1"/>
            <a:r>
              <a:rPr lang="en-US" altLang="en-US">
                <a:solidFill>
                  <a:srgbClr val="000000"/>
                </a:solidFill>
                <a:latin typeface="Times New Roman" panose="02020603050405020304" pitchFamily="18" charset="0"/>
              </a:rPr>
              <a:t>Save the program.</a:t>
            </a:r>
          </a:p>
          <a:p>
            <a:pPr lvl="1" eaLnBrk="1" hangingPunct="1"/>
            <a:r>
              <a:rPr lang="en-US" altLang="en-US">
                <a:solidFill>
                  <a:srgbClr val="000000"/>
                </a:solidFill>
                <a:latin typeface="Times New Roman" panose="02020603050405020304" pitchFamily="18" charset="0"/>
              </a:rPr>
              <a:t>Java source code files are given a name ending with the </a:t>
            </a:r>
            <a:r>
              <a:rPr lang="en-US" altLang="en-US">
                <a:solidFill>
                  <a:srgbClr val="0000FF"/>
                </a:solidFill>
                <a:latin typeface="Times New Roman" panose="02020603050405020304" pitchFamily="18" charset="0"/>
              </a:rPr>
              <a:t>.java extension</a:t>
            </a:r>
            <a:r>
              <a:rPr lang="en-US" altLang="en-US">
                <a:solidFill>
                  <a:srgbClr val="000000"/>
                </a:solidFill>
                <a:latin typeface="Times New Roman" panose="02020603050405020304" pitchFamily="18" charset="0"/>
              </a:rPr>
              <a:t> indicating that the file contains Java source code. </a:t>
            </a:r>
          </a:p>
          <a:p>
            <a:pPr eaLnBrk="1" hangingPunct="1"/>
            <a:endParaRPr lang="en-US" altLang="en-US">
              <a:solidFill>
                <a:srgbClr val="000000"/>
              </a:solidFill>
              <a:latin typeface="Times New Roman" panose="02020603050405020304" pitchFamily="18" charset="0"/>
            </a:endParaRPr>
          </a:p>
        </p:txBody>
      </p:sp>
      <p:sp>
        <p:nvSpPr>
          <p:cNvPr id="4" name="Footer Placeholder 3"/>
          <p:cNvSpPr>
            <a:spLocks noGrp="1"/>
          </p:cNvSpPr>
          <p:nvPr>
            <p:ph type="ftr" sz="quarter" idx="11"/>
          </p:nvPr>
        </p:nvSpPr>
        <p:spPr/>
        <p:txBody>
          <a:bodyPr/>
          <a:lstStyle/>
          <a:p>
            <a:pPr>
              <a:defRPr/>
            </a:pPr>
            <a:r>
              <a:rPr lang="en-US"/>
              <a:t>©1992-2015 by Pearson Education, Inc. All Rights Reserved.</a:t>
            </a:r>
          </a:p>
        </p:txBody>
      </p:sp>
      <p:pic>
        <p:nvPicPr>
          <p:cNvPr id="35845" name="Picture 1" descr="slides01_Page_19"/>
          <p:cNvPicPr>
            <a:picLocks noGrp="1" noChangeAspect="1"/>
          </p:cNvPicPr>
          <p:nvPr isPhoto="1"/>
        </p:nvPicPr>
        <p:blipFill>
          <a:blip r:embed="rId2">
            <a:extLst>
              <a:ext uri="{28A0092B-C50C-407E-A947-70E740481C1C}">
                <a14:useLocalDpi xmlns:a14="http://schemas.microsoft.com/office/drawing/2010/main" val="0"/>
              </a:ext>
            </a:extLst>
          </a:blip>
          <a:srcRect b="68288"/>
          <a:stretch>
            <a:fillRect/>
          </a:stretch>
        </p:blipFill>
        <p:spPr bwMode="auto">
          <a:xfrm>
            <a:off x="304800" y="4259263"/>
            <a:ext cx="9144000" cy="176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3380E6"/>
                </a:solidFill>
                <a:latin typeface="Arial"/>
              </a:rPr>
              <a:t>1.9  A Typical Java Development Environment (Cont.)</a:t>
            </a:r>
          </a:p>
        </p:txBody>
      </p:sp>
      <p:sp>
        <p:nvSpPr>
          <p:cNvPr id="36867" name="Text Placeholder 2"/>
          <p:cNvSpPr>
            <a:spLocks noGrp="1"/>
          </p:cNvSpPr>
          <p:nvPr>
            <p:ph type="body" idx="1"/>
          </p:nvPr>
        </p:nvSpPr>
        <p:spPr/>
        <p:txBody>
          <a:bodyPr/>
          <a:lstStyle/>
          <a:p>
            <a:pPr eaLnBrk="1" hangingPunct="1"/>
            <a:r>
              <a:rPr lang="en-US" altLang="en-US" sz="2400">
                <a:solidFill>
                  <a:srgbClr val="000000"/>
                </a:solidFill>
                <a:latin typeface="Times New Roman" panose="02020603050405020304" pitchFamily="18" charset="0"/>
              </a:rPr>
              <a:t>Linux editors: </a:t>
            </a:r>
            <a:r>
              <a:rPr lang="en-US" altLang="en-US" sz="2400">
                <a:solidFill>
                  <a:srgbClr val="000000"/>
                </a:solidFill>
                <a:latin typeface="Lucida Console" panose="020B0609040504020204" pitchFamily="49" charset="0"/>
              </a:rPr>
              <a:t>vi</a:t>
            </a:r>
            <a:r>
              <a:rPr lang="en-US" altLang="en-US" sz="2400">
                <a:solidFill>
                  <a:srgbClr val="000000"/>
                </a:solidFill>
                <a:latin typeface="Times New Roman" panose="02020603050405020304" pitchFamily="18" charset="0"/>
              </a:rPr>
              <a:t> and </a:t>
            </a:r>
            <a:r>
              <a:rPr lang="en-US" altLang="en-US" sz="2400">
                <a:solidFill>
                  <a:srgbClr val="000000"/>
                </a:solidFill>
                <a:latin typeface="Lucida Console" panose="020B0609040504020204" pitchFamily="49" charset="0"/>
              </a:rPr>
              <a:t>emacs</a:t>
            </a:r>
            <a:r>
              <a:rPr lang="en-US" altLang="en-US" sz="2400">
                <a:solidFill>
                  <a:srgbClr val="000000"/>
                </a:solidFill>
                <a:latin typeface="Times New Roman" panose="02020603050405020304" pitchFamily="18" charset="0"/>
              </a:rPr>
              <a:t>.</a:t>
            </a:r>
          </a:p>
          <a:p>
            <a:pPr eaLnBrk="1" hangingPunct="1"/>
            <a:r>
              <a:rPr lang="en-US" altLang="en-US" sz="2400">
                <a:solidFill>
                  <a:srgbClr val="000000"/>
                </a:solidFill>
                <a:latin typeface="Times New Roman" panose="02020603050405020304" pitchFamily="18" charset="0"/>
              </a:rPr>
              <a:t>Windows  provides Notepad.</a:t>
            </a:r>
          </a:p>
          <a:p>
            <a:pPr eaLnBrk="1" hangingPunct="1"/>
            <a:r>
              <a:rPr lang="en-US" altLang="en-US" sz="2400">
                <a:solidFill>
                  <a:srgbClr val="000000"/>
                </a:solidFill>
                <a:latin typeface="Times New Roman" panose="02020603050405020304" pitchFamily="18" charset="0"/>
              </a:rPr>
              <a:t>OSX provides TextEdit.</a:t>
            </a:r>
          </a:p>
          <a:p>
            <a:pPr eaLnBrk="1" hangingPunct="1"/>
            <a:r>
              <a:rPr lang="en-US" altLang="en-US" sz="2400">
                <a:solidFill>
                  <a:srgbClr val="000000"/>
                </a:solidFill>
                <a:latin typeface="Times New Roman" panose="02020603050405020304" pitchFamily="18" charset="0"/>
              </a:rPr>
              <a:t>Many freeware and shareware editors available online:</a:t>
            </a:r>
          </a:p>
          <a:p>
            <a:pPr lvl="1" eaLnBrk="1" hangingPunct="1"/>
            <a:r>
              <a:rPr lang="en-US" altLang="en-US" sz="2000">
                <a:solidFill>
                  <a:srgbClr val="000000"/>
                </a:solidFill>
                <a:latin typeface="Times New Roman" panose="02020603050405020304" pitchFamily="18" charset="0"/>
              </a:rPr>
              <a:t>Notepad++ </a:t>
            </a:r>
            <a:r>
              <a:rPr lang="en-US" altLang="en-US" sz="2000">
                <a:solidFill>
                  <a:srgbClr val="000000"/>
                </a:solidFill>
                <a:latin typeface="Lucida Console" panose="020B0609040504020204" pitchFamily="49" charset="0"/>
              </a:rPr>
              <a:t>(notepad-plus-plus.org</a:t>
            </a:r>
            <a:r>
              <a:rPr lang="en-US" altLang="en-US" sz="2000">
                <a:solidFill>
                  <a:srgbClr val="000000"/>
                </a:solidFill>
                <a:latin typeface="Times New Roman" panose="02020603050405020304" pitchFamily="18" charset="0"/>
              </a:rPr>
              <a:t>) </a:t>
            </a:r>
          </a:p>
          <a:p>
            <a:pPr lvl="1" eaLnBrk="1" hangingPunct="1"/>
            <a:r>
              <a:rPr lang="en-US" altLang="en-US" sz="2000">
                <a:solidFill>
                  <a:srgbClr val="000000"/>
                </a:solidFill>
                <a:latin typeface="Times New Roman" panose="02020603050405020304" pitchFamily="18" charset="0"/>
              </a:rPr>
              <a:t>EditPlus </a:t>
            </a:r>
            <a:r>
              <a:rPr lang="en-US" altLang="en-US" sz="2000">
                <a:solidFill>
                  <a:srgbClr val="000000"/>
                </a:solidFill>
                <a:latin typeface="Lucida Console" panose="020B0609040504020204" pitchFamily="49" charset="0"/>
              </a:rPr>
              <a:t>(www.editplus.com</a:t>
            </a:r>
            <a:r>
              <a:rPr lang="en-US" altLang="en-US" sz="2000">
                <a:solidFill>
                  <a:srgbClr val="000000"/>
                </a:solidFill>
                <a:latin typeface="Times New Roman" panose="02020603050405020304" pitchFamily="18" charset="0"/>
              </a:rPr>
              <a:t>) </a:t>
            </a:r>
          </a:p>
          <a:p>
            <a:pPr lvl="1" eaLnBrk="1" hangingPunct="1"/>
            <a:r>
              <a:rPr lang="en-US" altLang="en-US" sz="2000">
                <a:solidFill>
                  <a:srgbClr val="000000"/>
                </a:solidFill>
                <a:latin typeface="Times New Roman" panose="02020603050405020304" pitchFamily="18" charset="0"/>
              </a:rPr>
              <a:t>TextPad (</a:t>
            </a:r>
            <a:r>
              <a:rPr lang="en-US" altLang="en-US" sz="2000">
                <a:solidFill>
                  <a:srgbClr val="000000"/>
                </a:solidFill>
                <a:latin typeface="Lucida Console" panose="020B0609040504020204" pitchFamily="49" charset="0"/>
              </a:rPr>
              <a:t>www.textpad.com</a:t>
            </a:r>
            <a:r>
              <a:rPr lang="en-US" altLang="en-US" sz="2000">
                <a:solidFill>
                  <a:srgbClr val="000000"/>
                </a:solidFill>
                <a:latin typeface="Times New Roman" panose="02020603050405020304" pitchFamily="18" charset="0"/>
              </a:rPr>
              <a:t>) </a:t>
            </a:r>
          </a:p>
          <a:p>
            <a:pPr lvl="1" eaLnBrk="1" hangingPunct="1"/>
            <a:r>
              <a:rPr lang="en-US" altLang="en-US" sz="2000">
                <a:solidFill>
                  <a:srgbClr val="000000"/>
                </a:solidFill>
                <a:latin typeface="Times New Roman" panose="02020603050405020304" pitchFamily="18" charset="0"/>
              </a:rPr>
              <a:t>jEdit (</a:t>
            </a:r>
            <a:r>
              <a:rPr lang="en-US" altLang="en-US" sz="2000">
                <a:solidFill>
                  <a:srgbClr val="000000"/>
                </a:solidFill>
                <a:latin typeface="Lucida Console" panose="020B0609040504020204" pitchFamily="49" charset="0"/>
              </a:rPr>
              <a:t>www.jedit.org</a:t>
            </a:r>
            <a:r>
              <a:rPr lang="en-US" altLang="en-US" sz="2000">
                <a:solidFill>
                  <a:srgbClr val="000000"/>
                </a:solidFill>
                <a:latin typeface="Times New Roman" panose="02020603050405020304" pitchFamily="18" charset="0"/>
              </a:rPr>
              <a:t>).</a:t>
            </a:r>
          </a:p>
          <a:p>
            <a:pPr eaLnBrk="1" hangingPunct="1"/>
            <a:r>
              <a:rPr lang="en-US" altLang="en-US" sz="2400">
                <a:solidFill>
                  <a:srgbClr val="0000FF"/>
                </a:solidFill>
                <a:latin typeface="Times New Roman" panose="02020603050405020304" pitchFamily="18" charset="0"/>
              </a:rPr>
              <a:t>Integrated development environments (IDEs)</a:t>
            </a:r>
            <a:r>
              <a:rPr lang="en-US" altLang="en-US" sz="2400">
                <a:solidFill>
                  <a:srgbClr val="000000"/>
                </a:solidFill>
                <a:latin typeface="Times New Roman" panose="02020603050405020304" pitchFamily="18" charset="0"/>
              </a:rPr>
              <a:t> </a:t>
            </a:r>
          </a:p>
          <a:p>
            <a:pPr lvl="1" eaLnBrk="1" hangingPunct="1"/>
            <a:r>
              <a:rPr lang="en-US" altLang="en-US" sz="2000">
                <a:solidFill>
                  <a:srgbClr val="000000"/>
                </a:solidFill>
                <a:latin typeface="Times New Roman" panose="02020603050405020304" pitchFamily="18" charset="0"/>
              </a:rPr>
              <a:t>Provide tools that support the software development process, such as editors, debuggers for locating </a:t>
            </a:r>
            <a:r>
              <a:rPr lang="en-US" altLang="en-US" sz="2000">
                <a:solidFill>
                  <a:srgbClr val="0000FF"/>
                </a:solidFill>
                <a:latin typeface="Times New Roman" panose="02020603050405020304" pitchFamily="18" charset="0"/>
              </a:rPr>
              <a:t>logic errors</a:t>
            </a:r>
            <a:r>
              <a:rPr lang="en-US" altLang="en-US" sz="2000">
                <a:solidFill>
                  <a:srgbClr val="000000"/>
                </a:solidFill>
                <a:latin typeface="Times New Roman" panose="02020603050405020304" pitchFamily="18" charset="0"/>
              </a:rPr>
              <a:t> (errors that cause programs to execute incorrectly) and more.</a:t>
            </a:r>
          </a:p>
        </p:txBody>
      </p:sp>
      <p:sp>
        <p:nvSpPr>
          <p:cNvPr id="4" name="Footer Placeholder 3"/>
          <p:cNvSpPr>
            <a:spLocks noGrp="1"/>
          </p:cNvSpPr>
          <p:nvPr>
            <p:ph type="ftr" sz="quarter" idx="11"/>
          </p:nvPr>
        </p:nvSpPr>
        <p:spPr/>
        <p:txBody>
          <a:bodyPr/>
          <a:lstStyle/>
          <a:p>
            <a:pPr>
              <a:defRPr/>
            </a:pPr>
            <a:r>
              <a:rPr lang="en-US"/>
              <a:t>©1992-2015 by Pearson Education, Inc. All Rights Reserved.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3380E6"/>
                </a:solidFill>
                <a:latin typeface="Arial"/>
              </a:rPr>
              <a:t>1.9  Java and a Typical Java Development Environment (Cont.)</a:t>
            </a:r>
          </a:p>
        </p:txBody>
      </p:sp>
      <p:sp>
        <p:nvSpPr>
          <p:cNvPr id="37891" name="Text Placeholder 2"/>
          <p:cNvSpPr>
            <a:spLocks noGrp="1"/>
          </p:cNvSpPr>
          <p:nvPr>
            <p:ph type="body" idx="1"/>
          </p:nvPr>
        </p:nvSpPr>
        <p:spPr/>
        <p:txBody>
          <a:bodyPr/>
          <a:lstStyle/>
          <a:p>
            <a:pPr eaLnBrk="1" hangingPunct="1"/>
            <a:r>
              <a:rPr lang="en-US" altLang="en-US">
                <a:solidFill>
                  <a:srgbClr val="000000"/>
                </a:solidFill>
                <a:latin typeface="Times New Roman" panose="02020603050405020304" pitchFamily="18" charset="0"/>
              </a:rPr>
              <a:t>Popular Java IDEs</a:t>
            </a:r>
          </a:p>
          <a:p>
            <a:pPr lvl="1" eaLnBrk="1" hangingPunct="1"/>
            <a:r>
              <a:rPr lang="en-US" altLang="en-US">
                <a:solidFill>
                  <a:srgbClr val="000000"/>
                </a:solidFill>
                <a:latin typeface="Times New Roman" panose="02020603050405020304" pitchFamily="18" charset="0"/>
              </a:rPr>
              <a:t>Eclipse (</a:t>
            </a:r>
            <a:r>
              <a:rPr lang="en-US" altLang="en-US">
                <a:solidFill>
                  <a:srgbClr val="000000"/>
                </a:solidFill>
                <a:latin typeface="Lucida Console" panose="020B0609040504020204" pitchFamily="49" charset="0"/>
              </a:rPr>
              <a:t>www.eclipse.org</a:t>
            </a:r>
            <a:r>
              <a:rPr lang="en-US" altLang="en-US">
                <a:solidFill>
                  <a:srgbClr val="000000"/>
                </a:solidFill>
                <a:latin typeface="Times New Roman" panose="02020603050405020304" pitchFamily="18" charset="0"/>
              </a:rPr>
              <a:t>)</a:t>
            </a:r>
          </a:p>
          <a:p>
            <a:pPr lvl="1" eaLnBrk="1" hangingPunct="1"/>
            <a:r>
              <a:rPr lang="en-US" altLang="en-US">
                <a:solidFill>
                  <a:srgbClr val="000000"/>
                </a:solidFill>
                <a:latin typeface="Times New Roman" panose="02020603050405020304" pitchFamily="18" charset="0"/>
              </a:rPr>
              <a:t>NetBeans (</a:t>
            </a:r>
            <a:r>
              <a:rPr lang="en-US" altLang="en-US">
                <a:solidFill>
                  <a:srgbClr val="000000"/>
                </a:solidFill>
                <a:latin typeface="Lucida Console" panose="020B0609040504020204" pitchFamily="49" charset="0"/>
              </a:rPr>
              <a:t>www.netbeans.org</a:t>
            </a:r>
            <a:r>
              <a:rPr lang="en-US" altLang="en-US">
                <a:solidFill>
                  <a:srgbClr val="000000"/>
                </a:solidFill>
                <a:latin typeface="Times New Roman" panose="02020603050405020304" pitchFamily="18" charset="0"/>
              </a:rPr>
              <a:t>)</a:t>
            </a:r>
          </a:p>
          <a:p>
            <a:pPr lvl="1" eaLnBrk="1" hangingPunct="1"/>
            <a:r>
              <a:rPr lang="en-US" altLang="en-US">
                <a:solidFill>
                  <a:srgbClr val="000000"/>
                </a:solidFill>
                <a:latin typeface="Times New Roman" panose="02020603050405020304" pitchFamily="18" charset="0"/>
              </a:rPr>
              <a:t>IntelliJ IDEA (</a:t>
            </a:r>
            <a:r>
              <a:rPr lang="en-US" altLang="en-US">
                <a:solidFill>
                  <a:srgbClr val="000000"/>
                </a:solidFill>
                <a:latin typeface="Lucida Console" panose="020B0609040504020204" pitchFamily="49" charset="0"/>
              </a:rPr>
              <a:t>www.jetbrains.com</a:t>
            </a:r>
            <a:r>
              <a:rPr lang="en-US" altLang="en-US">
                <a:solidFill>
                  <a:srgbClr val="000000"/>
                </a:solidFill>
                <a:latin typeface="Times New Roman" panose="02020603050405020304" pitchFamily="18" charset="0"/>
              </a:rPr>
              <a:t>)</a:t>
            </a:r>
          </a:p>
          <a:p>
            <a:pPr eaLnBrk="1" hangingPunct="1"/>
            <a:r>
              <a:rPr lang="en-US" altLang="en-US">
                <a:solidFill>
                  <a:srgbClr val="000000"/>
                </a:solidFill>
                <a:latin typeface="Times New Roman" panose="02020603050405020304" pitchFamily="18" charset="0"/>
              </a:rPr>
              <a:t>On the book’s website at </a:t>
            </a:r>
            <a:r>
              <a:rPr lang="en-US" altLang="en-US" sz="2400">
                <a:solidFill>
                  <a:srgbClr val="000000"/>
                </a:solidFill>
                <a:latin typeface="Lucida Console" panose="020B0609040504020204" pitchFamily="49" charset="0"/>
              </a:rPr>
              <a:t>www.deitel.com/books/jhtp10</a:t>
            </a:r>
            <a:endParaRPr lang="en-US" altLang="en-US">
              <a:solidFill>
                <a:srgbClr val="000000"/>
              </a:solidFill>
              <a:latin typeface="Lucida Console" panose="020B0609040504020204" pitchFamily="49" charset="0"/>
            </a:endParaRPr>
          </a:p>
          <a:p>
            <a:pPr lvl="1" eaLnBrk="1" hangingPunct="1"/>
            <a:r>
              <a:rPr lang="en-US" altLang="en-US">
                <a:solidFill>
                  <a:srgbClr val="000000"/>
                </a:solidFill>
                <a:latin typeface="Times New Roman" panose="02020603050405020304" pitchFamily="18" charset="0"/>
              </a:rPr>
              <a:t>Dive-Into® videos that show you how to execute this book’s Java applications and how to develop new Java applications with Eclipse, NetBeans and IntelliJ IDEA.</a:t>
            </a:r>
          </a:p>
        </p:txBody>
      </p:sp>
      <p:sp>
        <p:nvSpPr>
          <p:cNvPr id="4" name="Footer Placeholder 3"/>
          <p:cNvSpPr>
            <a:spLocks noGrp="1"/>
          </p:cNvSpPr>
          <p:nvPr>
            <p:ph type="ftr" sz="quarter" idx="11"/>
          </p:nvPr>
        </p:nvSpPr>
        <p:spPr/>
        <p:txBody>
          <a:bodyPr/>
          <a:lstStyle/>
          <a:p>
            <a:pPr>
              <a:defRPr/>
            </a:pPr>
            <a:r>
              <a:rPr lang="en-US"/>
              <a:t>©1992-2015 by Pearson Education, Inc. All Rights Reserved.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3380E6"/>
                </a:solidFill>
                <a:latin typeface="Arial"/>
              </a:rPr>
              <a:t>1.9  A Typical Java Development Environment (Cont.)</a:t>
            </a:r>
          </a:p>
        </p:txBody>
      </p:sp>
      <p:sp>
        <p:nvSpPr>
          <p:cNvPr id="38915" name="Text Placeholder 2"/>
          <p:cNvSpPr>
            <a:spLocks noGrp="1"/>
          </p:cNvSpPr>
          <p:nvPr>
            <p:ph type="body" idx="1"/>
          </p:nvPr>
        </p:nvSpPr>
        <p:spPr/>
        <p:txBody>
          <a:bodyPr/>
          <a:lstStyle/>
          <a:p>
            <a:pPr eaLnBrk="1" hangingPunct="1"/>
            <a:r>
              <a:rPr lang="en-US" altLang="en-US">
                <a:solidFill>
                  <a:srgbClr val="000000"/>
                </a:solidFill>
                <a:latin typeface="Times New Roman" panose="02020603050405020304" pitchFamily="18" charset="0"/>
              </a:rPr>
              <a:t>Phase 2: Compiling a Java Program into Bytecodes</a:t>
            </a:r>
          </a:p>
          <a:p>
            <a:pPr lvl="1" eaLnBrk="1" hangingPunct="1"/>
            <a:r>
              <a:rPr lang="en-US" altLang="en-US">
                <a:solidFill>
                  <a:srgbClr val="000000"/>
                </a:solidFill>
                <a:latin typeface="Times New Roman" panose="02020603050405020304" pitchFamily="18" charset="0"/>
              </a:rPr>
              <a:t>Use the command </a:t>
            </a:r>
            <a:r>
              <a:rPr lang="en-US" altLang="en-US">
                <a:solidFill>
                  <a:srgbClr val="0000FF"/>
                </a:solidFill>
                <a:latin typeface="Times New Roman" panose="02020603050405020304" pitchFamily="18" charset="0"/>
              </a:rPr>
              <a:t>javac</a:t>
            </a:r>
            <a:r>
              <a:rPr lang="en-US" altLang="en-US">
                <a:solidFill>
                  <a:srgbClr val="000000"/>
                </a:solidFill>
                <a:latin typeface="Times New Roman" panose="02020603050405020304" pitchFamily="18" charset="0"/>
              </a:rPr>
              <a:t> (the </a:t>
            </a:r>
            <a:r>
              <a:rPr lang="en-US" altLang="en-US">
                <a:solidFill>
                  <a:srgbClr val="0000FF"/>
                </a:solidFill>
                <a:latin typeface="Times New Roman" panose="02020603050405020304" pitchFamily="18" charset="0"/>
              </a:rPr>
              <a:t>Java compiler</a:t>
            </a:r>
            <a:r>
              <a:rPr lang="en-US" altLang="en-US">
                <a:solidFill>
                  <a:srgbClr val="000000"/>
                </a:solidFill>
                <a:latin typeface="Times New Roman" panose="02020603050405020304" pitchFamily="18" charset="0"/>
              </a:rPr>
              <a:t>) to </a:t>
            </a:r>
            <a:r>
              <a:rPr lang="en-US" altLang="en-US">
                <a:solidFill>
                  <a:srgbClr val="0000FF"/>
                </a:solidFill>
                <a:latin typeface="Times New Roman" panose="02020603050405020304" pitchFamily="18" charset="0"/>
              </a:rPr>
              <a:t>compile</a:t>
            </a:r>
            <a:r>
              <a:rPr lang="en-US" altLang="en-US">
                <a:solidFill>
                  <a:srgbClr val="000000"/>
                </a:solidFill>
                <a:latin typeface="Times New Roman" panose="02020603050405020304" pitchFamily="18" charset="0"/>
              </a:rPr>
              <a:t> a program. For example, to compile a program called </a:t>
            </a:r>
            <a:r>
              <a:rPr lang="en-US" altLang="en-US">
                <a:solidFill>
                  <a:srgbClr val="000000"/>
                </a:solidFill>
                <a:latin typeface="Lucida Console" panose="020B0609040504020204" pitchFamily="49" charset="0"/>
              </a:rPr>
              <a:t>Welcome.java</a:t>
            </a:r>
            <a:r>
              <a:rPr lang="en-US" altLang="en-US">
                <a:solidFill>
                  <a:srgbClr val="000000"/>
                </a:solidFill>
                <a:latin typeface="Times New Roman" panose="02020603050405020304" pitchFamily="18" charset="0"/>
              </a:rPr>
              <a:t>, you’d type</a:t>
            </a:r>
          </a:p>
          <a:p>
            <a:pPr lvl="2" eaLnBrk="1" hangingPunct="1"/>
            <a:r>
              <a:rPr lang="en-US" altLang="en-US">
                <a:solidFill>
                  <a:srgbClr val="000000"/>
                </a:solidFill>
                <a:latin typeface="Lucida Console" panose="020B0609040504020204" pitchFamily="49" charset="0"/>
              </a:rPr>
              <a:t>javac Welcome.java</a:t>
            </a:r>
          </a:p>
          <a:p>
            <a:pPr lvl="1" eaLnBrk="1" hangingPunct="1"/>
            <a:r>
              <a:rPr lang="en-US" altLang="en-US">
                <a:solidFill>
                  <a:srgbClr val="000000"/>
                </a:solidFill>
                <a:latin typeface="Times New Roman" panose="02020603050405020304" pitchFamily="18" charset="0"/>
              </a:rPr>
              <a:t>If the program compiles, the compiler produces a </a:t>
            </a:r>
            <a:r>
              <a:rPr lang="en-US" altLang="en-US">
                <a:solidFill>
                  <a:srgbClr val="0000FF"/>
                </a:solidFill>
                <a:latin typeface="Times New Roman" panose="02020603050405020304" pitchFamily="18" charset="0"/>
              </a:rPr>
              <a:t>.class</a:t>
            </a:r>
            <a:r>
              <a:rPr lang="en-US" altLang="en-US">
                <a:solidFill>
                  <a:srgbClr val="000000"/>
                </a:solidFill>
                <a:latin typeface="Times New Roman" panose="02020603050405020304" pitchFamily="18" charset="0"/>
              </a:rPr>
              <a:t> file called </a:t>
            </a:r>
            <a:r>
              <a:rPr lang="en-US" altLang="en-US">
                <a:solidFill>
                  <a:srgbClr val="000000"/>
                </a:solidFill>
                <a:latin typeface="Lucida Console" panose="020B0609040504020204" pitchFamily="49" charset="0"/>
              </a:rPr>
              <a:t>Welcome.class</a:t>
            </a:r>
            <a:r>
              <a:rPr lang="en-US" altLang="en-US">
                <a:solidFill>
                  <a:srgbClr val="000000"/>
                </a:solidFill>
                <a:latin typeface="Times New Roman" panose="02020603050405020304" pitchFamily="18" charset="0"/>
              </a:rPr>
              <a:t> that contains the compiled version. </a:t>
            </a:r>
          </a:p>
          <a:p>
            <a:pPr eaLnBrk="1" hangingPunct="1"/>
            <a:endParaRPr lang="en-US" altLang="en-US">
              <a:solidFill>
                <a:srgbClr val="000000"/>
              </a:solidFill>
              <a:latin typeface="Times New Roman" panose="02020603050405020304" pitchFamily="18" charset="0"/>
            </a:endParaRPr>
          </a:p>
        </p:txBody>
      </p:sp>
      <p:sp>
        <p:nvSpPr>
          <p:cNvPr id="4" name="Footer Placeholder 3"/>
          <p:cNvSpPr>
            <a:spLocks noGrp="1"/>
          </p:cNvSpPr>
          <p:nvPr>
            <p:ph type="ftr" sz="quarter" idx="11"/>
          </p:nvPr>
        </p:nvSpPr>
        <p:spPr/>
        <p:txBody>
          <a:bodyPr/>
          <a:lstStyle/>
          <a:p>
            <a:pPr>
              <a:defRPr/>
            </a:pPr>
            <a:r>
              <a:rPr lang="en-US"/>
              <a:t>©1992-2015 by Pearson Education, Inc. All Rights Reserved.</a:t>
            </a:r>
          </a:p>
        </p:txBody>
      </p:sp>
      <p:pic>
        <p:nvPicPr>
          <p:cNvPr id="38917" name="Picture 1" descr="slides01_Page_20"/>
          <p:cNvPicPr>
            <a:picLocks noGrp="1" noChangeAspect="1"/>
          </p:cNvPicPr>
          <p:nvPr isPhoto="1"/>
        </p:nvPicPr>
        <p:blipFill>
          <a:blip r:embed="rId2">
            <a:extLst>
              <a:ext uri="{28A0092B-C50C-407E-A947-70E740481C1C}">
                <a14:useLocalDpi xmlns:a14="http://schemas.microsoft.com/office/drawing/2010/main" val="0"/>
              </a:ext>
            </a:extLst>
          </a:blip>
          <a:srcRect r="11945" b="65312"/>
          <a:stretch>
            <a:fillRect/>
          </a:stretch>
        </p:blipFill>
        <p:spPr bwMode="auto">
          <a:xfrm>
            <a:off x="381000" y="4114800"/>
            <a:ext cx="8051800" cy="192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3380E6"/>
                </a:solidFill>
                <a:latin typeface="Arial"/>
              </a:rPr>
              <a:t>1.9  A Typical Java Development Environment (Cont.)</a:t>
            </a:r>
          </a:p>
        </p:txBody>
      </p:sp>
      <p:sp>
        <p:nvSpPr>
          <p:cNvPr id="39939" name="Text Placeholder 2"/>
          <p:cNvSpPr>
            <a:spLocks noGrp="1"/>
          </p:cNvSpPr>
          <p:nvPr>
            <p:ph type="body" idx="1"/>
          </p:nvPr>
        </p:nvSpPr>
        <p:spPr>
          <a:xfrm>
            <a:off x="457200" y="1430338"/>
            <a:ext cx="8229600" cy="4525962"/>
          </a:xfrm>
        </p:spPr>
        <p:txBody>
          <a:bodyPr/>
          <a:lstStyle/>
          <a:p>
            <a:pPr eaLnBrk="1" hangingPunct="1">
              <a:lnSpc>
                <a:spcPct val="90000"/>
              </a:lnSpc>
            </a:pPr>
            <a:r>
              <a:rPr lang="en-US" altLang="en-US" sz="2500">
                <a:solidFill>
                  <a:srgbClr val="000000"/>
                </a:solidFill>
                <a:latin typeface="Times New Roman" panose="02020603050405020304" pitchFamily="18" charset="0"/>
              </a:rPr>
              <a:t>Java compiler translates Java source code into </a:t>
            </a:r>
            <a:r>
              <a:rPr lang="en-US" altLang="en-US" sz="2500">
                <a:solidFill>
                  <a:srgbClr val="0000FF"/>
                </a:solidFill>
                <a:latin typeface="Times New Roman" panose="02020603050405020304" pitchFamily="18" charset="0"/>
              </a:rPr>
              <a:t>bytecodes</a:t>
            </a:r>
            <a:r>
              <a:rPr lang="en-US" altLang="en-US" sz="2500">
                <a:solidFill>
                  <a:srgbClr val="000000"/>
                </a:solidFill>
                <a:latin typeface="Times New Roman" panose="02020603050405020304" pitchFamily="18" charset="0"/>
              </a:rPr>
              <a:t> that represent the tasks to execute.</a:t>
            </a:r>
          </a:p>
          <a:p>
            <a:pPr eaLnBrk="1" hangingPunct="1">
              <a:lnSpc>
                <a:spcPct val="90000"/>
              </a:lnSpc>
            </a:pPr>
            <a:r>
              <a:rPr lang="en-US" altLang="en-US" sz="2500">
                <a:solidFill>
                  <a:srgbClr val="000000"/>
                </a:solidFill>
                <a:latin typeface="Times New Roman" panose="02020603050405020304" pitchFamily="18" charset="0"/>
              </a:rPr>
              <a:t>Bytecode instructions are </a:t>
            </a:r>
            <a:r>
              <a:rPr lang="en-US" altLang="en-US" sz="2500" i="1">
                <a:solidFill>
                  <a:srgbClr val="000000"/>
                </a:solidFill>
                <a:latin typeface="Times New Roman" panose="02020603050405020304" pitchFamily="18" charset="0"/>
              </a:rPr>
              <a:t>platform independent</a:t>
            </a:r>
            <a:endParaRPr lang="en-US" altLang="en-US" sz="2500">
              <a:solidFill>
                <a:srgbClr val="000000"/>
              </a:solidFill>
              <a:latin typeface="Times New Roman" panose="02020603050405020304" pitchFamily="18" charset="0"/>
            </a:endParaRPr>
          </a:p>
          <a:p>
            <a:pPr eaLnBrk="1" hangingPunct="1">
              <a:lnSpc>
                <a:spcPct val="90000"/>
              </a:lnSpc>
            </a:pPr>
            <a:r>
              <a:rPr lang="en-US" altLang="en-US" sz="2500">
                <a:solidFill>
                  <a:srgbClr val="000000"/>
                </a:solidFill>
                <a:latin typeface="Times New Roman" panose="02020603050405020304" pitchFamily="18" charset="0"/>
              </a:rPr>
              <a:t>The </a:t>
            </a:r>
            <a:r>
              <a:rPr lang="en-US" altLang="en-US" sz="2500">
                <a:solidFill>
                  <a:srgbClr val="0000FF"/>
                </a:solidFill>
                <a:latin typeface="Times New Roman" panose="02020603050405020304" pitchFamily="18" charset="0"/>
              </a:rPr>
              <a:t>Java Virtual Machine </a:t>
            </a:r>
            <a:r>
              <a:rPr lang="en-US" altLang="en-US" sz="2500">
                <a:solidFill>
                  <a:srgbClr val="000000"/>
                </a:solidFill>
                <a:latin typeface="Times New Roman" panose="02020603050405020304" pitchFamily="18" charset="0"/>
              </a:rPr>
              <a:t>(</a:t>
            </a:r>
            <a:r>
              <a:rPr lang="en-US" altLang="en-US" sz="2500">
                <a:solidFill>
                  <a:srgbClr val="0000FF"/>
                </a:solidFill>
                <a:latin typeface="Times New Roman" panose="02020603050405020304" pitchFamily="18" charset="0"/>
              </a:rPr>
              <a:t>JVM</a:t>
            </a:r>
            <a:r>
              <a:rPr lang="en-US" altLang="en-US" sz="2500">
                <a:solidFill>
                  <a:srgbClr val="000000"/>
                </a:solidFill>
                <a:latin typeface="Times New Roman" panose="02020603050405020304" pitchFamily="18" charset="0"/>
              </a:rPr>
              <a:t>)—a part of the JDK and the foundation of the Java platform—executes bytecodes.</a:t>
            </a:r>
          </a:p>
          <a:p>
            <a:pPr eaLnBrk="1" hangingPunct="1">
              <a:lnSpc>
                <a:spcPct val="90000"/>
              </a:lnSpc>
            </a:pPr>
            <a:r>
              <a:rPr lang="en-US" altLang="en-US" sz="2500">
                <a:solidFill>
                  <a:srgbClr val="0000FF"/>
                </a:solidFill>
                <a:latin typeface="Times New Roman" panose="02020603050405020304" pitchFamily="18" charset="0"/>
              </a:rPr>
              <a:t>Virtual machine </a:t>
            </a:r>
            <a:r>
              <a:rPr lang="en-US" altLang="en-US" sz="2500">
                <a:solidFill>
                  <a:srgbClr val="000000"/>
                </a:solidFill>
                <a:latin typeface="Times New Roman" panose="02020603050405020304" pitchFamily="18" charset="0"/>
              </a:rPr>
              <a:t>(</a:t>
            </a:r>
            <a:r>
              <a:rPr lang="en-US" altLang="en-US" sz="2500">
                <a:solidFill>
                  <a:srgbClr val="0000FF"/>
                </a:solidFill>
                <a:latin typeface="Times New Roman" panose="02020603050405020304" pitchFamily="18" charset="0"/>
              </a:rPr>
              <a:t>VM</a:t>
            </a:r>
            <a:r>
              <a:rPr lang="en-US" altLang="en-US" sz="2500">
                <a:solidFill>
                  <a:srgbClr val="000000"/>
                </a:solidFill>
                <a:latin typeface="Times New Roman" panose="02020603050405020304" pitchFamily="18" charset="0"/>
              </a:rPr>
              <a:t>)—a software application that simulates a computer</a:t>
            </a:r>
          </a:p>
          <a:p>
            <a:pPr lvl="1" eaLnBrk="1" hangingPunct="1">
              <a:lnSpc>
                <a:spcPct val="90000"/>
              </a:lnSpc>
            </a:pPr>
            <a:r>
              <a:rPr lang="en-US" altLang="en-US" sz="2100">
                <a:solidFill>
                  <a:srgbClr val="000000"/>
                </a:solidFill>
                <a:latin typeface="Times New Roman" panose="02020603050405020304" pitchFamily="18" charset="0"/>
              </a:rPr>
              <a:t>Hides the underlying operating system and hardware from the programs that interact with it.</a:t>
            </a:r>
          </a:p>
          <a:p>
            <a:pPr eaLnBrk="1" hangingPunct="1">
              <a:lnSpc>
                <a:spcPct val="90000"/>
              </a:lnSpc>
            </a:pPr>
            <a:r>
              <a:rPr lang="en-US" altLang="en-US" sz="2500">
                <a:solidFill>
                  <a:srgbClr val="000000"/>
                </a:solidFill>
                <a:latin typeface="Times New Roman" panose="02020603050405020304" pitchFamily="18" charset="0"/>
              </a:rPr>
              <a:t>Bytecodes are </a:t>
            </a:r>
            <a:r>
              <a:rPr lang="en-US" altLang="en-US" sz="2500">
                <a:solidFill>
                  <a:srgbClr val="0000FF"/>
                </a:solidFill>
                <a:latin typeface="Times New Roman" panose="02020603050405020304" pitchFamily="18" charset="0"/>
              </a:rPr>
              <a:t>portable – </a:t>
            </a:r>
            <a:r>
              <a:rPr lang="en-US" altLang="en-US" sz="2500">
                <a:solidFill>
                  <a:srgbClr val="000000"/>
                </a:solidFill>
                <a:latin typeface="Times New Roman" panose="02020603050405020304" pitchFamily="18" charset="0"/>
              </a:rPr>
              <a:t>If the same VM is implemented on many computer platforms, applications written for that type of VM can be used on all those platforms.</a:t>
            </a:r>
          </a:p>
          <a:p>
            <a:pPr eaLnBrk="1" hangingPunct="1">
              <a:lnSpc>
                <a:spcPct val="90000"/>
              </a:lnSpc>
            </a:pPr>
            <a:r>
              <a:rPr lang="en-US" altLang="en-US" sz="2500">
                <a:solidFill>
                  <a:srgbClr val="000000"/>
                </a:solidFill>
                <a:latin typeface="Times New Roman" panose="02020603050405020304" pitchFamily="18" charset="0"/>
              </a:rPr>
              <a:t>The JVM is invoked by the </a:t>
            </a:r>
            <a:r>
              <a:rPr lang="en-US" altLang="en-US" sz="2500">
                <a:solidFill>
                  <a:srgbClr val="0000FF"/>
                </a:solidFill>
                <a:latin typeface="Times New Roman" panose="02020603050405020304" pitchFamily="18" charset="0"/>
              </a:rPr>
              <a:t>java</a:t>
            </a:r>
            <a:r>
              <a:rPr lang="en-US" altLang="en-US" sz="2500">
                <a:solidFill>
                  <a:srgbClr val="000000"/>
                </a:solidFill>
                <a:latin typeface="Times New Roman" panose="02020603050405020304" pitchFamily="18" charset="0"/>
              </a:rPr>
              <a:t> command: </a:t>
            </a:r>
            <a:r>
              <a:rPr lang="en-US" altLang="en-US" sz="1900">
                <a:solidFill>
                  <a:srgbClr val="000000"/>
                </a:solidFill>
                <a:latin typeface="Lucida Console" panose="020B0609040504020204" pitchFamily="49" charset="0"/>
              </a:rPr>
              <a:t>java Welcome</a:t>
            </a:r>
          </a:p>
          <a:p>
            <a:pPr eaLnBrk="1" hangingPunct="1">
              <a:lnSpc>
                <a:spcPct val="90000"/>
              </a:lnSpc>
            </a:pPr>
            <a:endParaRPr lang="en-US" altLang="en-US" sz="2500">
              <a:solidFill>
                <a:srgbClr val="000000"/>
              </a:solidFill>
              <a:latin typeface="Times New Roman" panose="02020603050405020304" pitchFamily="18" charset="0"/>
            </a:endParaRPr>
          </a:p>
        </p:txBody>
      </p:sp>
      <p:sp>
        <p:nvSpPr>
          <p:cNvPr id="4" name="Footer Placeholder 3"/>
          <p:cNvSpPr>
            <a:spLocks noGrp="1"/>
          </p:cNvSpPr>
          <p:nvPr>
            <p:ph type="ftr" sz="quarter" idx="11"/>
          </p:nvPr>
        </p:nvSpPr>
        <p:spPr/>
        <p:txBody>
          <a:bodyPr/>
          <a:lstStyle/>
          <a:p>
            <a:pPr>
              <a:defRPr/>
            </a:pPr>
            <a:r>
              <a:rPr lang="en-US"/>
              <a:t>©1992-2015 by Pearson Education, Inc. All Rights Reserved.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rgbClr val="3380E6"/>
                </a:solidFill>
                <a:latin typeface="Arial"/>
              </a:rPr>
              <a:t>Outline</a:t>
            </a:r>
          </a:p>
        </p:txBody>
      </p:sp>
      <p:sp>
        <p:nvSpPr>
          <p:cNvPr id="13315" name="Text Placeholder 2"/>
          <p:cNvSpPr>
            <a:spLocks noGrp="1"/>
          </p:cNvSpPr>
          <p:nvPr>
            <p:ph type="body" idx="1"/>
          </p:nvPr>
        </p:nvSpPr>
        <p:spPr/>
        <p:txBody>
          <a:bodyPr/>
          <a:lstStyle/>
          <a:p>
            <a:pPr marL="107950" indent="0">
              <a:buFont typeface="Wingdings 3" panose="05040102010807070707" pitchFamily="18" charset="2"/>
              <a:buNone/>
            </a:pPr>
            <a:r>
              <a:rPr lang="en-US" altLang="en-US">
                <a:solidFill>
                  <a:srgbClr val="24B5A1"/>
                </a:solidFill>
                <a:latin typeface="Times New Roman" panose="02020603050405020304" pitchFamily="18" charset="0"/>
                <a:cs typeface="Times New Roman" panose="02020603050405020304" pitchFamily="18" charset="0"/>
              </a:rPr>
              <a:t>1.1    </a:t>
            </a:r>
            <a:r>
              <a:rPr lang="en-US" altLang="en-US">
                <a:latin typeface="Times New Roman" panose="02020603050405020304" pitchFamily="18" charset="0"/>
                <a:cs typeface="Times New Roman" panose="02020603050405020304" pitchFamily="18" charset="0"/>
              </a:rPr>
              <a:t>Introduction</a:t>
            </a:r>
          </a:p>
          <a:p>
            <a:pPr marL="107950" indent="0">
              <a:buFont typeface="Wingdings 3" panose="05040102010807070707" pitchFamily="18" charset="2"/>
              <a:buNone/>
            </a:pPr>
            <a:r>
              <a:rPr lang="en-US" altLang="en-US">
                <a:solidFill>
                  <a:srgbClr val="24B5A1"/>
                </a:solidFill>
                <a:latin typeface="Times New Roman" panose="02020603050405020304" pitchFamily="18" charset="0"/>
                <a:cs typeface="Times New Roman" panose="02020603050405020304" pitchFamily="18" charset="0"/>
              </a:rPr>
              <a:t>1.2</a:t>
            </a:r>
            <a:r>
              <a:rPr lang="en-US" altLang="en-US">
                <a:latin typeface="Times New Roman" panose="02020603050405020304" pitchFamily="18" charset="0"/>
                <a:cs typeface="Times New Roman" panose="02020603050405020304" pitchFamily="18" charset="0"/>
              </a:rPr>
              <a:t>    Hardware and Software</a:t>
            </a:r>
          </a:p>
          <a:p>
            <a:pPr marL="107950" indent="0">
              <a:buFont typeface="Wingdings 3" panose="05040102010807070707" pitchFamily="18" charset="2"/>
              <a:buNone/>
            </a:pPr>
            <a:r>
              <a:rPr lang="en-US" altLang="en-US">
                <a:solidFill>
                  <a:srgbClr val="24B5A1"/>
                </a:solidFill>
                <a:latin typeface="Times New Roman" panose="02020603050405020304" pitchFamily="18" charset="0"/>
                <a:cs typeface="Times New Roman" panose="02020603050405020304" pitchFamily="18" charset="0"/>
              </a:rPr>
              <a:t>1.4    </a:t>
            </a:r>
            <a:r>
              <a:rPr lang="en-US" altLang="en-US">
                <a:latin typeface="Times New Roman" panose="02020603050405020304" pitchFamily="18" charset="0"/>
                <a:cs typeface="Times New Roman" panose="02020603050405020304" pitchFamily="18" charset="0"/>
              </a:rPr>
              <a:t>Machine Languages, Assembly Languages </a:t>
            </a:r>
            <a:br>
              <a:rPr lang="en-US" altLang="en-US">
                <a:latin typeface="Times New Roman" panose="02020603050405020304" pitchFamily="18" charset="0"/>
                <a:cs typeface="Times New Roman" panose="02020603050405020304" pitchFamily="18" charset="0"/>
              </a:rPr>
            </a:br>
            <a:r>
              <a:rPr lang="en-US" altLang="en-US">
                <a:latin typeface="Times New Roman" panose="02020603050405020304" pitchFamily="18" charset="0"/>
                <a:cs typeface="Times New Roman" panose="02020603050405020304" pitchFamily="18" charset="0"/>
              </a:rPr>
              <a:t>         and High-Level Languages</a:t>
            </a:r>
          </a:p>
          <a:p>
            <a:pPr marL="107950" indent="0">
              <a:buFont typeface="Wingdings 3" panose="05040102010807070707" pitchFamily="18" charset="2"/>
              <a:buNone/>
            </a:pPr>
            <a:r>
              <a:rPr lang="en-US" altLang="en-US">
                <a:solidFill>
                  <a:srgbClr val="24B5A1"/>
                </a:solidFill>
                <a:latin typeface="Times New Roman" panose="02020603050405020304" pitchFamily="18" charset="0"/>
                <a:cs typeface="Times New Roman" panose="02020603050405020304" pitchFamily="18" charset="0"/>
              </a:rPr>
              <a:t> -.-    </a:t>
            </a:r>
            <a:r>
              <a:rPr lang="en-US" altLang="en-US">
                <a:latin typeface="Times New Roman" panose="02020603050405020304" pitchFamily="18" charset="0"/>
                <a:cs typeface="Times New Roman" panose="02020603050405020304" pitchFamily="18" charset="0"/>
              </a:rPr>
              <a:t>Programming Paradigms</a:t>
            </a:r>
          </a:p>
          <a:p>
            <a:pPr marL="107950" indent="0">
              <a:buFont typeface="Wingdings 3" panose="05040102010807070707" pitchFamily="18" charset="2"/>
              <a:buNone/>
            </a:pPr>
            <a:r>
              <a:rPr lang="en-US" altLang="en-US">
                <a:solidFill>
                  <a:srgbClr val="24B5A1"/>
                </a:solidFill>
                <a:latin typeface="Times New Roman" panose="02020603050405020304" pitchFamily="18" charset="0"/>
                <a:cs typeface="Times New Roman" panose="02020603050405020304" pitchFamily="18" charset="0"/>
              </a:rPr>
              <a:t>1.6    </a:t>
            </a:r>
            <a:r>
              <a:rPr lang="en-US" altLang="en-US">
                <a:latin typeface="Times New Roman" panose="02020603050405020304" pitchFamily="18" charset="0"/>
                <a:cs typeface="Times New Roman" panose="02020603050405020304" pitchFamily="18" charset="0"/>
              </a:rPr>
              <a:t>Operating Systems</a:t>
            </a:r>
          </a:p>
          <a:p>
            <a:pPr marL="107950" indent="0">
              <a:buFont typeface="Wingdings 3" panose="05040102010807070707" pitchFamily="18" charset="2"/>
              <a:buNone/>
            </a:pPr>
            <a:r>
              <a:rPr lang="en-US" altLang="en-US">
                <a:solidFill>
                  <a:srgbClr val="24B5A1"/>
                </a:solidFill>
                <a:latin typeface="Times New Roman" panose="02020603050405020304" pitchFamily="18" charset="0"/>
                <a:cs typeface="Times New Roman" panose="02020603050405020304" pitchFamily="18" charset="0"/>
              </a:rPr>
              <a:t>1.7    </a:t>
            </a:r>
            <a:r>
              <a:rPr lang="en-US" altLang="en-US">
                <a:latin typeface="Times New Roman" panose="02020603050405020304" pitchFamily="18" charset="0"/>
                <a:cs typeface="Times New Roman" panose="02020603050405020304" pitchFamily="18" charset="0"/>
              </a:rPr>
              <a:t>Programming Languages</a:t>
            </a:r>
          </a:p>
          <a:p>
            <a:pPr marL="107950" indent="0">
              <a:buFont typeface="Wingdings 3" panose="05040102010807070707" pitchFamily="18" charset="2"/>
              <a:buNone/>
            </a:pPr>
            <a:r>
              <a:rPr lang="en-US" altLang="en-US">
                <a:solidFill>
                  <a:srgbClr val="24B5A1"/>
                </a:solidFill>
                <a:latin typeface="Times New Roman" panose="02020603050405020304" pitchFamily="18" charset="0"/>
                <a:cs typeface="Times New Roman" panose="02020603050405020304" pitchFamily="18" charset="0"/>
              </a:rPr>
              <a:t>1.8    </a:t>
            </a:r>
            <a:r>
              <a:rPr lang="en-US" altLang="en-US">
                <a:latin typeface="Times New Roman" panose="02020603050405020304" pitchFamily="18" charset="0"/>
                <a:cs typeface="Times New Roman" panose="02020603050405020304" pitchFamily="18" charset="0"/>
              </a:rPr>
              <a:t>Java </a:t>
            </a:r>
            <a:endParaRPr lang="en-US" altLang="en-US">
              <a:solidFill>
                <a:srgbClr val="24B5A1"/>
              </a:solidFill>
              <a:latin typeface="Times New Roman" panose="02020603050405020304" pitchFamily="18" charset="0"/>
              <a:cs typeface="Times New Roman" panose="02020603050405020304" pitchFamily="18" charset="0"/>
            </a:endParaRPr>
          </a:p>
          <a:p>
            <a:pPr marL="107950" indent="0">
              <a:buFont typeface="Wingdings 3" panose="05040102010807070707" pitchFamily="18" charset="2"/>
              <a:buNone/>
            </a:pPr>
            <a:r>
              <a:rPr lang="en-US" altLang="en-US">
                <a:solidFill>
                  <a:srgbClr val="24B5A1"/>
                </a:solidFill>
                <a:latin typeface="Times New Roman" panose="02020603050405020304" pitchFamily="18" charset="0"/>
                <a:cs typeface="Times New Roman" panose="02020603050405020304" pitchFamily="18" charset="0"/>
              </a:rPr>
              <a:t>1.9 </a:t>
            </a:r>
            <a:r>
              <a:rPr lang="en-US" altLang="en-US">
                <a:latin typeface="Times New Roman" panose="02020603050405020304" pitchFamily="18" charset="0"/>
                <a:cs typeface="Times New Roman" panose="02020603050405020304" pitchFamily="18" charset="0"/>
              </a:rPr>
              <a:t>  Typical C++ Development Environment</a:t>
            </a:r>
            <a:endParaRPr lang="en-US" altLang="en-US">
              <a:solidFill>
                <a:srgbClr val="000000"/>
              </a:solidFill>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pPr>
              <a:defRPr/>
            </a:pPr>
            <a:r>
              <a:rPr lang="en-US"/>
              <a:t>©1992-2015 by Pearson Education, Inc. All Rights Reserved.</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3380E6"/>
                </a:solidFill>
                <a:latin typeface="Arial"/>
              </a:rPr>
              <a:t>1.9  A Typical Java Development Environment (Cont.)</a:t>
            </a:r>
          </a:p>
        </p:txBody>
      </p:sp>
      <p:sp>
        <p:nvSpPr>
          <p:cNvPr id="40963" name="Text Placeholder 2"/>
          <p:cNvSpPr>
            <a:spLocks noGrp="1"/>
          </p:cNvSpPr>
          <p:nvPr>
            <p:ph type="body" idx="1"/>
          </p:nvPr>
        </p:nvSpPr>
        <p:spPr/>
        <p:txBody>
          <a:bodyPr/>
          <a:lstStyle/>
          <a:p>
            <a:pPr eaLnBrk="1" hangingPunct="1">
              <a:lnSpc>
                <a:spcPct val="90000"/>
              </a:lnSpc>
            </a:pPr>
            <a:r>
              <a:rPr lang="en-US" altLang="en-US">
                <a:solidFill>
                  <a:srgbClr val="000000"/>
                </a:solidFill>
                <a:latin typeface="Times New Roman" panose="02020603050405020304" pitchFamily="18" charset="0"/>
              </a:rPr>
              <a:t>Phase 3: Loading a Program into Memory</a:t>
            </a:r>
          </a:p>
          <a:p>
            <a:pPr lvl="1" eaLnBrk="1" hangingPunct="1">
              <a:lnSpc>
                <a:spcPct val="90000"/>
              </a:lnSpc>
            </a:pPr>
            <a:r>
              <a:rPr lang="en-US" altLang="en-US">
                <a:solidFill>
                  <a:srgbClr val="000000"/>
                </a:solidFill>
                <a:latin typeface="Times New Roman" panose="02020603050405020304" pitchFamily="18" charset="0"/>
              </a:rPr>
              <a:t>The JVM places the program in memory to execute it—this is known as </a:t>
            </a:r>
            <a:r>
              <a:rPr lang="en-US" altLang="en-US">
                <a:solidFill>
                  <a:srgbClr val="0000FF"/>
                </a:solidFill>
                <a:latin typeface="Times New Roman" panose="02020603050405020304" pitchFamily="18" charset="0"/>
              </a:rPr>
              <a:t>loading</a:t>
            </a:r>
            <a:r>
              <a:rPr lang="en-US" altLang="en-US" i="1">
                <a:solidFill>
                  <a:srgbClr val="000000"/>
                </a:solidFill>
                <a:latin typeface="Times New Roman" panose="02020603050405020304" pitchFamily="18" charset="0"/>
              </a:rPr>
              <a:t>.</a:t>
            </a:r>
          </a:p>
          <a:p>
            <a:pPr lvl="1" eaLnBrk="1" hangingPunct="1">
              <a:lnSpc>
                <a:spcPct val="90000"/>
              </a:lnSpc>
            </a:pPr>
            <a:r>
              <a:rPr lang="en-US" altLang="en-US">
                <a:solidFill>
                  <a:srgbClr val="0000FF"/>
                </a:solidFill>
                <a:latin typeface="Times New Roman" panose="02020603050405020304" pitchFamily="18" charset="0"/>
              </a:rPr>
              <a:t>Class loader</a:t>
            </a:r>
            <a:r>
              <a:rPr lang="en-US" altLang="en-US" i="1">
                <a:solidFill>
                  <a:srgbClr val="000000"/>
                </a:solidFill>
                <a:latin typeface="Times New Roman" panose="02020603050405020304" pitchFamily="18" charset="0"/>
              </a:rPr>
              <a:t> </a:t>
            </a:r>
            <a:r>
              <a:rPr lang="en-US" altLang="en-US">
                <a:solidFill>
                  <a:srgbClr val="000000"/>
                </a:solidFill>
                <a:latin typeface="Times New Roman" panose="02020603050405020304" pitchFamily="18" charset="0"/>
              </a:rPr>
              <a:t>takes the </a:t>
            </a:r>
            <a:r>
              <a:rPr lang="en-US" altLang="en-US">
                <a:solidFill>
                  <a:srgbClr val="000000"/>
                </a:solidFill>
                <a:latin typeface="Lucida Console" panose="020B0609040504020204" pitchFamily="49" charset="0"/>
              </a:rPr>
              <a:t>.class</a:t>
            </a:r>
            <a:r>
              <a:rPr lang="en-US" altLang="en-US">
                <a:solidFill>
                  <a:srgbClr val="000000"/>
                </a:solidFill>
                <a:latin typeface="Times New Roman" panose="02020603050405020304" pitchFamily="18" charset="0"/>
              </a:rPr>
              <a:t> files containing the program’s bytecodes and transfers them to primary memory.</a:t>
            </a:r>
          </a:p>
          <a:p>
            <a:pPr lvl="1" eaLnBrk="1" hangingPunct="1">
              <a:lnSpc>
                <a:spcPct val="90000"/>
              </a:lnSpc>
            </a:pPr>
            <a:r>
              <a:rPr lang="en-US" altLang="en-US">
                <a:solidFill>
                  <a:srgbClr val="000000"/>
                </a:solidFill>
                <a:latin typeface="Times New Roman" panose="02020603050405020304" pitchFamily="18" charset="0"/>
              </a:rPr>
              <a:t>Also loads any of the </a:t>
            </a:r>
            <a:r>
              <a:rPr lang="en-US" altLang="en-US">
                <a:solidFill>
                  <a:srgbClr val="000000"/>
                </a:solidFill>
                <a:latin typeface="Lucida Console" panose="020B0609040504020204" pitchFamily="49" charset="0"/>
              </a:rPr>
              <a:t>.class</a:t>
            </a:r>
            <a:r>
              <a:rPr lang="en-US" altLang="en-US">
                <a:solidFill>
                  <a:srgbClr val="000000"/>
                </a:solidFill>
                <a:latin typeface="Times New Roman" panose="02020603050405020304" pitchFamily="18" charset="0"/>
              </a:rPr>
              <a:t> files provided by Java that your program uses.</a:t>
            </a:r>
          </a:p>
          <a:p>
            <a:pPr eaLnBrk="1" hangingPunct="1">
              <a:lnSpc>
                <a:spcPct val="90000"/>
              </a:lnSpc>
            </a:pPr>
            <a:endParaRPr lang="en-US" altLang="en-US">
              <a:solidFill>
                <a:srgbClr val="000000"/>
              </a:solidFill>
              <a:latin typeface="Times New Roman" panose="02020603050405020304" pitchFamily="18" charset="0"/>
            </a:endParaRPr>
          </a:p>
        </p:txBody>
      </p:sp>
      <p:sp>
        <p:nvSpPr>
          <p:cNvPr id="4" name="Footer Placeholder 3"/>
          <p:cNvSpPr>
            <a:spLocks noGrp="1"/>
          </p:cNvSpPr>
          <p:nvPr>
            <p:ph type="ftr" sz="quarter" idx="11"/>
          </p:nvPr>
        </p:nvSpPr>
        <p:spPr/>
        <p:txBody>
          <a:bodyPr/>
          <a:lstStyle/>
          <a:p>
            <a:pPr>
              <a:defRPr/>
            </a:pPr>
            <a:r>
              <a:rPr lang="en-US"/>
              <a:t>©1992-2015 by Pearson Education, Inc. All Rights Reserved.</a:t>
            </a:r>
          </a:p>
        </p:txBody>
      </p:sp>
      <p:pic>
        <p:nvPicPr>
          <p:cNvPr id="40965" name="Picture 1" descr="slides01_Page_21"/>
          <p:cNvPicPr>
            <a:picLocks noGrp="1" noChangeAspect="1"/>
          </p:cNvPicPr>
          <p:nvPr isPhoto="1"/>
        </p:nvPicPr>
        <p:blipFill>
          <a:blip r:embed="rId2">
            <a:extLst>
              <a:ext uri="{28A0092B-C50C-407E-A947-70E740481C1C}">
                <a14:useLocalDpi xmlns:a14="http://schemas.microsoft.com/office/drawing/2010/main" val="0"/>
              </a:ext>
            </a:extLst>
          </a:blip>
          <a:srcRect r="19722" b="47469"/>
          <a:stretch>
            <a:fillRect/>
          </a:stretch>
        </p:blipFill>
        <p:spPr bwMode="auto">
          <a:xfrm>
            <a:off x="1447800" y="3657600"/>
            <a:ext cx="7340600" cy="291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3380E6"/>
                </a:solidFill>
                <a:latin typeface="Arial"/>
              </a:rPr>
              <a:t>1.9  A Typical Java Development Environment (Cont.)</a:t>
            </a:r>
          </a:p>
        </p:txBody>
      </p:sp>
      <p:sp>
        <p:nvSpPr>
          <p:cNvPr id="41987" name="Text Placeholder 2"/>
          <p:cNvSpPr>
            <a:spLocks noGrp="1"/>
          </p:cNvSpPr>
          <p:nvPr>
            <p:ph type="body" idx="1"/>
          </p:nvPr>
        </p:nvSpPr>
        <p:spPr/>
        <p:txBody>
          <a:bodyPr/>
          <a:lstStyle/>
          <a:p>
            <a:pPr eaLnBrk="1" hangingPunct="1"/>
            <a:r>
              <a:rPr lang="en-US" altLang="en-US">
                <a:solidFill>
                  <a:srgbClr val="000000"/>
                </a:solidFill>
                <a:latin typeface="Times New Roman" panose="02020603050405020304" pitchFamily="18" charset="0"/>
              </a:rPr>
              <a:t>Phase 4: Bytecode Verification</a:t>
            </a:r>
          </a:p>
          <a:p>
            <a:pPr lvl="1" eaLnBrk="1" hangingPunct="1"/>
            <a:r>
              <a:rPr lang="en-US" altLang="en-US">
                <a:solidFill>
                  <a:srgbClr val="000000"/>
                </a:solidFill>
                <a:latin typeface="Times New Roman" panose="02020603050405020304" pitchFamily="18" charset="0"/>
              </a:rPr>
              <a:t>As the classes are loaded, the </a:t>
            </a:r>
            <a:r>
              <a:rPr lang="en-US" altLang="en-US">
                <a:solidFill>
                  <a:srgbClr val="0000FF"/>
                </a:solidFill>
                <a:latin typeface="Times New Roman" panose="02020603050405020304" pitchFamily="18" charset="0"/>
              </a:rPr>
              <a:t>bytecode verifier</a:t>
            </a:r>
            <a:r>
              <a:rPr lang="en-US" altLang="en-US">
                <a:solidFill>
                  <a:srgbClr val="000000"/>
                </a:solidFill>
                <a:latin typeface="Times New Roman" panose="02020603050405020304" pitchFamily="18" charset="0"/>
              </a:rPr>
              <a:t> examines their bytecodes </a:t>
            </a:r>
          </a:p>
          <a:p>
            <a:pPr lvl="1" eaLnBrk="1" hangingPunct="1"/>
            <a:r>
              <a:rPr lang="en-US" altLang="en-US">
                <a:solidFill>
                  <a:srgbClr val="000000"/>
                </a:solidFill>
                <a:latin typeface="Times New Roman" panose="02020603050405020304" pitchFamily="18" charset="0"/>
              </a:rPr>
              <a:t>Ensures that they’re valid and do not violate Java’s security restrictions.</a:t>
            </a:r>
          </a:p>
          <a:p>
            <a:pPr eaLnBrk="1" hangingPunct="1"/>
            <a:endParaRPr lang="en-US" altLang="en-US">
              <a:solidFill>
                <a:srgbClr val="000000"/>
              </a:solidFill>
              <a:latin typeface="Times New Roman" panose="02020603050405020304" pitchFamily="18" charset="0"/>
            </a:endParaRPr>
          </a:p>
        </p:txBody>
      </p:sp>
      <p:sp>
        <p:nvSpPr>
          <p:cNvPr id="4" name="Footer Placeholder 3"/>
          <p:cNvSpPr>
            <a:spLocks noGrp="1"/>
          </p:cNvSpPr>
          <p:nvPr>
            <p:ph type="ftr" sz="quarter" idx="11"/>
          </p:nvPr>
        </p:nvSpPr>
        <p:spPr/>
        <p:txBody>
          <a:bodyPr/>
          <a:lstStyle/>
          <a:p>
            <a:pPr>
              <a:defRPr/>
            </a:pPr>
            <a:r>
              <a:rPr lang="en-US"/>
              <a:t>©1992-2015 by Pearson Education, Inc. All Rights Reserved.</a:t>
            </a:r>
          </a:p>
        </p:txBody>
      </p:sp>
      <p:pic>
        <p:nvPicPr>
          <p:cNvPr id="41989" name="Picture 1" descr="slides01_Page_22"/>
          <p:cNvPicPr>
            <a:picLocks noGrp="1" noChangeAspect="1"/>
          </p:cNvPicPr>
          <p:nvPr isPhoto="1"/>
        </p:nvPicPr>
        <p:blipFill>
          <a:blip r:embed="rId2">
            <a:extLst>
              <a:ext uri="{28A0092B-C50C-407E-A947-70E740481C1C}">
                <a14:useLocalDpi xmlns:a14="http://schemas.microsoft.com/office/drawing/2010/main" val="0"/>
              </a:ext>
            </a:extLst>
          </a:blip>
          <a:srcRect r="16251" b="50000"/>
          <a:stretch>
            <a:fillRect/>
          </a:stretch>
        </p:blipFill>
        <p:spPr bwMode="auto">
          <a:xfrm>
            <a:off x="304800" y="3427413"/>
            <a:ext cx="7658100" cy="277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3380E6"/>
                </a:solidFill>
                <a:latin typeface="Arial"/>
              </a:rPr>
              <a:t>1.9  A Typical Java Development Environment (Cont.)</a:t>
            </a:r>
          </a:p>
        </p:txBody>
      </p:sp>
      <p:sp>
        <p:nvSpPr>
          <p:cNvPr id="43011" name="Text Placeholder 2"/>
          <p:cNvSpPr>
            <a:spLocks noGrp="1"/>
          </p:cNvSpPr>
          <p:nvPr>
            <p:ph type="body" idx="1"/>
          </p:nvPr>
        </p:nvSpPr>
        <p:spPr/>
        <p:txBody>
          <a:bodyPr/>
          <a:lstStyle/>
          <a:p>
            <a:pPr eaLnBrk="1" hangingPunct="1">
              <a:lnSpc>
                <a:spcPct val="90000"/>
              </a:lnSpc>
            </a:pPr>
            <a:r>
              <a:rPr lang="en-US" altLang="en-US" sz="2500">
                <a:solidFill>
                  <a:srgbClr val="000000"/>
                </a:solidFill>
                <a:latin typeface="Times New Roman" panose="02020603050405020304" pitchFamily="18" charset="0"/>
              </a:rPr>
              <a:t>Phase 5: Execution</a:t>
            </a:r>
          </a:p>
          <a:p>
            <a:pPr lvl="1" eaLnBrk="1" hangingPunct="1">
              <a:lnSpc>
                <a:spcPct val="90000"/>
              </a:lnSpc>
            </a:pPr>
            <a:r>
              <a:rPr lang="en-US" altLang="en-US" sz="2100">
                <a:solidFill>
                  <a:srgbClr val="000000"/>
                </a:solidFill>
                <a:latin typeface="Times New Roman" panose="02020603050405020304" pitchFamily="18" charset="0"/>
              </a:rPr>
              <a:t>The JVM </a:t>
            </a:r>
            <a:r>
              <a:rPr lang="en-US" altLang="en-US" sz="2100">
                <a:solidFill>
                  <a:srgbClr val="0000FF"/>
                </a:solidFill>
                <a:latin typeface="Times New Roman" panose="02020603050405020304" pitchFamily="18" charset="0"/>
              </a:rPr>
              <a:t>executes</a:t>
            </a:r>
            <a:r>
              <a:rPr lang="en-US" altLang="en-US" sz="2100">
                <a:solidFill>
                  <a:srgbClr val="000000"/>
                </a:solidFill>
                <a:latin typeface="Times New Roman" panose="02020603050405020304" pitchFamily="18" charset="0"/>
              </a:rPr>
              <a:t> the program’s bytecodes.</a:t>
            </a:r>
          </a:p>
          <a:p>
            <a:pPr lvl="1" eaLnBrk="1" hangingPunct="1">
              <a:lnSpc>
                <a:spcPct val="90000"/>
              </a:lnSpc>
            </a:pPr>
            <a:r>
              <a:rPr lang="en-US" altLang="en-US" sz="2100">
                <a:solidFill>
                  <a:srgbClr val="000000"/>
                </a:solidFill>
                <a:latin typeface="Times New Roman" panose="02020603050405020304" pitchFamily="18" charset="0"/>
              </a:rPr>
              <a:t>JVMs typically execute bytecodes using a combination of interpretation and so-called </a:t>
            </a:r>
            <a:r>
              <a:rPr lang="en-US" altLang="en-US" sz="2100">
                <a:solidFill>
                  <a:srgbClr val="0000FF"/>
                </a:solidFill>
                <a:latin typeface="Times New Roman" panose="02020603050405020304" pitchFamily="18" charset="0"/>
              </a:rPr>
              <a:t>just-in-time (JIT) compilation</a:t>
            </a:r>
            <a:r>
              <a:rPr lang="en-US" altLang="en-US" sz="2100">
                <a:solidFill>
                  <a:srgbClr val="000000"/>
                </a:solidFill>
                <a:latin typeface="Times New Roman" panose="02020603050405020304" pitchFamily="18" charset="0"/>
              </a:rPr>
              <a:t>.</a:t>
            </a:r>
          </a:p>
          <a:p>
            <a:pPr lvl="1" eaLnBrk="1" hangingPunct="1">
              <a:lnSpc>
                <a:spcPct val="90000"/>
              </a:lnSpc>
            </a:pPr>
            <a:r>
              <a:rPr lang="en-US" altLang="en-US" sz="2100">
                <a:solidFill>
                  <a:srgbClr val="000000"/>
                </a:solidFill>
                <a:latin typeface="Times New Roman" panose="02020603050405020304" pitchFamily="18" charset="0"/>
              </a:rPr>
              <a:t>Analyzes the bytecodes as they’re interpreted</a:t>
            </a:r>
          </a:p>
          <a:p>
            <a:pPr lvl="1" eaLnBrk="1" hangingPunct="1">
              <a:lnSpc>
                <a:spcPct val="90000"/>
              </a:lnSpc>
            </a:pPr>
            <a:r>
              <a:rPr lang="en-US" altLang="en-US" sz="2100">
                <a:solidFill>
                  <a:srgbClr val="000000"/>
                </a:solidFill>
                <a:latin typeface="Times New Roman" panose="02020603050405020304" pitchFamily="18" charset="0"/>
              </a:rPr>
              <a:t>A </a:t>
            </a:r>
            <a:r>
              <a:rPr lang="en-US" altLang="en-US" sz="2100">
                <a:solidFill>
                  <a:srgbClr val="0000FF"/>
                </a:solidFill>
                <a:latin typeface="Times New Roman" panose="02020603050405020304" pitchFamily="18" charset="0"/>
              </a:rPr>
              <a:t>just-in-time </a:t>
            </a:r>
            <a:r>
              <a:rPr lang="en-US" altLang="en-US" sz="2100">
                <a:solidFill>
                  <a:srgbClr val="000000"/>
                </a:solidFill>
                <a:latin typeface="Times New Roman" panose="02020603050405020304" pitchFamily="18" charset="0"/>
              </a:rPr>
              <a:t>(</a:t>
            </a:r>
            <a:r>
              <a:rPr lang="en-US" altLang="en-US" sz="2100">
                <a:solidFill>
                  <a:srgbClr val="0000FF"/>
                </a:solidFill>
                <a:latin typeface="Times New Roman" panose="02020603050405020304" pitchFamily="18" charset="0"/>
              </a:rPr>
              <a:t>JIT</a:t>
            </a:r>
            <a:r>
              <a:rPr lang="en-US" altLang="en-US" sz="2100">
                <a:solidFill>
                  <a:srgbClr val="000000"/>
                </a:solidFill>
                <a:latin typeface="Times New Roman" panose="02020603050405020304" pitchFamily="18" charset="0"/>
              </a:rPr>
              <a:t>)</a:t>
            </a:r>
            <a:r>
              <a:rPr lang="en-US" altLang="en-US" sz="2100">
                <a:solidFill>
                  <a:srgbClr val="0000FF"/>
                </a:solidFill>
                <a:latin typeface="Times New Roman" panose="02020603050405020304" pitchFamily="18" charset="0"/>
              </a:rPr>
              <a:t> compiler</a:t>
            </a:r>
            <a:r>
              <a:rPr lang="en-US" altLang="en-US" sz="2100">
                <a:solidFill>
                  <a:srgbClr val="000000"/>
                </a:solidFill>
                <a:latin typeface="Times New Roman" panose="02020603050405020304" pitchFamily="18" charset="0"/>
              </a:rPr>
              <a:t>—such as Oracle’s </a:t>
            </a:r>
            <a:r>
              <a:rPr lang="en-US" altLang="en-US" sz="2100">
                <a:solidFill>
                  <a:srgbClr val="0000FF"/>
                </a:solidFill>
                <a:latin typeface="Times New Roman" panose="02020603050405020304" pitchFamily="18" charset="0"/>
              </a:rPr>
              <a:t>Java HotSpot™ compiler</a:t>
            </a:r>
            <a:r>
              <a:rPr lang="en-US" altLang="en-US" sz="2100">
                <a:solidFill>
                  <a:srgbClr val="000000"/>
                </a:solidFill>
                <a:latin typeface="Times New Roman" panose="02020603050405020304" pitchFamily="18" charset="0"/>
              </a:rPr>
              <a:t>—translates the bytecodes into the underlying computer’s machine language.</a:t>
            </a:r>
          </a:p>
        </p:txBody>
      </p:sp>
      <p:sp>
        <p:nvSpPr>
          <p:cNvPr id="4" name="Footer Placeholder 3"/>
          <p:cNvSpPr>
            <a:spLocks noGrp="1"/>
          </p:cNvSpPr>
          <p:nvPr>
            <p:ph type="ftr" sz="quarter" idx="11"/>
          </p:nvPr>
        </p:nvSpPr>
        <p:spPr/>
        <p:txBody>
          <a:bodyPr/>
          <a:lstStyle/>
          <a:p>
            <a:pPr>
              <a:defRPr/>
            </a:pPr>
            <a:r>
              <a:rPr lang="en-US"/>
              <a:t>©1992-2015 by Pearson Education, Inc. All Rights Reserved.</a:t>
            </a:r>
          </a:p>
        </p:txBody>
      </p:sp>
      <p:pic>
        <p:nvPicPr>
          <p:cNvPr id="43013" name="Picture 1" descr="slides01_Page_23"/>
          <p:cNvPicPr>
            <a:picLocks noGrp="1" noChangeAspect="1"/>
          </p:cNvPicPr>
          <p:nvPr isPhoto="1"/>
        </p:nvPicPr>
        <p:blipFill>
          <a:blip r:embed="rId2">
            <a:extLst>
              <a:ext uri="{28A0092B-C50C-407E-A947-70E740481C1C}">
                <a14:useLocalDpi xmlns:a14="http://schemas.microsoft.com/office/drawing/2010/main" val="0"/>
              </a:ext>
            </a:extLst>
          </a:blip>
          <a:srcRect r="20416" b="50000"/>
          <a:stretch>
            <a:fillRect/>
          </a:stretch>
        </p:blipFill>
        <p:spPr bwMode="auto">
          <a:xfrm>
            <a:off x="1371600" y="3733800"/>
            <a:ext cx="7277100" cy="277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3380E6"/>
                </a:solidFill>
                <a:latin typeface="Arial"/>
              </a:rPr>
              <a:t>1.9  A Typical Java Development Environment (Cont.)</a:t>
            </a:r>
          </a:p>
        </p:txBody>
      </p:sp>
      <p:sp>
        <p:nvSpPr>
          <p:cNvPr id="108547" name="Text Placeholder 2"/>
          <p:cNvSpPr>
            <a:spLocks noGrp="1"/>
          </p:cNvSpPr>
          <p:nvPr>
            <p:ph type="body" idx="1"/>
          </p:nvPr>
        </p:nvSpPr>
        <p:spPr/>
        <p:txBody>
          <a:bodyPr/>
          <a:lstStyle/>
          <a:p>
            <a:pPr lvl="1" eaLnBrk="1" hangingPunct="1">
              <a:lnSpc>
                <a:spcPct val="80000"/>
              </a:lnSpc>
              <a:defRPr/>
            </a:pPr>
            <a:r>
              <a:rPr lang="en-US" altLang="en-US" sz="2400" dirty="0">
                <a:solidFill>
                  <a:srgbClr val="000000"/>
                </a:solidFill>
                <a:latin typeface="Times New Roman" pitchFamily="18" charset="0"/>
              </a:rPr>
              <a:t>When the JVM encounters these compiled parts again, the faster machine-language code executes.</a:t>
            </a:r>
          </a:p>
          <a:p>
            <a:pPr lvl="1" eaLnBrk="1" hangingPunct="1">
              <a:lnSpc>
                <a:spcPct val="80000"/>
              </a:lnSpc>
              <a:defRPr/>
            </a:pPr>
            <a:r>
              <a:rPr lang="en-US" altLang="en-US" sz="2400" dirty="0">
                <a:solidFill>
                  <a:srgbClr val="000000"/>
                </a:solidFill>
                <a:latin typeface="Times New Roman" pitchFamily="18" charset="0"/>
              </a:rPr>
              <a:t>Java programs go through </a:t>
            </a:r>
            <a:r>
              <a:rPr lang="en-US" altLang="en-US" sz="2400" i="1" dirty="0">
                <a:solidFill>
                  <a:srgbClr val="000000"/>
                </a:solidFill>
                <a:latin typeface="Times New Roman" pitchFamily="18" charset="0"/>
              </a:rPr>
              <a:t>two </a:t>
            </a:r>
            <a:r>
              <a:rPr lang="en-US" altLang="en-US" sz="2400" dirty="0">
                <a:solidFill>
                  <a:srgbClr val="000000"/>
                </a:solidFill>
                <a:latin typeface="Times New Roman" pitchFamily="18" charset="0"/>
              </a:rPr>
              <a:t>compilation phases</a:t>
            </a:r>
          </a:p>
          <a:p>
            <a:pPr lvl="1" eaLnBrk="1" hangingPunct="1">
              <a:lnSpc>
                <a:spcPct val="80000"/>
              </a:lnSpc>
              <a:defRPr/>
            </a:pPr>
            <a:r>
              <a:rPr lang="en-US" altLang="en-US" sz="2400" dirty="0">
                <a:solidFill>
                  <a:srgbClr val="000000"/>
                </a:solidFill>
                <a:latin typeface="Times New Roman" pitchFamily="18" charset="0"/>
              </a:rPr>
              <a:t>One in which source code is translated into </a:t>
            </a:r>
            <a:r>
              <a:rPr lang="en-US" altLang="en-US" sz="2400" dirty="0" err="1">
                <a:solidFill>
                  <a:srgbClr val="000000"/>
                </a:solidFill>
                <a:latin typeface="Times New Roman" pitchFamily="18" charset="0"/>
              </a:rPr>
              <a:t>bytecodes</a:t>
            </a:r>
            <a:r>
              <a:rPr lang="en-US" altLang="en-US" sz="2400" dirty="0">
                <a:solidFill>
                  <a:srgbClr val="000000"/>
                </a:solidFill>
                <a:latin typeface="Times New Roman" pitchFamily="18" charset="0"/>
              </a:rPr>
              <a:t> (for portability across JVMs on different computer platforms) and </a:t>
            </a:r>
          </a:p>
          <a:p>
            <a:pPr lvl="1" eaLnBrk="1" hangingPunct="1">
              <a:lnSpc>
                <a:spcPct val="80000"/>
              </a:lnSpc>
              <a:defRPr/>
            </a:pPr>
            <a:r>
              <a:rPr lang="en-US" altLang="en-US" sz="2400" dirty="0">
                <a:solidFill>
                  <a:srgbClr val="000000"/>
                </a:solidFill>
                <a:latin typeface="Times New Roman" pitchFamily="18" charset="0"/>
              </a:rPr>
              <a:t>A second in which, during execution, the </a:t>
            </a:r>
            <a:r>
              <a:rPr lang="en-US" altLang="en-US" sz="2400" dirty="0" err="1">
                <a:solidFill>
                  <a:srgbClr val="000000"/>
                </a:solidFill>
                <a:latin typeface="Times New Roman" pitchFamily="18" charset="0"/>
              </a:rPr>
              <a:t>bytecodes</a:t>
            </a:r>
            <a:r>
              <a:rPr lang="en-US" altLang="en-US" sz="2400" dirty="0">
                <a:solidFill>
                  <a:srgbClr val="000000"/>
                </a:solidFill>
                <a:latin typeface="Times New Roman" pitchFamily="18" charset="0"/>
              </a:rPr>
              <a:t> are translated into </a:t>
            </a:r>
            <a:r>
              <a:rPr lang="en-US" altLang="en-US" sz="2400" i="1" dirty="0">
                <a:solidFill>
                  <a:srgbClr val="000000"/>
                </a:solidFill>
                <a:latin typeface="Times New Roman" pitchFamily="18" charset="0"/>
              </a:rPr>
              <a:t>machine language </a:t>
            </a:r>
            <a:r>
              <a:rPr lang="en-US" altLang="en-US" sz="2400" dirty="0">
                <a:solidFill>
                  <a:srgbClr val="000000"/>
                </a:solidFill>
                <a:latin typeface="Times New Roman" pitchFamily="18" charset="0"/>
              </a:rPr>
              <a:t>for the actual computer on which the program executes. </a:t>
            </a:r>
          </a:p>
          <a:p>
            <a:pPr eaLnBrk="1" hangingPunct="1">
              <a:lnSpc>
                <a:spcPct val="80000"/>
              </a:lnSpc>
              <a:defRPr/>
            </a:pPr>
            <a:endParaRPr lang="en-US" altLang="en-US" sz="2500" dirty="0">
              <a:solidFill>
                <a:srgbClr val="000000"/>
              </a:solidFill>
              <a:latin typeface="Times New Roman" pitchFamily="18" charset="0"/>
            </a:endParaRPr>
          </a:p>
          <a:p>
            <a:pPr marL="109537" indent="0" eaLnBrk="1" hangingPunct="1">
              <a:lnSpc>
                <a:spcPct val="80000"/>
              </a:lnSpc>
              <a:buFont typeface="Wingdings 3" panose="05040102010807070707" pitchFamily="18" charset="2"/>
              <a:buNone/>
              <a:defRPr/>
            </a:pPr>
            <a:endParaRPr lang="en-US" altLang="en-US" sz="2500" dirty="0">
              <a:solidFill>
                <a:srgbClr val="000000"/>
              </a:solidFill>
              <a:latin typeface="Times New Roman" pitchFamily="18" charset="0"/>
            </a:endParaRPr>
          </a:p>
        </p:txBody>
      </p:sp>
      <p:sp>
        <p:nvSpPr>
          <p:cNvPr id="4" name="Footer Placeholder 3"/>
          <p:cNvSpPr>
            <a:spLocks noGrp="1"/>
          </p:cNvSpPr>
          <p:nvPr>
            <p:ph type="ftr" sz="quarter" idx="11"/>
          </p:nvPr>
        </p:nvSpPr>
        <p:spPr/>
        <p:txBody>
          <a:bodyPr/>
          <a:lstStyle/>
          <a:p>
            <a:pPr>
              <a:defRPr/>
            </a:pPr>
            <a:r>
              <a:rPr lang="en-US"/>
              <a:t>©1992-2015 by Pearson Education, Inc. All Rights Reserved.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rgbClr val="3380E6"/>
                </a:solidFill>
                <a:latin typeface="Arial"/>
              </a:rPr>
              <a:t>1.1  Introduction</a:t>
            </a:r>
          </a:p>
        </p:txBody>
      </p:sp>
      <p:sp>
        <p:nvSpPr>
          <p:cNvPr id="14339" name="Text Placeholder 2"/>
          <p:cNvSpPr>
            <a:spLocks noGrp="1"/>
          </p:cNvSpPr>
          <p:nvPr>
            <p:ph type="body" idx="1"/>
          </p:nvPr>
        </p:nvSpPr>
        <p:spPr/>
        <p:txBody>
          <a:bodyPr/>
          <a:lstStyle/>
          <a:p>
            <a:pPr eaLnBrk="1" hangingPunct="1"/>
            <a:r>
              <a:rPr lang="en-US" altLang="en-US">
                <a:solidFill>
                  <a:srgbClr val="000000"/>
                </a:solidFill>
                <a:latin typeface="Times New Roman" panose="02020603050405020304" pitchFamily="18" charset="0"/>
              </a:rPr>
              <a:t>Computers (often referred to as </a:t>
            </a:r>
            <a:r>
              <a:rPr lang="en-US" altLang="en-US">
                <a:solidFill>
                  <a:srgbClr val="0000FF"/>
                </a:solidFill>
                <a:latin typeface="Times New Roman" panose="02020603050405020304" pitchFamily="18" charset="0"/>
              </a:rPr>
              <a:t>hardware</a:t>
            </a:r>
            <a:r>
              <a:rPr lang="en-US" altLang="en-US">
                <a:solidFill>
                  <a:srgbClr val="000000"/>
                </a:solidFill>
                <a:latin typeface="Times New Roman" panose="02020603050405020304" pitchFamily="18" charset="0"/>
              </a:rPr>
              <a:t>) are controlled by </a:t>
            </a:r>
            <a:r>
              <a:rPr lang="en-US" altLang="en-US">
                <a:solidFill>
                  <a:srgbClr val="0000FF"/>
                </a:solidFill>
                <a:latin typeface="Times New Roman" panose="02020603050405020304" pitchFamily="18" charset="0"/>
              </a:rPr>
              <a:t>software</a:t>
            </a:r>
            <a:r>
              <a:rPr lang="en-US" altLang="en-US">
                <a:solidFill>
                  <a:srgbClr val="000000"/>
                </a:solidFill>
                <a:latin typeface="Times New Roman" panose="02020603050405020304" pitchFamily="18" charset="0"/>
              </a:rPr>
              <a:t> (i.e., the instructions you write to command the computer to perform </a:t>
            </a:r>
            <a:r>
              <a:rPr lang="en-US" altLang="en-US">
                <a:solidFill>
                  <a:srgbClr val="0000FF"/>
                </a:solidFill>
                <a:latin typeface="Times New Roman" panose="02020603050405020304" pitchFamily="18" charset="0"/>
              </a:rPr>
              <a:t>actions</a:t>
            </a:r>
            <a:r>
              <a:rPr lang="en-US" altLang="en-US">
                <a:solidFill>
                  <a:srgbClr val="000000"/>
                </a:solidFill>
                <a:latin typeface="Times New Roman" panose="02020603050405020304" pitchFamily="18" charset="0"/>
              </a:rPr>
              <a:t> and make </a:t>
            </a:r>
            <a:r>
              <a:rPr lang="en-US" altLang="en-US">
                <a:solidFill>
                  <a:srgbClr val="0000FF"/>
                </a:solidFill>
                <a:latin typeface="Times New Roman" panose="02020603050405020304" pitchFamily="18" charset="0"/>
              </a:rPr>
              <a:t>decisions</a:t>
            </a:r>
            <a:r>
              <a:rPr lang="en-US" altLang="en-US">
                <a:solidFill>
                  <a:srgbClr val="000000"/>
                </a:solidFill>
                <a:latin typeface="Times New Roman" panose="02020603050405020304" pitchFamily="18" charset="0"/>
              </a:rPr>
              <a:t>).</a:t>
            </a:r>
          </a:p>
          <a:p>
            <a:pPr eaLnBrk="1" hangingPunct="1"/>
            <a:endParaRPr lang="en-US" altLang="en-US">
              <a:solidFill>
                <a:srgbClr val="000000"/>
              </a:solidFill>
              <a:latin typeface="Times New Roman" panose="02020603050405020304" pitchFamily="18" charset="0"/>
            </a:endParaRPr>
          </a:p>
          <a:p>
            <a:pPr eaLnBrk="1" hangingPunct="1"/>
            <a:r>
              <a:rPr lang="en-US" altLang="en-US">
                <a:solidFill>
                  <a:srgbClr val="000000"/>
                </a:solidFill>
                <a:latin typeface="Times New Roman" panose="02020603050405020304" pitchFamily="18" charset="0"/>
              </a:rPr>
              <a:t>You’ll learn to write instructions commanding computers to perform tasks.</a:t>
            </a:r>
          </a:p>
          <a:p>
            <a:pPr eaLnBrk="1" hangingPunct="1"/>
            <a:endParaRPr lang="en-US" altLang="en-US" i="1">
              <a:solidFill>
                <a:srgbClr val="000000"/>
              </a:solidFill>
              <a:latin typeface="Times New Roman" panose="02020603050405020304" pitchFamily="18" charset="0"/>
            </a:endParaRPr>
          </a:p>
          <a:p>
            <a:pPr eaLnBrk="1" hangingPunct="1"/>
            <a:r>
              <a:rPr lang="en-US" altLang="en-US">
                <a:solidFill>
                  <a:srgbClr val="000000"/>
                </a:solidFill>
                <a:latin typeface="Times New Roman" panose="02020603050405020304" pitchFamily="18" charset="0"/>
              </a:rPr>
              <a:t>Java is one of the world’s most widely used computer programming languages. </a:t>
            </a:r>
          </a:p>
        </p:txBody>
      </p:sp>
      <p:sp>
        <p:nvSpPr>
          <p:cNvPr id="4" name="Footer Placeholder 3"/>
          <p:cNvSpPr>
            <a:spLocks noGrp="1"/>
          </p:cNvSpPr>
          <p:nvPr>
            <p:ph type="ftr" sz="quarter" idx="11"/>
          </p:nvPr>
        </p:nvSpPr>
        <p:spPr/>
        <p:txBody>
          <a:bodyPr/>
          <a:lstStyle/>
          <a:p>
            <a:pPr>
              <a:defRPr/>
            </a:pPr>
            <a:r>
              <a:rPr lang="en-US"/>
              <a:t>©1992-2015 by Pearson Education, Inc. All Rights Reserved.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a:solidFill>
                  <a:srgbClr val="3380E6"/>
                </a:solidFill>
                <a:latin typeface="Arial"/>
              </a:rPr>
              <a:t>1.1  Introduction (Cont.)</a:t>
            </a:r>
          </a:p>
        </p:txBody>
      </p:sp>
      <p:sp>
        <p:nvSpPr>
          <p:cNvPr id="15363" name="Text Placeholder 2"/>
          <p:cNvSpPr>
            <a:spLocks noGrp="1"/>
          </p:cNvSpPr>
          <p:nvPr>
            <p:ph type="body" idx="1"/>
          </p:nvPr>
        </p:nvSpPr>
        <p:spPr/>
        <p:txBody>
          <a:bodyPr/>
          <a:lstStyle/>
          <a:p>
            <a:pPr eaLnBrk="1" hangingPunct="1"/>
            <a:r>
              <a:rPr lang="en-US" altLang="en-US">
                <a:solidFill>
                  <a:srgbClr val="000000"/>
                </a:solidFill>
                <a:latin typeface="Times New Roman" panose="02020603050405020304" pitchFamily="18" charset="0"/>
              </a:rPr>
              <a:t>For many organizations, the preferred language for meeting their enterprise programming needs is Java. </a:t>
            </a:r>
          </a:p>
          <a:p>
            <a:pPr eaLnBrk="1" hangingPunct="1"/>
            <a:r>
              <a:rPr lang="en-US" altLang="en-US">
                <a:solidFill>
                  <a:srgbClr val="000000"/>
                </a:solidFill>
                <a:latin typeface="Times New Roman" panose="02020603050405020304" pitchFamily="18" charset="0"/>
              </a:rPr>
              <a:t>Java is also widely used for implementing Internet-based applications and software for devices that communicate over a network. </a:t>
            </a:r>
          </a:p>
          <a:p>
            <a:pPr eaLnBrk="1" hangingPunct="1"/>
            <a:r>
              <a:rPr lang="en-US" altLang="en-US">
                <a:solidFill>
                  <a:srgbClr val="000000"/>
                </a:solidFill>
                <a:latin typeface="Times New Roman" panose="02020603050405020304" pitchFamily="18" charset="0"/>
              </a:rPr>
              <a:t>According to Oracle, 97% of enterprise desktops, 89% of PC desktops, three billion devices (Fig. 1.1) and 100% of all Blu-ray Disc™ players run Java, and there are over 9 million Java developers. </a:t>
            </a:r>
            <a:r>
              <a:rPr lang="en-US" altLang="en-US" sz="1600">
                <a:solidFill>
                  <a:srgbClr val="000000"/>
                </a:solidFill>
                <a:latin typeface="Lucida Console" panose="020B0609040504020204" pitchFamily="49" charset="0"/>
              </a:rPr>
              <a:t>(http://www.oracle.com/technetwork/articles/java/javaone12review-1863742.html.)</a:t>
            </a:r>
            <a:endParaRPr lang="en-US" altLang="en-US">
              <a:solidFill>
                <a:srgbClr val="000000"/>
              </a:solidFill>
              <a:latin typeface="Lucida Console" panose="020B0609040504020204" pitchFamily="49" charset="0"/>
            </a:endParaRPr>
          </a:p>
        </p:txBody>
      </p:sp>
      <p:sp>
        <p:nvSpPr>
          <p:cNvPr id="4" name="Footer Placeholder 3"/>
          <p:cNvSpPr>
            <a:spLocks noGrp="1"/>
          </p:cNvSpPr>
          <p:nvPr>
            <p:ph type="ftr" sz="quarter" idx="11"/>
          </p:nvPr>
        </p:nvSpPr>
        <p:spPr/>
        <p:txBody>
          <a:bodyPr/>
          <a:lstStyle/>
          <a:p>
            <a:pPr>
              <a:defRPr/>
            </a:pPr>
            <a:r>
              <a:rPr lang="en-US"/>
              <a:t>©1992-2015 by Pearson Education, Inc. All Rights Reserved.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1" descr="slides01_Page_05"/>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pPr>
              <a:defRPr/>
            </a:pPr>
            <a:r>
              <a:rPr lang="en-US"/>
              <a:t>©1992-2015 by Pearson Education, Inc. All Rights Reserved.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145"/>
            <a:ext cx="8229600" cy="1143000"/>
          </a:xfrm>
        </p:spPr>
        <p:txBody>
          <a:bodyPr/>
          <a:lstStyle/>
          <a:p>
            <a:pPr eaLnBrk="1" fontAlgn="auto" hangingPunct="1">
              <a:spcAft>
                <a:spcPts val="0"/>
              </a:spcAft>
              <a:defRPr/>
            </a:pPr>
            <a:r>
              <a:rPr lang="en-US" dirty="0">
                <a:solidFill>
                  <a:srgbClr val="3380E6"/>
                </a:solidFill>
                <a:latin typeface="Arial"/>
              </a:rPr>
              <a:t>1.1  Introduction (Cont.)</a:t>
            </a:r>
          </a:p>
        </p:txBody>
      </p:sp>
      <p:sp>
        <p:nvSpPr>
          <p:cNvPr id="17411" name="Text Placeholder 2"/>
          <p:cNvSpPr>
            <a:spLocks noGrp="1"/>
          </p:cNvSpPr>
          <p:nvPr>
            <p:ph type="body" idx="1"/>
          </p:nvPr>
        </p:nvSpPr>
        <p:spPr>
          <a:xfrm>
            <a:off x="457200" y="990600"/>
            <a:ext cx="8229600" cy="4525962"/>
          </a:xfrm>
        </p:spPr>
        <p:txBody>
          <a:bodyPr/>
          <a:lstStyle/>
          <a:p>
            <a:pPr eaLnBrk="1" hangingPunct="1"/>
            <a:r>
              <a:rPr lang="en-US" altLang="en-US" dirty="0">
                <a:solidFill>
                  <a:srgbClr val="0000FF"/>
                </a:solidFill>
                <a:latin typeface="Times New Roman" panose="02020603050405020304" pitchFamily="18" charset="0"/>
              </a:rPr>
              <a:t>Java Standard Edition (Java SE) </a:t>
            </a:r>
            <a:r>
              <a:rPr lang="en-US" altLang="en-US" dirty="0">
                <a:solidFill>
                  <a:srgbClr val="000000"/>
                </a:solidFill>
                <a:latin typeface="Times New Roman" panose="02020603050405020304" pitchFamily="18" charset="0"/>
              </a:rPr>
              <a:t>contains the capabilities needed to develop desktop and server applications. </a:t>
            </a:r>
          </a:p>
          <a:p>
            <a:pPr lvl="1" eaLnBrk="1" hangingPunct="1"/>
            <a:r>
              <a:rPr lang="en-US" altLang="en-US" dirty="0">
                <a:solidFill>
                  <a:srgbClr val="000000"/>
                </a:solidFill>
                <a:latin typeface="Times New Roman" panose="02020603050405020304" pitchFamily="18" charset="0"/>
              </a:rPr>
              <a:t>Java How to Program, 10/e is based on Java Standard Edition 7 (Java SE 7) and Java Standard Edition 8 (Java SE 8)</a:t>
            </a:r>
          </a:p>
          <a:p>
            <a:pPr eaLnBrk="1" hangingPunct="1"/>
            <a:r>
              <a:rPr lang="en-US" altLang="en-US" dirty="0">
                <a:solidFill>
                  <a:srgbClr val="0000FF"/>
                </a:solidFill>
                <a:latin typeface="Times New Roman" panose="02020603050405020304" pitchFamily="18" charset="0"/>
              </a:rPr>
              <a:t>Java Enterprise Edition (Java EE) </a:t>
            </a:r>
            <a:r>
              <a:rPr lang="en-US" altLang="en-US" dirty="0">
                <a:solidFill>
                  <a:srgbClr val="000000"/>
                </a:solidFill>
                <a:latin typeface="Times New Roman" panose="02020603050405020304" pitchFamily="18" charset="0"/>
              </a:rPr>
              <a:t>is geared toward developing large-scale, distributed networking applications and web-based applications.</a:t>
            </a:r>
          </a:p>
          <a:p>
            <a:pPr eaLnBrk="1" hangingPunct="1"/>
            <a:r>
              <a:rPr lang="en-US" altLang="en-US" dirty="0">
                <a:solidFill>
                  <a:srgbClr val="0000FF"/>
                </a:solidFill>
                <a:latin typeface="Times New Roman" panose="02020603050405020304" pitchFamily="18" charset="0"/>
              </a:rPr>
              <a:t>Java Micro Edition (Java ME)</a:t>
            </a:r>
            <a:r>
              <a:rPr lang="en-US" altLang="en-US" dirty="0">
                <a:solidFill>
                  <a:srgbClr val="000000"/>
                </a:solidFill>
                <a:latin typeface="Times New Roman" panose="02020603050405020304" pitchFamily="18" charset="0"/>
              </a:rPr>
              <a:t> a subset of Java SE, geared toward developing applications for resource-constrained embedded devices, such as: Smartwatches, MP3 players, and more. </a:t>
            </a:r>
          </a:p>
          <a:p>
            <a:pPr eaLnBrk="1" hangingPunct="1"/>
            <a:endParaRPr lang="en-US" altLang="en-US" dirty="0">
              <a:solidFill>
                <a:srgbClr val="000000"/>
              </a:solidFill>
              <a:latin typeface="Times New Roman" panose="02020603050405020304" pitchFamily="18" charset="0"/>
            </a:endParaRPr>
          </a:p>
        </p:txBody>
      </p:sp>
      <p:sp>
        <p:nvSpPr>
          <p:cNvPr id="4" name="Footer Placeholder 3"/>
          <p:cNvSpPr>
            <a:spLocks noGrp="1"/>
          </p:cNvSpPr>
          <p:nvPr>
            <p:ph type="ftr" sz="quarter" idx="11"/>
          </p:nvPr>
        </p:nvSpPr>
        <p:spPr/>
        <p:txBody>
          <a:bodyPr/>
          <a:lstStyle/>
          <a:p>
            <a:pPr>
              <a:defRPr/>
            </a:pPr>
            <a:r>
              <a:rPr lang="en-US"/>
              <a:t>©1992-2015 by Pearson Education, Inc. All Rights Reserved.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rgbClr val="3380E6"/>
                </a:solidFill>
                <a:latin typeface="Arial"/>
              </a:rPr>
              <a:t>1.2  Hardware and Software</a:t>
            </a:r>
          </a:p>
        </p:txBody>
      </p:sp>
      <p:sp>
        <p:nvSpPr>
          <p:cNvPr id="18435" name="Text Placeholder 2"/>
          <p:cNvSpPr>
            <a:spLocks noGrp="1"/>
          </p:cNvSpPr>
          <p:nvPr>
            <p:ph type="body" idx="1"/>
          </p:nvPr>
        </p:nvSpPr>
        <p:spPr/>
        <p:txBody>
          <a:bodyPr/>
          <a:lstStyle/>
          <a:p>
            <a:pPr eaLnBrk="1" hangingPunct="1">
              <a:lnSpc>
                <a:spcPct val="80000"/>
              </a:lnSpc>
            </a:pPr>
            <a:r>
              <a:rPr lang="en-US" altLang="en-US" sz="2500">
                <a:solidFill>
                  <a:srgbClr val="000000"/>
                </a:solidFill>
                <a:latin typeface="Times New Roman" panose="02020603050405020304" pitchFamily="18" charset="0"/>
              </a:rPr>
              <a:t>Computers can perform calculations and make logical decisions phenomenally faster than human beings </a:t>
            </a:r>
            <a:r>
              <a:rPr lang="en-US" altLang="en-US" sz="2500" i="1">
                <a:solidFill>
                  <a:srgbClr val="000000"/>
                </a:solidFill>
                <a:latin typeface="Times New Roman" panose="02020603050405020304" pitchFamily="18" charset="0"/>
              </a:rPr>
              <a:t>can.</a:t>
            </a:r>
          </a:p>
          <a:p>
            <a:pPr eaLnBrk="1" hangingPunct="1">
              <a:lnSpc>
                <a:spcPct val="80000"/>
              </a:lnSpc>
            </a:pPr>
            <a:r>
              <a:rPr lang="en-US" altLang="en-US" sz="2500">
                <a:solidFill>
                  <a:srgbClr val="000000"/>
                </a:solidFill>
                <a:latin typeface="Times New Roman" panose="02020603050405020304" pitchFamily="18" charset="0"/>
              </a:rPr>
              <a:t>Today’s personal computers can perform billions of calculations in one second—more than a human can perform in a lifetime.</a:t>
            </a:r>
          </a:p>
          <a:p>
            <a:pPr eaLnBrk="1" hangingPunct="1">
              <a:lnSpc>
                <a:spcPct val="80000"/>
              </a:lnSpc>
            </a:pPr>
            <a:r>
              <a:rPr lang="en-US" altLang="en-US" sz="2500" i="1">
                <a:solidFill>
                  <a:srgbClr val="000000"/>
                </a:solidFill>
                <a:latin typeface="Times New Roman" panose="02020603050405020304" pitchFamily="18" charset="0"/>
              </a:rPr>
              <a:t>Supercomputers </a:t>
            </a:r>
            <a:r>
              <a:rPr lang="en-US" altLang="en-US" sz="2500">
                <a:solidFill>
                  <a:srgbClr val="000000"/>
                </a:solidFill>
                <a:latin typeface="Times New Roman" panose="02020603050405020304" pitchFamily="18" charset="0"/>
              </a:rPr>
              <a:t>are already performing </a:t>
            </a:r>
            <a:r>
              <a:rPr lang="en-US" altLang="en-US" sz="2500" i="1">
                <a:solidFill>
                  <a:srgbClr val="000000"/>
                </a:solidFill>
                <a:latin typeface="Times New Roman" panose="02020603050405020304" pitchFamily="18" charset="0"/>
              </a:rPr>
              <a:t>thousands of trillions (quadrillions) </a:t>
            </a:r>
            <a:r>
              <a:rPr lang="en-US" altLang="en-US" sz="2500">
                <a:solidFill>
                  <a:srgbClr val="000000"/>
                </a:solidFill>
                <a:latin typeface="Times New Roman" panose="02020603050405020304" pitchFamily="18" charset="0"/>
              </a:rPr>
              <a:t>of instructions per second! </a:t>
            </a:r>
          </a:p>
          <a:p>
            <a:pPr eaLnBrk="1" hangingPunct="1">
              <a:lnSpc>
                <a:spcPct val="80000"/>
              </a:lnSpc>
            </a:pPr>
            <a:r>
              <a:rPr lang="en-US" altLang="en-US" sz="2500">
                <a:solidFill>
                  <a:srgbClr val="000000"/>
                </a:solidFill>
                <a:latin typeface="Times New Roman" panose="02020603050405020304" pitchFamily="18" charset="0"/>
              </a:rPr>
              <a:t>Computers process data under the control of sequences of instructions called </a:t>
            </a:r>
            <a:r>
              <a:rPr lang="en-US" altLang="en-US" sz="2500">
                <a:solidFill>
                  <a:srgbClr val="0000FF"/>
                </a:solidFill>
                <a:latin typeface="Times New Roman" panose="02020603050405020304" pitchFamily="18" charset="0"/>
              </a:rPr>
              <a:t>computer programs</a:t>
            </a:r>
            <a:r>
              <a:rPr lang="en-US" altLang="en-US" sz="2500">
                <a:solidFill>
                  <a:srgbClr val="000000"/>
                </a:solidFill>
                <a:latin typeface="Times New Roman" panose="02020603050405020304" pitchFamily="18" charset="0"/>
              </a:rPr>
              <a:t>.</a:t>
            </a:r>
          </a:p>
          <a:p>
            <a:pPr eaLnBrk="1" hangingPunct="1">
              <a:lnSpc>
                <a:spcPct val="80000"/>
              </a:lnSpc>
            </a:pPr>
            <a:r>
              <a:rPr lang="en-US" altLang="en-US" sz="2500">
                <a:solidFill>
                  <a:srgbClr val="000000"/>
                </a:solidFill>
                <a:latin typeface="Times New Roman" panose="02020603050405020304" pitchFamily="18" charset="0"/>
              </a:rPr>
              <a:t>A computer consists of various devices referred to as hardware.</a:t>
            </a:r>
          </a:p>
          <a:p>
            <a:pPr eaLnBrk="1" hangingPunct="1">
              <a:lnSpc>
                <a:spcPct val="80000"/>
              </a:lnSpc>
            </a:pPr>
            <a:r>
              <a:rPr lang="en-US" altLang="en-US" sz="2500">
                <a:solidFill>
                  <a:srgbClr val="000000"/>
                </a:solidFill>
                <a:latin typeface="Times New Roman" panose="02020603050405020304" pitchFamily="18" charset="0"/>
              </a:rPr>
              <a:t>The programs that run on a computer are referred to as software.</a:t>
            </a:r>
          </a:p>
          <a:p>
            <a:pPr eaLnBrk="1" hangingPunct="1">
              <a:lnSpc>
                <a:spcPct val="80000"/>
              </a:lnSpc>
            </a:pPr>
            <a:endParaRPr lang="en-US" altLang="en-US" sz="2500">
              <a:solidFill>
                <a:srgbClr val="000000"/>
              </a:solidFill>
              <a:latin typeface="Times New Roman" panose="02020603050405020304" pitchFamily="18" charset="0"/>
            </a:endParaRPr>
          </a:p>
        </p:txBody>
      </p:sp>
      <p:sp>
        <p:nvSpPr>
          <p:cNvPr id="4" name="Footer Placeholder 3"/>
          <p:cNvSpPr>
            <a:spLocks noGrp="1"/>
          </p:cNvSpPr>
          <p:nvPr>
            <p:ph type="ftr" sz="quarter" idx="11"/>
          </p:nvPr>
        </p:nvSpPr>
        <p:spPr/>
        <p:txBody>
          <a:bodyPr/>
          <a:lstStyle/>
          <a:p>
            <a:pPr>
              <a:defRPr/>
            </a:pPr>
            <a:r>
              <a:rPr lang="en-US"/>
              <a:t>©1992-2015 by Pearson Education, Inc. All Rights Reserved.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rgbClr val="3380E6"/>
                </a:solidFill>
                <a:latin typeface="Arial"/>
              </a:rPr>
              <a:t>1.2.2  Computer Organization</a:t>
            </a:r>
          </a:p>
        </p:txBody>
      </p:sp>
      <p:sp>
        <p:nvSpPr>
          <p:cNvPr id="19459" name="Text Placeholder 2"/>
          <p:cNvSpPr>
            <a:spLocks noGrp="1"/>
          </p:cNvSpPr>
          <p:nvPr>
            <p:ph type="body" idx="1"/>
          </p:nvPr>
        </p:nvSpPr>
        <p:spPr/>
        <p:txBody>
          <a:bodyPr/>
          <a:lstStyle/>
          <a:p>
            <a:pPr eaLnBrk="1" hangingPunct="1"/>
            <a:r>
              <a:rPr lang="en-US" altLang="en-US">
                <a:solidFill>
                  <a:srgbClr val="000000"/>
                </a:solidFill>
                <a:latin typeface="Times New Roman" panose="02020603050405020304" pitchFamily="18" charset="0"/>
              </a:rPr>
              <a:t>Computers can be envisioned as divided into six </a:t>
            </a:r>
            <a:r>
              <a:rPr lang="en-US" altLang="en-US">
                <a:solidFill>
                  <a:srgbClr val="0000FF"/>
                </a:solidFill>
                <a:latin typeface="Times New Roman" panose="02020603050405020304" pitchFamily="18" charset="0"/>
              </a:rPr>
              <a:t>logical units</a:t>
            </a:r>
            <a:r>
              <a:rPr lang="en-US" altLang="en-US">
                <a:solidFill>
                  <a:srgbClr val="000000"/>
                </a:solidFill>
                <a:latin typeface="Times New Roman" panose="02020603050405020304" pitchFamily="18" charset="0"/>
              </a:rPr>
              <a:t> or sections:</a:t>
            </a:r>
          </a:p>
          <a:p>
            <a:pPr lvl="1" eaLnBrk="1" hangingPunct="1">
              <a:lnSpc>
                <a:spcPct val="90000"/>
              </a:lnSpc>
            </a:pPr>
            <a:r>
              <a:rPr lang="en-US" altLang="en-US" sz="2100">
                <a:solidFill>
                  <a:srgbClr val="0000FF"/>
                </a:solidFill>
                <a:latin typeface="Times New Roman" panose="02020603050405020304" pitchFamily="18" charset="0"/>
              </a:rPr>
              <a:t>Input unit</a:t>
            </a:r>
            <a:r>
              <a:rPr lang="en-US" altLang="en-US" sz="2100">
                <a:solidFill>
                  <a:srgbClr val="000000"/>
                </a:solidFill>
                <a:latin typeface="Times New Roman" panose="02020603050405020304" pitchFamily="18" charset="0"/>
              </a:rPr>
              <a:t>. This “receiving” section obtains from </a:t>
            </a:r>
            <a:r>
              <a:rPr lang="en-US" altLang="en-US" sz="2100">
                <a:solidFill>
                  <a:srgbClr val="0000FF"/>
                </a:solidFill>
                <a:latin typeface="Times New Roman" panose="02020603050405020304" pitchFamily="18" charset="0"/>
              </a:rPr>
              <a:t>input devices</a:t>
            </a:r>
            <a:r>
              <a:rPr lang="en-US" altLang="en-US" sz="2100" i="1">
                <a:solidFill>
                  <a:srgbClr val="000000"/>
                </a:solidFill>
                <a:latin typeface="Times New Roman" panose="02020603050405020304" pitchFamily="18" charset="0"/>
              </a:rPr>
              <a:t> </a:t>
            </a:r>
            <a:r>
              <a:rPr lang="en-US" altLang="en-US" sz="2100">
                <a:solidFill>
                  <a:srgbClr val="000000"/>
                </a:solidFill>
                <a:latin typeface="Times New Roman" panose="02020603050405020304" pitchFamily="18" charset="0"/>
              </a:rPr>
              <a:t>and places it at the disposal of the other units so that it can be processed. </a:t>
            </a:r>
          </a:p>
          <a:p>
            <a:pPr lvl="1" eaLnBrk="1" hangingPunct="1">
              <a:lnSpc>
                <a:spcPct val="90000"/>
              </a:lnSpc>
            </a:pPr>
            <a:r>
              <a:rPr lang="en-US" altLang="en-US" sz="2100">
                <a:solidFill>
                  <a:srgbClr val="0000FF"/>
                </a:solidFill>
                <a:latin typeface="Times New Roman" panose="02020603050405020304" pitchFamily="18" charset="0"/>
              </a:rPr>
              <a:t>Output unit</a:t>
            </a:r>
            <a:r>
              <a:rPr lang="en-US" altLang="en-US" sz="2100">
                <a:solidFill>
                  <a:srgbClr val="000000"/>
                </a:solidFill>
                <a:latin typeface="Times New Roman" panose="02020603050405020304" pitchFamily="18" charset="0"/>
              </a:rPr>
              <a:t>. This “shipping” section takes information that the computer has processed and places it on various </a:t>
            </a:r>
            <a:r>
              <a:rPr lang="en-US" altLang="en-US" sz="2100">
                <a:solidFill>
                  <a:srgbClr val="0000FF"/>
                </a:solidFill>
                <a:latin typeface="Times New Roman" panose="02020603050405020304" pitchFamily="18" charset="0"/>
              </a:rPr>
              <a:t>output devices</a:t>
            </a:r>
            <a:r>
              <a:rPr lang="en-US" altLang="en-US" sz="2100">
                <a:solidFill>
                  <a:srgbClr val="000000"/>
                </a:solidFill>
                <a:latin typeface="Times New Roman" panose="02020603050405020304" pitchFamily="18" charset="0"/>
              </a:rPr>
              <a:t> to make it available for use outside the computer. </a:t>
            </a:r>
          </a:p>
          <a:p>
            <a:pPr lvl="1" eaLnBrk="1" hangingPunct="1">
              <a:lnSpc>
                <a:spcPct val="90000"/>
              </a:lnSpc>
            </a:pPr>
            <a:r>
              <a:rPr lang="en-US" altLang="en-US" sz="2100">
                <a:solidFill>
                  <a:srgbClr val="0000FF"/>
                </a:solidFill>
                <a:latin typeface="Times New Roman" panose="02020603050405020304" pitchFamily="18" charset="0"/>
              </a:rPr>
              <a:t>Memory unit</a:t>
            </a:r>
            <a:r>
              <a:rPr lang="en-US" altLang="en-US" sz="2100">
                <a:solidFill>
                  <a:srgbClr val="000000"/>
                </a:solidFill>
                <a:latin typeface="Times New Roman" panose="02020603050405020304" pitchFamily="18" charset="0"/>
              </a:rPr>
              <a:t>. This rapid-access, relatively low-capacity “warehouse” section retains information that has been entered through the input unit, making it immediately available for processing when needed. It also retains processed information until it can be placed on output devices by the output unit. Information in the memory unit is </a:t>
            </a:r>
            <a:r>
              <a:rPr lang="en-US" altLang="en-US" sz="2100">
                <a:solidFill>
                  <a:srgbClr val="0000FF"/>
                </a:solidFill>
                <a:latin typeface="Times New Roman" panose="02020603050405020304" pitchFamily="18" charset="0"/>
              </a:rPr>
              <a:t>volatile</a:t>
            </a:r>
            <a:r>
              <a:rPr lang="en-US" altLang="en-US" sz="2100">
                <a:solidFill>
                  <a:srgbClr val="000000"/>
                </a:solidFill>
                <a:latin typeface="Times New Roman" panose="02020603050405020304" pitchFamily="18" charset="0"/>
              </a:rPr>
              <a:t>. The memory unit is often called either </a:t>
            </a:r>
            <a:r>
              <a:rPr lang="en-US" altLang="en-US" sz="2100">
                <a:solidFill>
                  <a:srgbClr val="0000FF"/>
                </a:solidFill>
                <a:latin typeface="Times New Roman" panose="02020603050405020304" pitchFamily="18" charset="0"/>
              </a:rPr>
              <a:t>memory</a:t>
            </a:r>
            <a:r>
              <a:rPr lang="en-US" altLang="en-US" sz="2100">
                <a:solidFill>
                  <a:srgbClr val="000000"/>
                </a:solidFill>
                <a:latin typeface="Times New Roman" panose="02020603050405020304" pitchFamily="18" charset="0"/>
              </a:rPr>
              <a:t> or </a:t>
            </a:r>
            <a:r>
              <a:rPr lang="en-US" altLang="en-US" sz="2100">
                <a:solidFill>
                  <a:srgbClr val="0000FF"/>
                </a:solidFill>
                <a:latin typeface="Times New Roman" panose="02020603050405020304" pitchFamily="18" charset="0"/>
              </a:rPr>
              <a:t>primary memory</a:t>
            </a:r>
            <a:r>
              <a:rPr lang="en-US" altLang="en-US" sz="2100" i="1">
                <a:solidFill>
                  <a:srgbClr val="000000"/>
                </a:solidFill>
                <a:latin typeface="Times New Roman" panose="02020603050405020304" pitchFamily="18" charset="0"/>
              </a:rPr>
              <a:t>. </a:t>
            </a:r>
          </a:p>
          <a:p>
            <a:pPr eaLnBrk="1" hangingPunct="1"/>
            <a:endParaRPr lang="en-US" altLang="en-US">
              <a:solidFill>
                <a:srgbClr val="000000"/>
              </a:solidFill>
              <a:latin typeface="Times New Roman" panose="02020603050405020304" pitchFamily="18" charset="0"/>
            </a:endParaRPr>
          </a:p>
        </p:txBody>
      </p:sp>
      <p:sp>
        <p:nvSpPr>
          <p:cNvPr id="4" name="Footer Placeholder 3"/>
          <p:cNvSpPr>
            <a:spLocks noGrp="1"/>
          </p:cNvSpPr>
          <p:nvPr>
            <p:ph type="ftr" sz="quarter" idx="11"/>
          </p:nvPr>
        </p:nvSpPr>
        <p:spPr/>
        <p:txBody>
          <a:bodyPr/>
          <a:lstStyle/>
          <a:p>
            <a:pPr>
              <a:defRPr/>
            </a:pPr>
            <a:r>
              <a:rPr lang="en-US"/>
              <a:t>©1992-2015 by Pearson Education, Inc. All Rights Reserved.</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16428</TotalTime>
  <Words>2279</Words>
  <Application>Microsoft Office PowerPoint</Application>
  <PresentationFormat>On-screen Show (4:3)</PresentationFormat>
  <Paragraphs>213</Paragraphs>
  <Slides>33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33</vt:i4>
      </vt:variant>
    </vt:vector>
  </HeadingPairs>
  <TitlesOfParts>
    <vt:vector size="44" baseType="lpstr">
      <vt:lpstr>Arial</vt:lpstr>
      <vt:lpstr>Calibri</vt:lpstr>
      <vt:lpstr>Goudy Sans Medium</vt:lpstr>
      <vt:lpstr>Lucida Console</vt:lpstr>
      <vt:lpstr>Lucida Sans Unicode</vt:lpstr>
      <vt:lpstr>Times New Roman</vt:lpstr>
      <vt:lpstr>Verdana</vt:lpstr>
      <vt:lpstr>Wingdings</vt:lpstr>
      <vt:lpstr>Wingdings 2</vt:lpstr>
      <vt:lpstr>Wingdings 3</vt:lpstr>
      <vt:lpstr>Concourse</vt:lpstr>
      <vt:lpstr>Introduction to Computer Programing and Java</vt:lpstr>
      <vt:lpstr>References &amp; Reading</vt:lpstr>
      <vt:lpstr>Outline</vt:lpstr>
      <vt:lpstr>1.1  Introduction</vt:lpstr>
      <vt:lpstr>1.1  Introduction (Cont.)</vt:lpstr>
      <vt:lpstr>PowerPoint Presentation</vt:lpstr>
      <vt:lpstr>1.1  Introduction (Cont.)</vt:lpstr>
      <vt:lpstr>1.2  Hardware and Software</vt:lpstr>
      <vt:lpstr>1.2.2  Computer Organization</vt:lpstr>
      <vt:lpstr>1.2.2  Computer Organization (cont.)</vt:lpstr>
      <vt:lpstr>1.2.2  Computer Organization (cont.)</vt:lpstr>
      <vt:lpstr>1.4  Machine Languages, Assembly Languages and High-Level Languages</vt:lpstr>
      <vt:lpstr>1.4  Machine Languages, Assembly Languages and High-Level Languages (Cont.)</vt:lpstr>
      <vt:lpstr>1.4  Machine Languages, Assembly Languages and High-Level Languages (Cont.)</vt:lpstr>
      <vt:lpstr>Programming Paradigms</vt:lpstr>
      <vt:lpstr>1.6  Operating Systems</vt:lpstr>
      <vt:lpstr>1.7  Programming Languages</vt:lpstr>
      <vt:lpstr>PowerPoint Presentation</vt:lpstr>
      <vt:lpstr>PowerPoint Presentation</vt:lpstr>
      <vt:lpstr>PowerPoint Presentation</vt:lpstr>
      <vt:lpstr>1.8  Java</vt:lpstr>
      <vt:lpstr>1.8  Java (Cont.)</vt:lpstr>
      <vt:lpstr>1.8  Java (Cont.)</vt:lpstr>
      <vt:lpstr>1.9  A Typical Java Development Environment</vt:lpstr>
      <vt:lpstr>1.9  A Typical Java Development Environment (Cont.)</vt:lpstr>
      <vt:lpstr>1.9  A Typical Java Development Environment (Cont.)</vt:lpstr>
      <vt:lpstr>1.9  Java and a Typical Java Development Environment (Cont.)</vt:lpstr>
      <vt:lpstr>1.9  A Typical Java Development Environment (Cont.)</vt:lpstr>
      <vt:lpstr>1.9  A Typical Java Development Environment (Cont.)</vt:lpstr>
      <vt:lpstr>1.9  A Typical Java Development Environment (Cont.)</vt:lpstr>
      <vt:lpstr>1.9  A Typical Java Development Environment (Cont.)</vt:lpstr>
      <vt:lpstr>1.9  A Typical Java Development Environment (Cont.)</vt:lpstr>
      <vt:lpstr>1.9  A Typical Java Development Environment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  Introduction</dc:title>
  <dc:creator>Windows User</dc:creator>
  <cp:lastModifiedBy>Mohamed Foued Sriti</cp:lastModifiedBy>
  <cp:revision>100</cp:revision>
  <dcterms:created xsi:type="dcterms:W3CDTF">2011-03-23T20:45:52Z</dcterms:created>
  <dcterms:modified xsi:type="dcterms:W3CDTF">2016-09-24T15:40:41Z</dcterms:modified>
</cp:coreProperties>
</file>