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0" r:id="rId2"/>
    <p:sldId id="257" r:id="rId3"/>
    <p:sldId id="258" r:id="rId4"/>
    <p:sldId id="259" r:id="rId5"/>
    <p:sldId id="270" r:id="rId6"/>
    <p:sldId id="261" r:id="rId7"/>
    <p:sldId id="262" r:id="rId8"/>
    <p:sldId id="263" r:id="rId9"/>
    <p:sldId id="264" r:id="rId10"/>
    <p:sldId id="265" r:id="rId11"/>
    <p:sldId id="266" r:id="rId12"/>
    <p:sldId id="267" r:id="rId13"/>
    <p:sldId id="268" r:id="rId14"/>
    <p:sldId id="269"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16.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CDF95-248C-46D9-9D1A-F9CA26C03254}" type="doc">
      <dgm:prSet loTypeId="urn:microsoft.com/office/officeart/2005/8/layout/vList3" loCatId="list" qsTypeId="urn:microsoft.com/office/officeart/2005/8/quickstyle/3d3" qsCatId="3D" csTypeId="urn:microsoft.com/office/officeart/2005/8/colors/accent1_2" csCatId="accent1" phldr="1"/>
      <dgm:spPr/>
      <dgm:t>
        <a:bodyPr/>
        <a:lstStyle/>
        <a:p>
          <a:endParaRPr lang="en-US"/>
        </a:p>
      </dgm:t>
    </dgm:pt>
    <dgm:pt modelId="{704CFFB6-D94D-49BC-8606-84B9AD581CAE}">
      <dgm:prSet/>
      <dgm:spPr/>
      <dgm:t>
        <a:bodyPr/>
        <a:lstStyle/>
        <a:p>
          <a:pPr rtl="0"/>
          <a:r>
            <a:rPr lang="en-US" dirty="0" smtClean="0">
              <a:latin typeface="Tempus Sans ITC" pitchFamily="82" charset="0"/>
            </a:rPr>
            <a:t>Thanks to all!</a:t>
          </a:r>
          <a:endParaRPr lang="en-US" dirty="0">
            <a:latin typeface="Tempus Sans ITC" pitchFamily="82" charset="0"/>
          </a:endParaRPr>
        </a:p>
      </dgm:t>
    </dgm:pt>
    <dgm:pt modelId="{3F19157C-5012-447E-A536-5CF456E1EF36}" type="parTrans" cxnId="{57A06589-48F5-4FE5-9D06-01385D8F8AC3}">
      <dgm:prSet/>
      <dgm:spPr/>
      <dgm:t>
        <a:bodyPr/>
        <a:lstStyle/>
        <a:p>
          <a:endParaRPr lang="en-US"/>
        </a:p>
      </dgm:t>
    </dgm:pt>
    <dgm:pt modelId="{ED0DE687-E8D2-4D40-AE24-B09EEB927A30}" type="sibTrans" cxnId="{57A06589-48F5-4FE5-9D06-01385D8F8AC3}">
      <dgm:prSet/>
      <dgm:spPr/>
      <dgm:t>
        <a:bodyPr/>
        <a:lstStyle/>
        <a:p>
          <a:endParaRPr lang="en-US"/>
        </a:p>
      </dgm:t>
    </dgm:pt>
    <dgm:pt modelId="{0C20E1CD-7353-4D2F-81A3-AE635CABC544}" type="pres">
      <dgm:prSet presAssocID="{69ACDF95-248C-46D9-9D1A-F9CA26C03254}" presName="linearFlow" presStyleCnt="0">
        <dgm:presLayoutVars>
          <dgm:dir/>
          <dgm:resizeHandles val="exact"/>
        </dgm:presLayoutVars>
      </dgm:prSet>
      <dgm:spPr/>
      <dgm:t>
        <a:bodyPr/>
        <a:lstStyle/>
        <a:p>
          <a:endParaRPr lang="en-US"/>
        </a:p>
      </dgm:t>
    </dgm:pt>
    <dgm:pt modelId="{3E20C37C-342C-4330-9F37-1230506D024C}" type="pres">
      <dgm:prSet presAssocID="{704CFFB6-D94D-49BC-8606-84B9AD581CAE}" presName="composite" presStyleCnt="0"/>
      <dgm:spPr/>
    </dgm:pt>
    <dgm:pt modelId="{5E3E3983-F104-42AD-B0E8-3E6B5EF77F1C}" type="pres">
      <dgm:prSet presAssocID="{704CFFB6-D94D-49BC-8606-84B9AD581CAE}" presName="imgShp" presStyleLbl="fgImgPlace1" presStyleIdx="0" presStyleCnt="1" custLinFactX="-14601" custLinFactNeighborX="-100000" custLinFactNeighborY="2250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1A8B6F00-925B-4F84-A696-D1E7B7291CED}" type="pres">
      <dgm:prSet presAssocID="{704CFFB6-D94D-49BC-8606-84B9AD581CAE}" presName="txShp" presStyleLbl="node1" presStyleIdx="0" presStyleCnt="1" custScaleX="133390" custLinFactNeighborX="9203">
        <dgm:presLayoutVars>
          <dgm:bulletEnabled val="1"/>
        </dgm:presLayoutVars>
      </dgm:prSet>
      <dgm:spPr/>
      <dgm:t>
        <a:bodyPr/>
        <a:lstStyle/>
        <a:p>
          <a:endParaRPr lang="en-US"/>
        </a:p>
      </dgm:t>
    </dgm:pt>
  </dgm:ptLst>
  <dgm:cxnLst>
    <dgm:cxn modelId="{ED50A7FC-BEE6-4632-8659-923647FF1207}" type="presOf" srcId="{704CFFB6-D94D-49BC-8606-84B9AD581CAE}" destId="{1A8B6F00-925B-4F84-A696-D1E7B7291CED}" srcOrd="0" destOrd="0" presId="urn:microsoft.com/office/officeart/2005/8/layout/vList3"/>
    <dgm:cxn modelId="{57A06589-48F5-4FE5-9D06-01385D8F8AC3}" srcId="{69ACDF95-248C-46D9-9D1A-F9CA26C03254}" destId="{704CFFB6-D94D-49BC-8606-84B9AD581CAE}" srcOrd="0" destOrd="0" parTransId="{3F19157C-5012-447E-A536-5CF456E1EF36}" sibTransId="{ED0DE687-E8D2-4D40-AE24-B09EEB927A30}"/>
    <dgm:cxn modelId="{769E9742-0D2E-4A6E-AF0E-248BDCFDD564}" type="presOf" srcId="{69ACDF95-248C-46D9-9D1A-F9CA26C03254}" destId="{0C20E1CD-7353-4D2F-81A3-AE635CABC544}" srcOrd="0" destOrd="0" presId="urn:microsoft.com/office/officeart/2005/8/layout/vList3"/>
    <dgm:cxn modelId="{BDB63EA7-D59B-48B1-8AD9-F9D4EEDE3809}" type="presParOf" srcId="{0C20E1CD-7353-4D2F-81A3-AE635CABC544}" destId="{3E20C37C-342C-4330-9F37-1230506D024C}" srcOrd="0" destOrd="0" presId="urn:microsoft.com/office/officeart/2005/8/layout/vList3"/>
    <dgm:cxn modelId="{9B5C82FE-AA32-491B-BD25-4BF0B8EDF4D2}" type="presParOf" srcId="{3E20C37C-342C-4330-9F37-1230506D024C}" destId="{5E3E3983-F104-42AD-B0E8-3E6B5EF77F1C}" srcOrd="0" destOrd="0" presId="urn:microsoft.com/office/officeart/2005/8/layout/vList3"/>
    <dgm:cxn modelId="{46CE8ACE-CD0E-447C-973C-876A339367BF}" type="presParOf" srcId="{3E20C37C-342C-4330-9F37-1230506D024C}" destId="{1A8B6F00-925B-4F84-A696-D1E7B7291CE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B6F00-925B-4F84-A696-D1E7B7291CED}">
      <dsp:nvSpPr>
        <dsp:cNvPr id="0" name=""/>
        <dsp:cNvSpPr/>
      </dsp:nvSpPr>
      <dsp:spPr>
        <a:xfrm rot="10800000">
          <a:off x="817692" y="0"/>
          <a:ext cx="6421307" cy="1904999"/>
        </a:xfrm>
        <a:prstGeom prst="homePlate">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40052" tIns="243840" rIns="455168" bIns="243840" numCol="1" spcCol="1270" anchor="ctr" anchorCtr="0">
          <a:noAutofit/>
        </a:bodyPr>
        <a:lstStyle/>
        <a:p>
          <a:pPr lvl="0" algn="ctr" defTabSz="2844800" rtl="0">
            <a:lnSpc>
              <a:spcPct val="90000"/>
            </a:lnSpc>
            <a:spcBef>
              <a:spcPct val="0"/>
            </a:spcBef>
            <a:spcAft>
              <a:spcPct val="35000"/>
            </a:spcAft>
          </a:pPr>
          <a:r>
            <a:rPr lang="en-US" sz="6400" kern="1200" dirty="0" smtClean="0">
              <a:latin typeface="Tempus Sans ITC" pitchFamily="82" charset="0"/>
            </a:rPr>
            <a:t>Thanks to all!</a:t>
          </a:r>
          <a:endParaRPr lang="en-US" sz="6400" kern="1200" dirty="0">
            <a:latin typeface="Tempus Sans ITC" pitchFamily="82" charset="0"/>
          </a:endParaRPr>
        </a:p>
      </dsp:txBody>
      <dsp:txXfrm rot="10800000">
        <a:off x="1293942" y="0"/>
        <a:ext cx="5945057" cy="1904999"/>
      </dsp:txXfrm>
    </dsp:sp>
    <dsp:sp modelId="{5E3E3983-F104-42AD-B0E8-3E6B5EF77F1C}">
      <dsp:nvSpPr>
        <dsp:cNvPr id="0" name=""/>
        <dsp:cNvSpPr/>
      </dsp:nvSpPr>
      <dsp:spPr>
        <a:xfrm>
          <a:off x="0" y="0"/>
          <a:ext cx="1904999" cy="190499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7A706F-EC0E-4C3A-8903-81771C931ED1}" type="datetimeFigureOut">
              <a:rPr lang="en-US" smtClean="0"/>
              <a:t>9/7/2015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19A97-FC88-4B16-B8AA-A723F9DA16F3}" type="slidenum">
              <a:rPr lang="en-US" smtClean="0"/>
              <a:t>‹#›</a:t>
            </a:fld>
            <a:endParaRPr lang="en-US"/>
          </a:p>
        </p:txBody>
      </p:sp>
    </p:spTree>
    <p:extLst>
      <p:ext uri="{BB962C8B-B14F-4D97-AF65-F5344CB8AC3E}">
        <p14:creationId xmlns:p14="http://schemas.microsoft.com/office/powerpoint/2010/main" val="169490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19A97-FC88-4B16-B8AA-A723F9DA16F3}" type="slidenum">
              <a:rPr lang="en-US" smtClean="0"/>
              <a:t>1</a:t>
            </a:fld>
            <a:endParaRPr lang="en-US"/>
          </a:p>
        </p:txBody>
      </p:sp>
    </p:spTree>
    <p:extLst>
      <p:ext uri="{BB962C8B-B14F-4D97-AF65-F5344CB8AC3E}">
        <p14:creationId xmlns:p14="http://schemas.microsoft.com/office/powerpoint/2010/main" val="3480914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19A97-FC88-4B16-B8AA-A723F9DA16F3}" type="slidenum">
              <a:rPr lang="en-US" smtClean="0"/>
              <a:t>13</a:t>
            </a:fld>
            <a:endParaRPr lang="en-US"/>
          </a:p>
        </p:txBody>
      </p:sp>
    </p:spTree>
    <p:extLst>
      <p:ext uri="{BB962C8B-B14F-4D97-AF65-F5344CB8AC3E}">
        <p14:creationId xmlns:p14="http://schemas.microsoft.com/office/powerpoint/2010/main" val="165759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9/7/2015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9/7/2015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7.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N. Project\Screenshot_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0"/>
            <a:ext cx="93726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055" y="2819400"/>
            <a:ext cx="3962400" cy="267765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Satellite Communication </a:t>
            </a:r>
          </a:p>
          <a:p>
            <a:pPr algn="just"/>
            <a:r>
              <a:rPr lang="en-US" sz="2000" b="1" dirty="0">
                <a:latin typeface="Times New Roman" pitchFamily="18" charset="0"/>
                <a:cs typeface="Times New Roman" pitchFamily="18" charset="0"/>
              </a:rPr>
              <a:t>By:</a:t>
            </a:r>
          </a:p>
          <a:p>
            <a:pPr algn="just"/>
            <a:r>
              <a:rPr lang="en-US" sz="2000" dirty="0">
                <a:solidFill>
                  <a:srgbClr val="00B0F0"/>
                </a:solidFill>
                <a:latin typeface="Times New Roman" pitchFamily="18" charset="0"/>
                <a:cs typeface="Times New Roman" pitchFamily="18" charset="0"/>
              </a:rPr>
              <a:t>Md. Omar Kaushru</a:t>
            </a:r>
          </a:p>
          <a:p>
            <a:pPr algn="just"/>
            <a:r>
              <a:rPr lang="en-US" sz="2000" dirty="0">
                <a:solidFill>
                  <a:srgbClr val="00B0F0"/>
                </a:solidFill>
                <a:latin typeface="Times New Roman" pitchFamily="18" charset="0"/>
                <a:cs typeface="Times New Roman" pitchFamily="18" charset="0"/>
              </a:rPr>
              <a:t>Id: 1401020012</a:t>
            </a:r>
          </a:p>
          <a:p>
            <a:pPr algn="just"/>
            <a:r>
              <a:rPr lang="en-US" sz="2000" dirty="0">
                <a:solidFill>
                  <a:srgbClr val="00B0F0"/>
                </a:solidFill>
                <a:latin typeface="Times New Roman" pitchFamily="18" charset="0"/>
                <a:cs typeface="Times New Roman" pitchFamily="18" charset="0"/>
              </a:rPr>
              <a:t>Batch: Spring 14</a:t>
            </a:r>
          </a:p>
          <a:p>
            <a:pPr algn="just"/>
            <a:r>
              <a:rPr lang="en-US" sz="2000" dirty="0">
                <a:solidFill>
                  <a:srgbClr val="00B0F0"/>
                </a:solidFill>
                <a:latin typeface="Times New Roman" pitchFamily="18" charset="0"/>
                <a:cs typeface="Times New Roman" pitchFamily="18" charset="0"/>
              </a:rPr>
              <a:t>Semester : Summer 15</a:t>
            </a:r>
          </a:p>
          <a:p>
            <a:pPr algn="just"/>
            <a:r>
              <a:rPr lang="en-US" sz="2000" dirty="0" smtClean="0">
                <a:solidFill>
                  <a:srgbClr val="00B0F0"/>
                </a:solidFill>
                <a:latin typeface="Times New Roman" pitchFamily="18" charset="0"/>
                <a:cs typeface="Times New Roman" pitchFamily="18" charset="0"/>
              </a:rPr>
              <a:t>Course title: </a:t>
            </a:r>
            <a:r>
              <a:rPr lang="en-US" sz="2000" dirty="0">
                <a:solidFill>
                  <a:srgbClr val="00B0F0"/>
                </a:solidFill>
                <a:latin typeface="Times New Roman" pitchFamily="18" charset="0"/>
                <a:cs typeface="Times New Roman" pitchFamily="18" charset="0"/>
              </a:rPr>
              <a:t>Computer Networks</a:t>
            </a:r>
          </a:p>
          <a:p>
            <a:pPr algn="just"/>
            <a:r>
              <a:rPr lang="en-US" sz="2000" dirty="0">
                <a:solidFill>
                  <a:schemeClr val="accent1">
                    <a:lumMod val="75000"/>
                  </a:schemeClr>
                </a:solidFill>
                <a:latin typeface="Times New Roman" pitchFamily="18" charset="0"/>
                <a:cs typeface="Times New Roman" pitchFamily="18" charset="0"/>
              </a:rPr>
              <a:t>Faculty: Mr. Arif Mahmud </a:t>
            </a:r>
          </a:p>
        </p:txBody>
      </p:sp>
    </p:spTree>
    <p:extLst>
      <p:ext uri="{BB962C8B-B14F-4D97-AF65-F5344CB8AC3E}">
        <p14:creationId xmlns:p14="http://schemas.microsoft.com/office/powerpoint/2010/main" val="9231410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4343400" cy="4708981"/>
          </a:xfrm>
          <a:prstGeom prst="rect">
            <a:avLst/>
          </a:prstGeom>
          <a:noFill/>
        </p:spPr>
        <p:txBody>
          <a:bodyPr wrap="square" rtlCol="0">
            <a:spAutoFit/>
          </a:bodyPr>
          <a:lstStyle/>
          <a:p>
            <a:pPr algn="just" fontAlgn="base"/>
            <a:r>
              <a:rPr lang="en-US" sz="2000" b="1" dirty="0">
                <a:latin typeface="Times New Roman" pitchFamily="18" charset="0"/>
                <a:cs typeface="Times New Roman" pitchFamily="18" charset="0"/>
              </a:rPr>
              <a:t>Frequencies of Operation: </a:t>
            </a:r>
            <a:r>
              <a:rPr lang="en-US" sz="2000" dirty="0">
                <a:latin typeface="Times New Roman" pitchFamily="18" charset="0"/>
                <a:cs typeface="Times New Roman" pitchFamily="18" charset="0"/>
              </a:rPr>
              <a:t>The three widely used frequency bands in satellite communication systems are C band, Ku band, and Ka band. </a:t>
            </a:r>
            <a:endParaRPr lang="en-US" sz="2000" dirty="0" smtClean="0">
              <a:latin typeface="Times New Roman" pitchFamily="18" charset="0"/>
              <a:cs typeface="Times New Roman" pitchFamily="18" charset="0"/>
            </a:endParaRPr>
          </a:p>
          <a:p>
            <a:pPr algn="just" fontAlgn="base"/>
            <a:endParaRPr lang="en-US" sz="2000" b="1" dirty="0">
              <a:solidFill>
                <a:srgbClr val="7030A0"/>
              </a:solidFill>
              <a:latin typeface="Times New Roman" pitchFamily="18" charset="0"/>
              <a:cs typeface="Times New Roman" pitchFamily="18" charset="0"/>
            </a:endParaRPr>
          </a:p>
          <a:p>
            <a:pPr algn="just" fontAlgn="base"/>
            <a:r>
              <a:rPr lang="en-US" sz="2000" b="1" dirty="0" smtClean="0">
                <a:solidFill>
                  <a:srgbClr val="7030A0"/>
                </a:solidFill>
                <a:latin typeface="Times New Roman" pitchFamily="18" charset="0"/>
                <a:cs typeface="Times New Roman" pitchFamily="18" charset="0"/>
              </a:rPr>
              <a:t>The </a:t>
            </a:r>
            <a:r>
              <a:rPr lang="en-US" sz="2000" b="1" dirty="0">
                <a:solidFill>
                  <a:srgbClr val="7030A0"/>
                </a:solidFill>
                <a:latin typeface="Times New Roman" pitchFamily="18" charset="0"/>
                <a:cs typeface="Times New Roman" pitchFamily="18" charset="0"/>
              </a:rPr>
              <a:t>various bands of operation are:</a:t>
            </a:r>
            <a:endParaRPr lang="en-US" sz="2000" dirty="0">
              <a:solidFill>
                <a:srgbClr val="7030A0"/>
              </a:solidFill>
              <a:latin typeface="Times New Roman" pitchFamily="18" charset="0"/>
              <a:cs typeface="Times New Roman" pitchFamily="18" charset="0"/>
            </a:endParaRPr>
          </a:p>
          <a:p>
            <a:pPr algn="just" fontAlgn="base"/>
            <a:r>
              <a:rPr lang="en-US" sz="2000" b="1" dirty="0">
                <a:solidFill>
                  <a:srgbClr val="7030A0"/>
                </a:solidFill>
                <a:latin typeface="Times New Roman" pitchFamily="18" charset="0"/>
                <a:cs typeface="Times New Roman" pitchFamily="18" charset="0"/>
              </a:rPr>
              <a:t>C band:</a:t>
            </a:r>
            <a:r>
              <a:rPr lang="en-US" sz="2000" dirty="0">
                <a:solidFill>
                  <a:srgbClr val="7030A0"/>
                </a:solidFill>
                <a:latin typeface="Times New Roman" pitchFamily="18" charset="0"/>
                <a:cs typeface="Times New Roman" pitchFamily="18" charset="0"/>
              </a:rPr>
              <a:t> Uplink frequency band 6GHz (5.925 to 6.425 GHz</a:t>
            </a:r>
            <a:r>
              <a:rPr lang="en-US" sz="2000" dirty="0" smtClean="0">
                <a:solidFill>
                  <a:srgbClr val="7030A0"/>
                </a:solidFill>
                <a:latin typeface="Times New Roman" pitchFamily="18" charset="0"/>
                <a:cs typeface="Times New Roman" pitchFamily="18" charset="0"/>
              </a:rPr>
              <a:t>).</a:t>
            </a:r>
            <a:endParaRPr lang="en-US" sz="2000" dirty="0">
              <a:solidFill>
                <a:srgbClr val="7030A0"/>
              </a:solidFill>
              <a:latin typeface="Times New Roman" pitchFamily="18" charset="0"/>
              <a:cs typeface="Times New Roman" pitchFamily="18" charset="0"/>
            </a:endParaRPr>
          </a:p>
          <a:p>
            <a:pPr algn="just" fontAlgn="base"/>
            <a:r>
              <a:rPr lang="en-US" sz="2000" b="1" dirty="0">
                <a:solidFill>
                  <a:srgbClr val="7030A0"/>
                </a:solidFill>
                <a:latin typeface="Times New Roman" pitchFamily="18" charset="0"/>
                <a:cs typeface="Times New Roman" pitchFamily="18" charset="0"/>
              </a:rPr>
              <a:t>Downlink frequency band:</a:t>
            </a:r>
            <a:r>
              <a:rPr lang="en-US" sz="2000" dirty="0">
                <a:solidFill>
                  <a:srgbClr val="7030A0"/>
                </a:solidFill>
                <a:latin typeface="Times New Roman" pitchFamily="18" charset="0"/>
                <a:cs typeface="Times New Roman" pitchFamily="18" charset="0"/>
              </a:rPr>
              <a:t> 4GHz (3.7 to 4.2 GHz</a:t>
            </a:r>
            <a:r>
              <a:rPr lang="en-US" sz="2000" dirty="0" smtClean="0">
                <a:solidFill>
                  <a:srgbClr val="7030A0"/>
                </a:solidFill>
                <a:latin typeface="Times New Roman" pitchFamily="18" charset="0"/>
                <a:cs typeface="Times New Roman" pitchFamily="18" charset="0"/>
              </a:rPr>
              <a:t>).</a:t>
            </a:r>
            <a:endParaRPr lang="en-US" sz="2000" dirty="0">
              <a:solidFill>
                <a:srgbClr val="7030A0"/>
              </a:solidFill>
              <a:latin typeface="Times New Roman" pitchFamily="18" charset="0"/>
              <a:cs typeface="Times New Roman" pitchFamily="18" charset="0"/>
            </a:endParaRPr>
          </a:p>
          <a:p>
            <a:pPr algn="just" fontAlgn="base"/>
            <a:r>
              <a:rPr lang="en-US" sz="2000" b="1" dirty="0">
                <a:solidFill>
                  <a:srgbClr val="7030A0"/>
                </a:solidFill>
                <a:latin typeface="Times New Roman" pitchFamily="18" charset="0"/>
                <a:cs typeface="Times New Roman" pitchFamily="18" charset="0"/>
              </a:rPr>
              <a:t>Ku band:</a:t>
            </a:r>
            <a:r>
              <a:rPr lang="en-US" sz="2000" dirty="0">
                <a:solidFill>
                  <a:srgbClr val="7030A0"/>
                </a:solidFill>
                <a:latin typeface="Times New Roman" pitchFamily="18" charset="0"/>
                <a:cs typeface="Times New Roman" pitchFamily="18" charset="0"/>
              </a:rPr>
              <a:t> Uplink frequency </a:t>
            </a:r>
            <a:r>
              <a:rPr lang="en-US" sz="2000" dirty="0" smtClean="0">
                <a:solidFill>
                  <a:srgbClr val="7030A0"/>
                </a:solidFill>
                <a:latin typeface="Times New Roman" pitchFamily="18" charset="0"/>
                <a:cs typeface="Times New Roman" pitchFamily="18" charset="0"/>
              </a:rPr>
              <a:t>band </a:t>
            </a:r>
            <a:r>
              <a:rPr lang="en-US" sz="2000" dirty="0">
                <a:solidFill>
                  <a:srgbClr val="7030A0"/>
                </a:solidFill>
                <a:latin typeface="Times New Roman" pitchFamily="18" charset="0"/>
                <a:cs typeface="Times New Roman" pitchFamily="18" charset="0"/>
              </a:rPr>
              <a:t>14GHz (13.95 to 14.5 GHz</a:t>
            </a:r>
            <a:r>
              <a:rPr lang="en-US" sz="2000" dirty="0" smtClean="0">
                <a:solidFill>
                  <a:srgbClr val="7030A0"/>
                </a:solidFill>
                <a:latin typeface="Times New Roman" pitchFamily="18" charset="0"/>
                <a:cs typeface="Times New Roman" pitchFamily="18" charset="0"/>
              </a:rPr>
              <a:t>).</a:t>
            </a:r>
            <a:endParaRPr lang="en-US" sz="2000" dirty="0">
              <a:solidFill>
                <a:srgbClr val="7030A0"/>
              </a:solidFill>
              <a:latin typeface="Times New Roman" pitchFamily="18" charset="0"/>
              <a:cs typeface="Times New Roman" pitchFamily="18" charset="0"/>
            </a:endParaRPr>
          </a:p>
          <a:p>
            <a:pPr algn="just" fontAlgn="base"/>
            <a:r>
              <a:rPr lang="en-US" sz="2000" b="1" dirty="0">
                <a:solidFill>
                  <a:srgbClr val="7030A0"/>
                </a:solidFill>
                <a:latin typeface="Times New Roman" pitchFamily="18" charset="0"/>
                <a:cs typeface="Times New Roman" pitchFamily="18" charset="0"/>
              </a:rPr>
              <a:t>Downlink frequency band:</a:t>
            </a:r>
            <a:r>
              <a:rPr lang="en-US" sz="2000" dirty="0">
                <a:solidFill>
                  <a:srgbClr val="7030A0"/>
                </a:solidFill>
                <a:latin typeface="Times New Roman" pitchFamily="18" charset="0"/>
                <a:cs typeface="Times New Roman" pitchFamily="18" charset="0"/>
              </a:rPr>
              <a:t> 11/12GHz (10.7-11.25 GHz, 12.2-12.75 GHz</a:t>
            </a:r>
            <a:r>
              <a:rPr lang="en-US" sz="2000" dirty="0" smtClean="0">
                <a:solidFill>
                  <a:srgbClr val="7030A0"/>
                </a:solidFill>
                <a:latin typeface="Times New Roman" pitchFamily="18" charset="0"/>
                <a:cs typeface="Times New Roman" pitchFamily="18" charset="0"/>
              </a:rPr>
              <a:t>).</a:t>
            </a:r>
            <a:endParaRPr lang="en-US" sz="2000" dirty="0">
              <a:solidFill>
                <a:srgbClr val="7030A0"/>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1026" name="Picture 2" descr="C:\Users\User\Desktop\N. Project\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28600"/>
            <a:ext cx="4191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81400" y="6257698"/>
            <a:ext cx="5410200" cy="461665"/>
          </a:xfrm>
          <a:prstGeom prst="rect">
            <a:avLst/>
          </a:prstGeom>
          <a:noFill/>
        </p:spPr>
        <p:txBody>
          <a:bodyPr wrap="square" rtlCol="0">
            <a:spAutoFit/>
          </a:bodyPr>
          <a:lstStyle/>
          <a:p>
            <a:pPr algn="just"/>
            <a:r>
              <a:rPr lang="en-US" sz="2400" dirty="0" smtClean="0">
                <a:solidFill>
                  <a:srgbClr val="FFC000"/>
                </a:solidFill>
                <a:latin typeface="Times New Roman" pitchFamily="18" charset="0"/>
                <a:cs typeface="Times New Roman" pitchFamily="18" charset="0"/>
              </a:rPr>
              <a:t>Figure: Uplink &amp; Downlink of a Satellite.</a:t>
            </a:r>
            <a:endParaRPr lang="en-US"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356798952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914400"/>
            <a:ext cx="7620000" cy="584775"/>
          </a:xfrm>
          <a:prstGeom prst="rect">
            <a:avLst/>
          </a:prstGeom>
          <a:noFill/>
        </p:spPr>
        <p:txBody>
          <a:bodyPr wrap="square" rtlCol="0">
            <a:spAutoFit/>
          </a:bodyPr>
          <a:lstStyle/>
          <a:p>
            <a:r>
              <a:rPr lang="en-US" sz="3200" b="1" dirty="0">
                <a:solidFill>
                  <a:srgbClr val="002060"/>
                </a:solidFill>
                <a:latin typeface="Times New Roman" pitchFamily="18" charset="0"/>
                <a:cs typeface="Times New Roman" pitchFamily="18" charset="0"/>
              </a:rPr>
              <a:t>Applications of Satellite </a:t>
            </a:r>
            <a:r>
              <a:rPr lang="en-US" sz="3200" b="1" dirty="0" smtClean="0">
                <a:solidFill>
                  <a:srgbClr val="002060"/>
                </a:solidFill>
                <a:latin typeface="Times New Roman" pitchFamily="18" charset="0"/>
                <a:cs typeface="Times New Roman" pitchFamily="18" charset="0"/>
              </a:rPr>
              <a:t>Communication</a:t>
            </a:r>
            <a:endParaRPr lang="en-US" sz="3200" dirty="0">
              <a:solidFill>
                <a:srgbClr val="002060"/>
              </a:solidFill>
              <a:latin typeface="Times New Roman" pitchFamily="18" charset="0"/>
              <a:cs typeface="Times New Roman" pitchFamily="18" charset="0"/>
            </a:endParaRPr>
          </a:p>
        </p:txBody>
      </p:sp>
      <p:sp>
        <p:nvSpPr>
          <p:cNvPr id="5" name="TextBox 4"/>
          <p:cNvSpPr txBox="1"/>
          <p:nvPr/>
        </p:nvSpPr>
        <p:spPr>
          <a:xfrm>
            <a:off x="304800" y="1981200"/>
            <a:ext cx="4648200" cy="3477875"/>
          </a:xfrm>
          <a:prstGeom prst="rect">
            <a:avLst/>
          </a:prstGeom>
          <a:noFill/>
        </p:spPr>
        <p:txBody>
          <a:bodyPr wrap="square" rtlCol="0">
            <a:spAutoFit/>
          </a:bodyPr>
          <a:lstStyle/>
          <a:p>
            <a:pPr algn="just"/>
            <a:r>
              <a:rPr lang="en-US" sz="2000" dirty="0">
                <a:solidFill>
                  <a:srgbClr val="002060"/>
                </a:solidFill>
                <a:latin typeface="Times New Roman" pitchFamily="18" charset="0"/>
                <a:cs typeface="Times New Roman" pitchFamily="18" charset="0"/>
              </a:rPr>
              <a:t>In general, satellites have a natural broadcast feature and it can cover large areas. They are useful for TV and Radio broadcast, as well as for (reliable) data multicast (content distribution). Such as web content can be distributed to ISPs and caches at the Internet edge.</a:t>
            </a:r>
          </a:p>
          <a:p>
            <a:pPr algn="just"/>
            <a:r>
              <a:rPr lang="en-US" sz="2000" dirty="0">
                <a:solidFill>
                  <a:srgbClr val="002060"/>
                </a:solidFill>
                <a:latin typeface="Times New Roman" pitchFamily="18" charset="0"/>
                <a:cs typeface="Times New Roman" pitchFamily="18" charset="0"/>
              </a:rPr>
              <a:t>Similarly, satellites are useful for building wide area networks for distributed company institution branches (VSAT networks). </a:t>
            </a:r>
            <a:endParaRPr lang="en-US" dirty="0"/>
          </a:p>
        </p:txBody>
      </p:sp>
      <p:pic>
        <p:nvPicPr>
          <p:cNvPr id="6" name="Picture 5"/>
          <p:cNvPicPr/>
          <p:nvPr/>
        </p:nvPicPr>
        <p:blipFill>
          <a:blip r:embed="rId2"/>
          <a:srcRect l="1830"/>
          <a:stretch>
            <a:fillRect/>
          </a:stretch>
        </p:blipFill>
        <p:spPr bwMode="auto">
          <a:xfrm>
            <a:off x="5022273" y="1499175"/>
            <a:ext cx="4114800" cy="4444425"/>
          </a:xfrm>
          <a:prstGeom prst="rect">
            <a:avLst/>
          </a:prstGeom>
          <a:noFill/>
          <a:ln w="9525">
            <a:noFill/>
            <a:miter lim="800000"/>
            <a:headEnd/>
            <a:tailEnd/>
          </a:ln>
        </p:spPr>
      </p:pic>
      <p:sp>
        <p:nvSpPr>
          <p:cNvPr id="7" name="TextBox 6"/>
          <p:cNvSpPr txBox="1"/>
          <p:nvPr/>
        </p:nvSpPr>
        <p:spPr>
          <a:xfrm>
            <a:off x="3505200" y="5943600"/>
            <a:ext cx="5638800" cy="707886"/>
          </a:xfrm>
          <a:prstGeom prst="rect">
            <a:avLst/>
          </a:prstGeom>
          <a:noFill/>
        </p:spPr>
        <p:txBody>
          <a:bodyPr wrap="square" rtlCol="0">
            <a:spAutoFit/>
          </a:bodyPr>
          <a:lstStyle/>
          <a:p>
            <a:pPr algn="just"/>
            <a:r>
              <a:rPr lang="en-US" sz="2000" b="1" dirty="0">
                <a:solidFill>
                  <a:srgbClr val="FFC000"/>
                </a:solidFill>
                <a:latin typeface="Times New Roman" pitchFamily="18" charset="0"/>
                <a:cs typeface="Times New Roman" pitchFamily="18" charset="0"/>
              </a:rPr>
              <a:t>Figure: </a:t>
            </a:r>
            <a:r>
              <a:rPr lang="en-US" sz="2000" dirty="0">
                <a:solidFill>
                  <a:srgbClr val="FFC000"/>
                </a:solidFill>
                <a:latin typeface="Times New Roman" pitchFamily="18" charset="0"/>
                <a:cs typeface="Times New Roman" pitchFamily="18" charset="0"/>
              </a:rPr>
              <a:t>The three most popular orbits for communication </a:t>
            </a:r>
            <a:r>
              <a:rPr lang="en-US" sz="2000" dirty="0" smtClean="0">
                <a:solidFill>
                  <a:srgbClr val="FFC000"/>
                </a:solidFill>
                <a:latin typeface="Times New Roman" pitchFamily="18" charset="0"/>
                <a:cs typeface="Times New Roman" pitchFamily="18" charset="0"/>
              </a:rPr>
              <a:t>satellites.</a:t>
            </a:r>
            <a:endParaRPr lang="en-US" sz="2000"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2800157082"/>
      </p:ext>
    </p:extLst>
  </p:cSld>
  <p:clrMapOvr>
    <a:masterClrMapping/>
  </p:clrMapOvr>
  <mc:AlternateContent xmlns:mc="http://schemas.openxmlformats.org/markup-compatibility/2006" xmlns:p14="http://schemas.microsoft.com/office/powerpoint/2010/main">
    <mc:Choice Requires="p14">
      <p:transition spd="slow" p14:dur="25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838200"/>
            <a:ext cx="4191000" cy="4093428"/>
          </a:xfrm>
          <a:prstGeom prst="rect">
            <a:avLst/>
          </a:prstGeom>
          <a:noFill/>
        </p:spPr>
        <p:txBody>
          <a:bodyPr wrap="square" rtlCol="0">
            <a:spAutoFit/>
          </a:bodyPr>
          <a:lstStyle/>
          <a:p>
            <a:pPr algn="just"/>
            <a:r>
              <a:rPr lang="en-US" sz="2000" dirty="0">
                <a:solidFill>
                  <a:schemeClr val="accent5">
                    <a:lumMod val="50000"/>
                  </a:schemeClr>
                </a:solidFill>
                <a:latin typeface="Times New Roman" pitchFamily="18" charset="0"/>
                <a:cs typeface="Times New Roman" pitchFamily="18" charset="0"/>
              </a:rPr>
              <a:t>A satellite has large number of applications. We can summarize them by their types as follows:</a:t>
            </a:r>
          </a:p>
          <a:p>
            <a:pPr algn="just"/>
            <a:r>
              <a:rPr lang="en-US" sz="2000" dirty="0">
                <a:solidFill>
                  <a:srgbClr val="FFFF00"/>
                </a:solidFill>
                <a:latin typeface="Times New Roman" pitchFamily="18" charset="0"/>
                <a:cs typeface="Times New Roman" pitchFamily="18" charset="0"/>
              </a:rPr>
              <a:t> </a:t>
            </a:r>
          </a:p>
          <a:p>
            <a:pPr algn="just"/>
            <a:r>
              <a:rPr lang="en-US" sz="2000" b="1" dirty="0">
                <a:solidFill>
                  <a:srgbClr val="7030A0"/>
                </a:solidFill>
                <a:latin typeface="Times New Roman" pitchFamily="18" charset="0"/>
                <a:cs typeface="Times New Roman" pitchFamily="18" charset="0"/>
              </a:rPr>
              <a:t>Satellite Application Types</a:t>
            </a:r>
            <a:endParaRPr lang="en-US" sz="2000" dirty="0">
              <a:solidFill>
                <a:srgbClr val="7030A0"/>
              </a:solidFill>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a:t>
            </a:r>
          </a:p>
          <a:p>
            <a:pPr marL="342900" lvl="0" indent="-342900" algn="just">
              <a:buFont typeface="+mj-lt"/>
              <a:buAutoNum type="arabicPeriod"/>
            </a:pPr>
            <a:r>
              <a:rPr lang="en-US" sz="2000" dirty="0" smtClean="0">
                <a:solidFill>
                  <a:srgbClr val="00B050"/>
                </a:solidFill>
                <a:latin typeface="Times New Roman" pitchFamily="18" charset="0"/>
                <a:cs typeface="Times New Roman" pitchFamily="18" charset="0"/>
              </a:rPr>
              <a:t>Broadcast </a:t>
            </a:r>
            <a:r>
              <a:rPr lang="en-US" sz="2000" dirty="0">
                <a:solidFill>
                  <a:srgbClr val="00B050"/>
                </a:solidFill>
                <a:latin typeface="Times New Roman" pitchFamily="18" charset="0"/>
                <a:cs typeface="Times New Roman" pitchFamily="18" charset="0"/>
              </a:rPr>
              <a:t>and Multicast of Digital </a:t>
            </a:r>
            <a:r>
              <a:rPr lang="en-US" sz="2000" dirty="0" smtClean="0">
                <a:solidFill>
                  <a:srgbClr val="00B050"/>
                </a:solidFill>
                <a:latin typeface="Times New Roman" pitchFamily="18" charset="0"/>
                <a:cs typeface="Times New Roman" pitchFamily="18" charset="0"/>
              </a:rPr>
              <a:t>Content.</a:t>
            </a:r>
            <a:endParaRPr lang="en-US" sz="2000" dirty="0">
              <a:solidFill>
                <a:srgbClr val="00B050"/>
              </a:solidFill>
              <a:latin typeface="Times New Roman" pitchFamily="18" charset="0"/>
              <a:cs typeface="Times New Roman" pitchFamily="18" charset="0"/>
            </a:endParaRPr>
          </a:p>
          <a:p>
            <a:pPr marL="342900" lvl="0" indent="-342900" algn="just">
              <a:buFont typeface="+mj-lt"/>
              <a:buAutoNum type="arabicPeriod"/>
            </a:pPr>
            <a:r>
              <a:rPr lang="en-US" sz="2000" dirty="0" smtClean="0">
                <a:solidFill>
                  <a:srgbClr val="00B050"/>
                </a:solidFill>
                <a:latin typeface="Times New Roman" pitchFamily="18" charset="0"/>
                <a:cs typeface="Times New Roman" pitchFamily="18" charset="0"/>
              </a:rPr>
              <a:t>Voice </a:t>
            </a:r>
            <a:r>
              <a:rPr lang="en-US" sz="2000" dirty="0">
                <a:solidFill>
                  <a:srgbClr val="00B050"/>
                </a:solidFill>
                <a:latin typeface="Times New Roman" pitchFamily="18" charset="0"/>
                <a:cs typeface="Times New Roman" pitchFamily="18" charset="0"/>
              </a:rPr>
              <a:t>and Telephony </a:t>
            </a:r>
            <a:r>
              <a:rPr lang="en-US" sz="2000" dirty="0" smtClean="0">
                <a:solidFill>
                  <a:srgbClr val="00B050"/>
                </a:solidFill>
                <a:latin typeface="Times New Roman" pitchFamily="18" charset="0"/>
                <a:cs typeface="Times New Roman" pitchFamily="18" charset="0"/>
              </a:rPr>
              <a:t>Networks.</a:t>
            </a:r>
          </a:p>
          <a:p>
            <a:pPr marL="342900" lvl="0" indent="-342900" algn="just">
              <a:buFont typeface="+mj-lt"/>
              <a:buAutoNum type="arabicPeriod"/>
            </a:pPr>
            <a:r>
              <a:rPr lang="en-US" sz="2000" dirty="0" smtClean="0">
                <a:solidFill>
                  <a:srgbClr val="00B050"/>
                </a:solidFill>
                <a:latin typeface="Times New Roman" pitchFamily="18" charset="0"/>
                <a:cs typeface="Times New Roman" pitchFamily="18" charset="0"/>
              </a:rPr>
              <a:t>Data </a:t>
            </a:r>
            <a:r>
              <a:rPr lang="en-US" sz="2000" dirty="0">
                <a:solidFill>
                  <a:srgbClr val="00B050"/>
                </a:solidFill>
                <a:latin typeface="Times New Roman" pitchFamily="18" charset="0"/>
                <a:cs typeface="Times New Roman" pitchFamily="18" charset="0"/>
              </a:rPr>
              <a:t>Communications and the </a:t>
            </a:r>
            <a:r>
              <a:rPr lang="en-US" sz="2000" dirty="0" smtClean="0">
                <a:solidFill>
                  <a:srgbClr val="00B050"/>
                </a:solidFill>
                <a:latin typeface="Times New Roman" pitchFamily="18" charset="0"/>
                <a:cs typeface="Times New Roman" pitchFamily="18" charset="0"/>
              </a:rPr>
              <a:t>Internet.</a:t>
            </a:r>
          </a:p>
          <a:p>
            <a:pPr marL="342900" lvl="0" indent="-342900" algn="just">
              <a:buFont typeface="+mj-lt"/>
              <a:buAutoNum type="arabicPeriod"/>
            </a:pPr>
            <a:r>
              <a:rPr lang="en-US" sz="2000" dirty="0" smtClean="0">
                <a:solidFill>
                  <a:srgbClr val="00B050"/>
                </a:solidFill>
                <a:latin typeface="Times New Roman" pitchFamily="18" charset="0"/>
                <a:cs typeface="Times New Roman" pitchFamily="18" charset="0"/>
              </a:rPr>
              <a:t>Mobile </a:t>
            </a:r>
            <a:r>
              <a:rPr lang="en-US" sz="2000" dirty="0">
                <a:solidFill>
                  <a:srgbClr val="00B050"/>
                </a:solidFill>
                <a:latin typeface="Times New Roman" pitchFamily="18" charset="0"/>
                <a:cs typeface="Times New Roman" pitchFamily="18" charset="0"/>
              </a:rPr>
              <a:t>and Personal </a:t>
            </a:r>
            <a:r>
              <a:rPr lang="en-US" sz="2000" dirty="0" smtClean="0">
                <a:solidFill>
                  <a:srgbClr val="00B050"/>
                </a:solidFill>
                <a:latin typeface="Times New Roman" pitchFamily="18" charset="0"/>
                <a:cs typeface="Times New Roman" pitchFamily="18" charset="0"/>
              </a:rPr>
              <a:t>Communications.</a:t>
            </a:r>
            <a:endParaRPr lang="en-US" sz="2000" dirty="0">
              <a:latin typeface="Times New Roman" pitchFamily="18" charset="0"/>
              <a:cs typeface="Times New Roman" pitchFamily="18" charset="0"/>
            </a:endParaRPr>
          </a:p>
        </p:txBody>
      </p:sp>
      <p:pic>
        <p:nvPicPr>
          <p:cNvPr id="2050" name="Picture 2" descr="C:\Users\User\Desktop\N. Project\Image\file (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1682" y="228600"/>
            <a:ext cx="4702318" cy="37338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User\Desktop\N. Project\Image\images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682" y="3962400"/>
            <a:ext cx="4702318"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992469"/>
      </p:ext>
    </p:extLst>
  </p:cSld>
  <p:clrMapOvr>
    <a:masterClrMapping/>
  </p:clrMapOvr>
  <mc:AlternateContent xmlns:mc="http://schemas.openxmlformats.org/markup-compatibility/2006" xmlns:p14="http://schemas.microsoft.com/office/powerpoint/2010/main">
    <mc:Choice Requires="p14">
      <p:transition spd="slow" p14:dur="2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heel(1)">
                                      <p:cBhvr>
                                        <p:cTn id="7" dur="2250"/>
                                        <p:tgtEl>
                                          <p:spTgt spid="2050"/>
                                        </p:tgtEl>
                                      </p:cBhvr>
                                    </p:animEffect>
                                  </p:childTnLst>
                                </p:cTn>
                              </p:par>
                            </p:childTnLst>
                          </p:cTn>
                        </p:par>
                        <p:par>
                          <p:cTn id="8" fill="hold">
                            <p:stCondLst>
                              <p:cond delay="2250"/>
                            </p:stCondLst>
                            <p:childTnLst>
                              <p:par>
                                <p:cTn id="9" presetID="6" presetClass="entr" presetSubtype="16" fill="hold"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circle(in)">
                                      <p:cBhvr>
                                        <p:cTn id="11"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55721"/>
            <a:ext cx="8305800" cy="707886"/>
          </a:xfrm>
          <a:prstGeom prst="rect">
            <a:avLst/>
          </a:prstGeom>
          <a:noFill/>
        </p:spPr>
        <p:txBody>
          <a:bodyPr wrap="square" rtlCol="0">
            <a:spAutoFit/>
          </a:bodyPr>
          <a:lstStyle/>
          <a:p>
            <a:pPr algn="just"/>
            <a:r>
              <a:rPr lang="en-US" sz="4000" b="1" dirty="0">
                <a:solidFill>
                  <a:schemeClr val="accent6">
                    <a:lumMod val="20000"/>
                    <a:lumOff val="80000"/>
                  </a:schemeClr>
                </a:solidFill>
                <a:latin typeface="Times New Roman" pitchFamily="18" charset="0"/>
                <a:cs typeface="Times New Roman" pitchFamily="18" charset="0"/>
              </a:rPr>
              <a:t>Problems of Satellite </a:t>
            </a:r>
            <a:r>
              <a:rPr lang="en-US" sz="4000" b="1" dirty="0" smtClean="0">
                <a:solidFill>
                  <a:schemeClr val="accent6">
                    <a:lumMod val="20000"/>
                    <a:lumOff val="80000"/>
                  </a:schemeClr>
                </a:solidFill>
                <a:latin typeface="Times New Roman" pitchFamily="18" charset="0"/>
                <a:cs typeface="Times New Roman" pitchFamily="18" charset="0"/>
              </a:rPr>
              <a:t>Communication</a:t>
            </a:r>
            <a:endParaRPr lang="en-US" sz="4000" b="1" dirty="0">
              <a:solidFill>
                <a:schemeClr val="accent6">
                  <a:lumMod val="20000"/>
                  <a:lumOff val="80000"/>
                </a:schemeClr>
              </a:solidFill>
              <a:latin typeface="Times New Roman" pitchFamily="18" charset="0"/>
              <a:cs typeface="Times New Roman" pitchFamily="18" charset="0"/>
            </a:endParaRPr>
          </a:p>
        </p:txBody>
      </p:sp>
      <p:sp>
        <p:nvSpPr>
          <p:cNvPr id="5" name="TextBox 4"/>
          <p:cNvSpPr txBox="1"/>
          <p:nvPr/>
        </p:nvSpPr>
        <p:spPr>
          <a:xfrm>
            <a:off x="304800" y="1524000"/>
            <a:ext cx="4953000" cy="5355312"/>
          </a:xfrm>
          <a:prstGeom prst="rect">
            <a:avLst/>
          </a:prstGeom>
          <a:noFill/>
        </p:spPr>
        <p:txBody>
          <a:bodyPr wrap="square" rtlCol="0">
            <a:spAutoFit/>
          </a:bodyPr>
          <a:lstStyle/>
          <a:p>
            <a:pPr algn="just"/>
            <a:r>
              <a:rPr lang="en-US" dirty="0">
                <a:solidFill>
                  <a:srgbClr val="7030A0"/>
                </a:solidFill>
                <a:latin typeface="Times New Roman" pitchFamily="18" charset="0"/>
                <a:cs typeface="Times New Roman" pitchFamily="18" charset="0"/>
              </a:rPr>
              <a:t>The Satellite Communication also has some problems that can be summarized as follows:</a:t>
            </a:r>
          </a:p>
          <a:p>
            <a:pPr marL="342900" lvl="0" indent="-342900" algn="just">
              <a:buFont typeface="+mj-lt"/>
              <a:buAutoNum type="alphaLcPeriod"/>
            </a:pPr>
            <a:r>
              <a:rPr lang="en-US" dirty="0">
                <a:solidFill>
                  <a:srgbClr val="7030A0"/>
                </a:solidFill>
                <a:latin typeface="Times New Roman" pitchFamily="18" charset="0"/>
                <a:cs typeface="Times New Roman" pitchFamily="18" charset="0"/>
              </a:rPr>
              <a:t> Satellites launching into orbit are very </a:t>
            </a:r>
            <a:r>
              <a:rPr lang="en-US" dirty="0" smtClean="0">
                <a:solidFill>
                  <a:srgbClr val="7030A0"/>
                </a:solidFill>
                <a:latin typeface="Times New Roman" pitchFamily="18" charset="0"/>
                <a:cs typeface="Times New Roman" pitchFamily="18" charset="0"/>
              </a:rPr>
              <a:t>expensive.</a:t>
            </a:r>
          </a:p>
          <a:p>
            <a:pPr marL="342900" lvl="0" indent="-342900" algn="just">
              <a:buFont typeface="+mj-lt"/>
              <a:buAutoNum type="alphaLcPeriod"/>
            </a:pPr>
            <a:r>
              <a:rPr lang="en-US" dirty="0" smtClean="0">
                <a:solidFill>
                  <a:srgbClr val="7030A0"/>
                </a:solidFill>
                <a:latin typeface="Times New Roman" pitchFamily="18" charset="0"/>
                <a:cs typeface="Times New Roman" pitchFamily="18" charset="0"/>
              </a:rPr>
              <a:t>Among </a:t>
            </a:r>
            <a:r>
              <a:rPr lang="en-US" dirty="0">
                <a:solidFill>
                  <a:srgbClr val="7030A0"/>
                </a:solidFill>
                <a:latin typeface="Times New Roman" pitchFamily="18" charset="0"/>
                <a:cs typeface="Times New Roman" pitchFamily="18" charset="0"/>
              </a:rPr>
              <a:t>the Satellite in position the communication path between the terrestrial transmitter and receiver is relatively 75000 km </a:t>
            </a:r>
            <a:r>
              <a:rPr lang="en-US" dirty="0" smtClean="0">
                <a:solidFill>
                  <a:srgbClr val="7030A0"/>
                </a:solidFill>
                <a:latin typeface="Times New Roman" pitchFamily="18" charset="0"/>
                <a:cs typeface="Times New Roman" pitchFamily="18" charset="0"/>
              </a:rPr>
              <a:t>long.</a:t>
            </a:r>
          </a:p>
          <a:p>
            <a:pPr marL="342900" lvl="0" indent="-342900" algn="just">
              <a:buFont typeface="+mj-lt"/>
              <a:buAutoNum type="alphaLcPeriod"/>
            </a:pPr>
            <a:r>
              <a:rPr lang="en-US" dirty="0" smtClean="0">
                <a:solidFill>
                  <a:srgbClr val="7030A0"/>
                </a:solidFill>
                <a:latin typeface="Times New Roman" pitchFamily="18" charset="0"/>
                <a:cs typeface="Times New Roman" pitchFamily="18" charset="0"/>
              </a:rPr>
              <a:t>Satellite </a:t>
            </a:r>
            <a:r>
              <a:rPr lang="en-US" dirty="0">
                <a:solidFill>
                  <a:srgbClr val="7030A0"/>
                </a:solidFill>
                <a:latin typeface="Times New Roman" pitchFamily="18" charset="0"/>
                <a:cs typeface="Times New Roman" pitchFamily="18" charset="0"/>
              </a:rPr>
              <a:t>communication has a larger propagation delay than in terrestrial </a:t>
            </a:r>
            <a:r>
              <a:rPr lang="en-US" dirty="0" smtClean="0">
                <a:solidFill>
                  <a:srgbClr val="7030A0"/>
                </a:solidFill>
                <a:latin typeface="Times New Roman" pitchFamily="18" charset="0"/>
                <a:cs typeface="Times New Roman" pitchFamily="18" charset="0"/>
              </a:rPr>
              <a:t>communication.</a:t>
            </a:r>
          </a:p>
          <a:p>
            <a:pPr marL="342900" lvl="0" indent="-342900" algn="just">
              <a:buFont typeface="+mj-lt"/>
              <a:buAutoNum type="alphaLcPeriod"/>
            </a:pPr>
            <a:r>
              <a:rPr lang="en-US" dirty="0" smtClean="0">
                <a:solidFill>
                  <a:srgbClr val="7030A0"/>
                </a:solidFill>
                <a:latin typeface="Times New Roman" pitchFamily="18" charset="0"/>
                <a:cs typeface="Times New Roman" pitchFamily="18" charset="0"/>
              </a:rPr>
              <a:t>The </a:t>
            </a:r>
            <a:r>
              <a:rPr lang="en-US" dirty="0">
                <a:solidFill>
                  <a:srgbClr val="7030A0"/>
                </a:solidFill>
                <a:latin typeface="Times New Roman" pitchFamily="18" charset="0"/>
                <a:cs typeface="Times New Roman" pitchFamily="18" charset="0"/>
              </a:rPr>
              <a:t>time delay reduces the effectiveness of satellite in data transmission and long file transfer, which passed through the </a:t>
            </a:r>
            <a:r>
              <a:rPr lang="en-US" dirty="0" smtClean="0">
                <a:solidFill>
                  <a:srgbClr val="7030A0"/>
                </a:solidFill>
                <a:latin typeface="Times New Roman" pitchFamily="18" charset="0"/>
                <a:cs typeface="Times New Roman" pitchFamily="18" charset="0"/>
              </a:rPr>
              <a:t>satellites.</a:t>
            </a:r>
          </a:p>
          <a:p>
            <a:pPr marL="342900" lvl="0" indent="-342900" algn="just">
              <a:buFont typeface="+mj-lt"/>
              <a:buAutoNum type="alphaLcPeriod"/>
            </a:pPr>
            <a:r>
              <a:rPr lang="en-US" dirty="0" smtClean="0">
                <a:solidFill>
                  <a:srgbClr val="7030A0"/>
                </a:solidFill>
                <a:latin typeface="Times New Roman" pitchFamily="18" charset="0"/>
                <a:cs typeface="Times New Roman" pitchFamily="18" charset="0"/>
              </a:rPr>
              <a:t>Overloading </a:t>
            </a:r>
            <a:r>
              <a:rPr lang="en-US" dirty="0">
                <a:solidFill>
                  <a:srgbClr val="7030A0"/>
                </a:solidFill>
                <a:latin typeface="Times New Roman" pitchFamily="18" charset="0"/>
                <a:cs typeface="Times New Roman" pitchFamily="18" charset="0"/>
              </a:rPr>
              <a:t>of available bandwidth because of low antenna gains is </a:t>
            </a:r>
            <a:r>
              <a:rPr lang="en-US" dirty="0" smtClean="0">
                <a:solidFill>
                  <a:srgbClr val="7030A0"/>
                </a:solidFill>
                <a:latin typeface="Times New Roman" pitchFamily="18" charset="0"/>
                <a:cs typeface="Times New Roman" pitchFamily="18" charset="0"/>
              </a:rPr>
              <a:t>occurred.</a:t>
            </a:r>
          </a:p>
          <a:p>
            <a:pPr marL="342900" lvl="0" indent="-342900" algn="just">
              <a:buFont typeface="+mj-lt"/>
              <a:buAutoNum type="alphaLcPeriod"/>
            </a:pPr>
            <a:r>
              <a:rPr lang="en-US" dirty="0" smtClean="0">
                <a:solidFill>
                  <a:srgbClr val="7030A0"/>
                </a:solidFill>
                <a:latin typeface="Times New Roman" pitchFamily="18" charset="0"/>
                <a:cs typeface="Times New Roman" pitchFamily="18" charset="0"/>
              </a:rPr>
              <a:t>High </a:t>
            </a:r>
            <a:r>
              <a:rPr lang="en-US" dirty="0">
                <a:solidFill>
                  <a:srgbClr val="7030A0"/>
                </a:solidFill>
                <a:latin typeface="Times New Roman" pitchFamily="18" charset="0"/>
                <a:cs typeface="Times New Roman" pitchFamily="18" charset="0"/>
              </a:rPr>
              <a:t>atmosphere losses more than 30 GHz limit the carrier frequency.</a:t>
            </a:r>
          </a:p>
          <a:p>
            <a:pPr algn="just"/>
            <a:endParaRPr lang="en-US" dirty="0">
              <a:solidFill>
                <a:srgbClr val="7030A0"/>
              </a:solidFill>
              <a:latin typeface="Times New Roman" pitchFamily="18" charset="0"/>
              <a:cs typeface="Times New Roman" pitchFamily="18" charset="0"/>
            </a:endParaRPr>
          </a:p>
        </p:txBody>
      </p:sp>
      <p:pic>
        <p:nvPicPr>
          <p:cNvPr id="3074" name="Picture 2" descr="C:\Users\User\Desktop\N. Project\Image\GPS_Satellite_NASA_art-ii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395090"/>
            <a:ext cx="3810000" cy="43961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257800" y="6005945"/>
            <a:ext cx="3886200" cy="400110"/>
          </a:xfrm>
          <a:prstGeom prst="rect">
            <a:avLst/>
          </a:prstGeom>
          <a:noFill/>
        </p:spPr>
        <p:txBody>
          <a:bodyPr wrap="square" rtlCol="0">
            <a:spAutoFit/>
          </a:bodyPr>
          <a:lstStyle/>
          <a:p>
            <a:pPr algn="just"/>
            <a:r>
              <a:rPr lang="en-US" sz="2000" dirty="0" smtClean="0">
                <a:solidFill>
                  <a:srgbClr val="FFC000"/>
                </a:solidFill>
                <a:latin typeface="Times New Roman" pitchFamily="18" charset="0"/>
                <a:cs typeface="Times New Roman" pitchFamily="18" charset="0"/>
              </a:rPr>
              <a:t>Figure: A satellite orbiting the earth.</a:t>
            </a:r>
            <a:endParaRPr lang="en-US" sz="2000"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179365669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225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85800"/>
            <a:ext cx="7924800" cy="584775"/>
          </a:xfrm>
          <a:prstGeom prst="rect">
            <a:avLst/>
          </a:prstGeom>
          <a:noFill/>
        </p:spPr>
        <p:txBody>
          <a:bodyPr wrap="square" rtlCol="0">
            <a:spAutoFit/>
          </a:bodyPr>
          <a:lstStyle/>
          <a:p>
            <a:pPr algn="just"/>
            <a:r>
              <a:rPr lang="en-US" sz="3200" b="1" dirty="0">
                <a:solidFill>
                  <a:srgbClr val="7030A0"/>
                </a:solidFill>
                <a:latin typeface="Times New Roman" pitchFamily="18" charset="0"/>
                <a:cs typeface="Times New Roman" pitchFamily="18" charset="0"/>
              </a:rPr>
              <a:t>Future prospect of Satellite </a:t>
            </a:r>
            <a:r>
              <a:rPr lang="en-US" sz="3200" b="1" dirty="0" smtClean="0">
                <a:solidFill>
                  <a:srgbClr val="7030A0"/>
                </a:solidFill>
                <a:latin typeface="Times New Roman" pitchFamily="18" charset="0"/>
                <a:cs typeface="Times New Roman" pitchFamily="18" charset="0"/>
              </a:rPr>
              <a:t>Communication</a:t>
            </a:r>
            <a:endParaRPr lang="en-US" sz="3200" dirty="0">
              <a:solidFill>
                <a:srgbClr val="7030A0"/>
              </a:solidFill>
              <a:latin typeface="Times New Roman" pitchFamily="18" charset="0"/>
              <a:cs typeface="Times New Roman" pitchFamily="18" charset="0"/>
            </a:endParaRPr>
          </a:p>
        </p:txBody>
      </p:sp>
      <p:sp>
        <p:nvSpPr>
          <p:cNvPr id="5" name="TextBox 4"/>
          <p:cNvSpPr txBox="1"/>
          <p:nvPr/>
        </p:nvSpPr>
        <p:spPr>
          <a:xfrm>
            <a:off x="533400" y="1524000"/>
            <a:ext cx="3276600" cy="5078313"/>
          </a:xfrm>
          <a:prstGeom prst="rect">
            <a:avLst/>
          </a:prstGeom>
          <a:noFill/>
        </p:spPr>
        <p:txBody>
          <a:bodyPr wrap="square" rtlCol="0">
            <a:spAutoFit/>
          </a:bodyPr>
          <a:lstStyle/>
          <a:p>
            <a:pPr algn="just"/>
            <a:r>
              <a:rPr lang="en-US" b="1" dirty="0">
                <a:solidFill>
                  <a:srgbClr val="002060"/>
                </a:solidFill>
                <a:latin typeface="Times New Roman" pitchFamily="18" charset="0"/>
                <a:cs typeface="Times New Roman" pitchFamily="18" charset="0"/>
              </a:rPr>
              <a:t>New Goals for Future Satellite Communications Development</a:t>
            </a:r>
            <a:r>
              <a:rPr lang="en-US" b="1" dirty="0" smtClean="0">
                <a:solidFill>
                  <a:srgbClr val="002060"/>
                </a:solidFill>
                <a:latin typeface="Times New Roman" pitchFamily="18" charset="0"/>
                <a:cs typeface="Times New Roman" pitchFamily="18" charset="0"/>
              </a:rPr>
              <a:t>:</a:t>
            </a:r>
            <a:endParaRPr lang="en-US" dirty="0">
              <a:solidFill>
                <a:srgbClr val="002060"/>
              </a:solidFill>
              <a:latin typeface="Times New Roman" pitchFamily="18" charset="0"/>
              <a:cs typeface="Times New Roman" pitchFamily="18" charset="0"/>
            </a:endParaRPr>
          </a:p>
          <a:p>
            <a:pPr marL="285750" lvl="0" indent="-285750" algn="just">
              <a:buFont typeface="Arial" pitchFamily="34" charset="0"/>
              <a:buChar char="•"/>
            </a:pPr>
            <a:r>
              <a:rPr lang="en-US" dirty="0">
                <a:solidFill>
                  <a:srgbClr val="00B0F0"/>
                </a:solidFill>
                <a:latin typeface="Times New Roman" pitchFamily="18" charset="0"/>
                <a:cs typeface="Times New Roman" pitchFamily="18" charset="0"/>
              </a:rPr>
              <a:t>Improvement of 10 to 100 times more serviceable radio </a:t>
            </a:r>
            <a:r>
              <a:rPr lang="en-US" dirty="0" smtClean="0">
                <a:solidFill>
                  <a:srgbClr val="00B0F0"/>
                </a:solidFill>
                <a:latin typeface="Times New Roman" pitchFamily="18" charset="0"/>
                <a:cs typeface="Times New Roman" pitchFamily="18" charset="0"/>
              </a:rPr>
              <a:t>frequency.</a:t>
            </a:r>
            <a:endParaRPr lang="en-US" dirty="0">
              <a:solidFill>
                <a:srgbClr val="00B0F0"/>
              </a:solidFill>
              <a:latin typeface="Times New Roman" pitchFamily="18" charset="0"/>
              <a:cs typeface="Times New Roman" pitchFamily="18" charset="0"/>
            </a:endParaRPr>
          </a:p>
          <a:p>
            <a:pPr marL="285750" lvl="0" indent="-285750" algn="just">
              <a:buFont typeface="Arial" pitchFamily="34" charset="0"/>
              <a:buChar char="•"/>
            </a:pPr>
            <a:r>
              <a:rPr lang="en-US" dirty="0" smtClean="0">
                <a:solidFill>
                  <a:srgbClr val="00B0F0"/>
                </a:solidFill>
                <a:latin typeface="Times New Roman" pitchFamily="18" charset="0"/>
                <a:cs typeface="Times New Roman" pitchFamily="18" charset="0"/>
              </a:rPr>
              <a:t>Allow </a:t>
            </a:r>
            <a:r>
              <a:rPr lang="en-US" dirty="0">
                <a:solidFill>
                  <a:srgbClr val="00B0F0"/>
                </a:solidFill>
                <a:latin typeface="Times New Roman" pitchFamily="18" charset="0"/>
                <a:cs typeface="Times New Roman" pitchFamily="18" charset="0"/>
              </a:rPr>
              <a:t>the beginning of new forms of client friendly and highly compact micro-terminals. </a:t>
            </a:r>
            <a:endParaRPr lang="en-US" dirty="0" smtClean="0">
              <a:solidFill>
                <a:srgbClr val="00B0F0"/>
              </a:solidFill>
              <a:latin typeface="Times New Roman" pitchFamily="18" charset="0"/>
              <a:cs typeface="Times New Roman" pitchFamily="18" charset="0"/>
            </a:endParaRPr>
          </a:p>
          <a:p>
            <a:pPr marL="285750" lvl="0" indent="-285750" algn="just">
              <a:buFont typeface="Arial" pitchFamily="34" charset="0"/>
              <a:buChar char="•"/>
            </a:pPr>
            <a:r>
              <a:rPr lang="en-US" dirty="0" smtClean="0">
                <a:solidFill>
                  <a:srgbClr val="00B0F0"/>
                </a:solidFill>
                <a:latin typeface="Times New Roman" pitchFamily="18" charset="0"/>
                <a:cs typeface="Times New Roman" pitchFamily="18" charset="0"/>
              </a:rPr>
              <a:t>Build </a:t>
            </a:r>
            <a:r>
              <a:rPr lang="en-US" dirty="0">
                <a:solidFill>
                  <a:srgbClr val="00B0F0"/>
                </a:solidFill>
                <a:latin typeface="Times New Roman" pitchFamily="18" charset="0"/>
                <a:cs typeface="Times New Roman" pitchFamily="18" charset="0"/>
              </a:rPr>
              <a:t>system economies that would totally decrease the cost of global telecommunications networks, broadcast and mobile services, and international Tele-education, Tele-health, Tele-safety and disaster warning systems</a:t>
            </a:r>
            <a:r>
              <a:rPr lang="en-US" dirty="0" smtClean="0">
                <a:solidFill>
                  <a:srgbClr val="00B0F0"/>
                </a:solidFill>
                <a:latin typeface="Times New Roman" pitchFamily="18" charset="0"/>
                <a:cs typeface="Times New Roman" pitchFamily="18" charset="0"/>
              </a:rPr>
              <a:t>.</a:t>
            </a:r>
            <a:endParaRPr lang="en-US" dirty="0">
              <a:solidFill>
                <a:srgbClr val="00B0F0"/>
              </a:solidFill>
              <a:latin typeface="Times New Roman" pitchFamily="18" charset="0"/>
              <a:cs typeface="Times New Roman" pitchFamily="18" charset="0"/>
            </a:endParaRPr>
          </a:p>
        </p:txBody>
      </p:sp>
      <p:pic>
        <p:nvPicPr>
          <p:cNvPr id="6" name="Picture 5" descr="C:\Users\User\Desktop\file.jpeg"/>
          <p:cNvPicPr/>
          <p:nvPr/>
        </p:nvPicPr>
        <p:blipFill>
          <a:blip r:embed="rId2">
            <a:lum bright="5000" contrast="5000"/>
          </a:blip>
          <a:srcRect/>
          <a:stretch>
            <a:fillRect/>
          </a:stretch>
        </p:blipFill>
        <p:spPr bwMode="auto">
          <a:xfrm>
            <a:off x="3810000" y="1263648"/>
            <a:ext cx="5334000" cy="4972050"/>
          </a:xfrm>
          <a:prstGeom prst="rect">
            <a:avLst/>
          </a:prstGeom>
          <a:noFill/>
          <a:ln w="9525">
            <a:noFill/>
            <a:miter lim="800000"/>
            <a:headEnd/>
            <a:tailEnd/>
          </a:ln>
        </p:spPr>
      </p:pic>
      <p:sp>
        <p:nvSpPr>
          <p:cNvPr id="7" name="TextBox 6"/>
          <p:cNvSpPr txBox="1"/>
          <p:nvPr/>
        </p:nvSpPr>
        <p:spPr>
          <a:xfrm>
            <a:off x="4246418" y="6197814"/>
            <a:ext cx="4419600" cy="646331"/>
          </a:xfrm>
          <a:prstGeom prst="rect">
            <a:avLst/>
          </a:prstGeom>
          <a:noFill/>
        </p:spPr>
        <p:txBody>
          <a:bodyPr wrap="square" rtlCol="0">
            <a:spAutoFit/>
          </a:bodyPr>
          <a:lstStyle/>
          <a:p>
            <a:pPr algn="just"/>
            <a:r>
              <a:rPr lang="en-US" dirty="0">
                <a:solidFill>
                  <a:srgbClr val="FFC000"/>
                </a:solidFill>
                <a:latin typeface="Times New Roman" pitchFamily="18" charset="0"/>
                <a:cs typeface="Times New Roman" pitchFamily="18" charset="0"/>
              </a:rPr>
              <a:t>Figure: New Goals for Future Satellite Communications Development.</a:t>
            </a:r>
          </a:p>
        </p:txBody>
      </p:sp>
    </p:spTree>
    <p:extLst>
      <p:ext uri="{BB962C8B-B14F-4D97-AF65-F5344CB8AC3E}">
        <p14:creationId xmlns:p14="http://schemas.microsoft.com/office/powerpoint/2010/main" val="104391070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077943497"/>
              </p:ext>
            </p:extLst>
          </p:nvPr>
        </p:nvGraphicFramePr>
        <p:xfrm>
          <a:off x="228600" y="914401"/>
          <a:ext cx="7239000" cy="1904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1"/>
          <p:cNvPicPr>
            <a:picLocks noGrp="1" noChangeAspect="1"/>
          </p:cNvPicPr>
          <p:nvPr>
            <p:ph idx="1"/>
          </p:nvPr>
        </p:nvPicPr>
        <p:blipFill rotWithShape="1">
          <a:blip r:embed="rId7">
            <a:extLst>
              <a:ext uri="{28A0092B-C50C-407E-A947-70E740481C1C}">
                <a14:useLocalDpi xmlns:a14="http://schemas.microsoft.com/office/drawing/2010/main" val="0"/>
              </a:ext>
            </a:extLst>
          </a:blip>
          <a:srcRect l="10771" t="5856" r="7016" b="3851"/>
          <a:stretch/>
        </p:blipFill>
        <p:spPr>
          <a:xfrm>
            <a:off x="1468582" y="2895600"/>
            <a:ext cx="5763491" cy="3983182"/>
          </a:xfrm>
        </p:spPr>
      </p:pic>
    </p:spTree>
    <p:extLst>
      <p:ext uri="{BB962C8B-B14F-4D97-AF65-F5344CB8AC3E}">
        <p14:creationId xmlns:p14="http://schemas.microsoft.com/office/powerpoint/2010/main" val="378684641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a:buAutoNum type="arabicPeriod"/>
            </a:pPr>
            <a:r>
              <a:rPr lang="en-US" sz="3600" dirty="0">
                <a:latin typeface="Times New Roman" pitchFamily="18" charset="0"/>
                <a:cs typeface="Times New Roman" pitchFamily="18" charset="0"/>
              </a:rPr>
              <a:t>Birth of Satellite Communications</a:t>
            </a:r>
          </a:p>
          <a:p>
            <a:pPr marL="342900" indent="-342900">
              <a:buAutoNum type="arabicPeriod"/>
            </a:pPr>
            <a:r>
              <a:rPr lang="en-US" sz="3600" dirty="0">
                <a:latin typeface="Times New Roman" pitchFamily="18" charset="0"/>
                <a:cs typeface="Times New Roman" pitchFamily="18" charset="0"/>
              </a:rPr>
              <a:t>Architecture</a:t>
            </a:r>
          </a:p>
          <a:p>
            <a:pPr marL="342900" indent="-342900">
              <a:buAutoNum type="arabicPeriod"/>
            </a:pPr>
            <a:r>
              <a:rPr lang="en-US" sz="3600" dirty="0">
                <a:latin typeface="Times New Roman" pitchFamily="18" charset="0"/>
                <a:cs typeface="Times New Roman" pitchFamily="18" charset="0"/>
              </a:rPr>
              <a:t>Applications</a:t>
            </a:r>
          </a:p>
          <a:p>
            <a:pPr marL="342900" indent="-342900">
              <a:buAutoNum type="arabicPeriod"/>
            </a:pPr>
            <a:r>
              <a:rPr lang="en-US" sz="3600" dirty="0">
                <a:latin typeface="Times New Roman" pitchFamily="18" charset="0"/>
                <a:cs typeface="Times New Roman" pitchFamily="18" charset="0"/>
              </a:rPr>
              <a:t>Problems</a:t>
            </a:r>
          </a:p>
          <a:p>
            <a:pPr marL="342900" indent="-342900">
              <a:buAutoNum type="arabicPeriod"/>
            </a:pPr>
            <a:r>
              <a:rPr lang="en-US" sz="3600" dirty="0">
                <a:latin typeface="Times New Roman" pitchFamily="18" charset="0"/>
                <a:cs typeface="Times New Roman" pitchFamily="18" charset="0"/>
              </a:rPr>
              <a:t>Future </a:t>
            </a:r>
            <a:r>
              <a:rPr lang="en-US" sz="3600" dirty="0" smtClean="0">
                <a:latin typeface="Times New Roman" pitchFamily="18" charset="0"/>
                <a:cs typeface="Times New Roman" pitchFamily="18" charset="0"/>
              </a:rPr>
              <a:t>prospect</a:t>
            </a:r>
            <a:endParaRPr lang="en-US" sz="36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Discussion </a:t>
            </a:r>
            <a:r>
              <a:rPr lang="en-US" dirty="0" smtClean="0">
                <a:latin typeface="Times New Roman" pitchFamily="18" charset="0"/>
                <a:cs typeface="Times New Roman" pitchFamily="18" charset="0"/>
              </a:rPr>
              <a:t>Area</a:t>
            </a:r>
            <a:endParaRPr lang="en-US" dirty="0"/>
          </a:p>
        </p:txBody>
      </p:sp>
    </p:spTree>
    <p:extLst>
      <p:ext uri="{BB962C8B-B14F-4D97-AF65-F5344CB8AC3E}">
        <p14:creationId xmlns:p14="http://schemas.microsoft.com/office/powerpoint/2010/main" val="81328115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2060"/>
                </a:solidFill>
                <a:latin typeface="Times New Roman" pitchFamily="18" charset="0"/>
                <a:cs typeface="Times New Roman" pitchFamily="18" charset="0"/>
              </a:rPr>
              <a:t>Birth of Satellite Communications</a:t>
            </a:r>
            <a:endParaRPr lang="en-US" dirty="0"/>
          </a:p>
        </p:txBody>
      </p:sp>
      <p:pic>
        <p:nvPicPr>
          <p:cNvPr id="4" name="Picture 2" descr="C:\Users\User\Desktop\N. Project\natural satellites.jpg"/>
          <p:cNvPicPr>
            <a:picLocks noChangeAspect="1" noChangeArrowheads="1"/>
          </p:cNvPicPr>
          <p:nvPr/>
        </p:nvPicPr>
        <p:blipFill rotWithShape="1">
          <a:blip r:embed="rId2">
            <a:extLst>
              <a:ext uri="{28A0092B-C50C-407E-A947-70E740481C1C}">
                <a14:useLocalDpi xmlns:a14="http://schemas.microsoft.com/office/drawing/2010/main" val="0"/>
              </a:ext>
            </a:extLst>
          </a:blip>
          <a:srcRect l="7277" t="5383" r="14976" b="4100"/>
          <a:stretch/>
        </p:blipFill>
        <p:spPr bwMode="auto">
          <a:xfrm>
            <a:off x="5431664" y="1400577"/>
            <a:ext cx="3554569" cy="31038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800" y="2057400"/>
            <a:ext cx="4953000" cy="3139321"/>
          </a:xfrm>
          <a:prstGeom prst="rect">
            <a:avLst/>
          </a:prstGeom>
          <a:noFill/>
        </p:spPr>
        <p:txBody>
          <a:bodyPr wrap="square" rtlCol="0">
            <a:spAutoFit/>
          </a:bodyPr>
          <a:lstStyle/>
          <a:p>
            <a:pPr algn="just"/>
            <a:r>
              <a:rPr lang="en-US" dirty="0">
                <a:solidFill>
                  <a:srgbClr val="002060"/>
                </a:solidFill>
                <a:latin typeface="Times New Roman" pitchFamily="18" charset="0"/>
                <a:cs typeface="Times New Roman" pitchFamily="18" charset="0"/>
              </a:rPr>
              <a:t>Before going to the discussion about the birth of satellite communication, let us know about the satellite. </a:t>
            </a:r>
          </a:p>
          <a:p>
            <a:pPr algn="just"/>
            <a:r>
              <a:rPr lang="en-US" dirty="0">
                <a:solidFill>
                  <a:srgbClr val="002060"/>
                </a:solidFill>
                <a:latin typeface="Times New Roman" pitchFamily="18" charset="0"/>
                <a:cs typeface="Times New Roman" pitchFamily="18" charset="0"/>
              </a:rPr>
              <a:t>A satellite is a moon, planet or a machine that orbits a star or planet. Such as, Earth itself a satellite because it orbits the sun. As like as the moon also a satellite because it orbits Earth.</a:t>
            </a:r>
          </a:p>
          <a:p>
            <a:pPr algn="just"/>
            <a:r>
              <a:rPr lang="en-US" dirty="0">
                <a:solidFill>
                  <a:srgbClr val="002060"/>
                </a:solidFill>
                <a:latin typeface="Times New Roman" pitchFamily="18" charset="0"/>
                <a:cs typeface="Times New Roman" pitchFamily="18" charset="0"/>
              </a:rPr>
              <a:t>Generally, the word "satellite" refers to a machine that is launched into space and moves around Earth or another body in the space.</a:t>
            </a:r>
          </a:p>
          <a:p>
            <a:endParaRPr lang="en-US" dirty="0"/>
          </a:p>
        </p:txBody>
      </p:sp>
      <p:sp>
        <p:nvSpPr>
          <p:cNvPr id="6" name="TextBox 5"/>
          <p:cNvSpPr txBox="1"/>
          <p:nvPr/>
        </p:nvSpPr>
        <p:spPr>
          <a:xfrm>
            <a:off x="432515" y="5088255"/>
            <a:ext cx="8534400" cy="923330"/>
          </a:xfrm>
          <a:prstGeom prst="rect">
            <a:avLst/>
          </a:prstGeom>
          <a:noFill/>
        </p:spPr>
        <p:txBody>
          <a:bodyPr wrap="square" rtlCol="0">
            <a:spAutoFit/>
          </a:bodyPr>
          <a:lstStyle/>
          <a:p>
            <a:pPr algn="just"/>
            <a:r>
              <a:rPr lang="en-US" dirty="0">
                <a:solidFill>
                  <a:srgbClr val="00B050"/>
                </a:solidFill>
                <a:latin typeface="Times New Roman" pitchFamily="18" charset="0"/>
                <a:cs typeface="Times New Roman" pitchFamily="18" charset="0"/>
              </a:rPr>
              <a:t>The Second World War </a:t>
            </a:r>
            <a:r>
              <a:rPr lang="en-US" dirty="0" smtClean="0">
                <a:solidFill>
                  <a:srgbClr val="00B050"/>
                </a:solidFill>
                <a:latin typeface="Times New Roman" pitchFamily="18" charset="0"/>
                <a:cs typeface="Times New Roman" pitchFamily="18" charset="0"/>
              </a:rPr>
              <a:t>moved </a:t>
            </a:r>
            <a:r>
              <a:rPr lang="en-US" dirty="0">
                <a:solidFill>
                  <a:srgbClr val="00B050"/>
                </a:solidFill>
                <a:latin typeface="Times New Roman" pitchFamily="18" charset="0"/>
                <a:cs typeface="Times New Roman" pitchFamily="18" charset="0"/>
              </a:rPr>
              <a:t>the expansion of two very </a:t>
            </a:r>
            <a:r>
              <a:rPr lang="en-US" dirty="0" smtClean="0">
                <a:solidFill>
                  <a:srgbClr val="00B050"/>
                </a:solidFill>
                <a:latin typeface="Times New Roman" pitchFamily="18" charset="0"/>
                <a:cs typeface="Times New Roman" pitchFamily="18" charset="0"/>
              </a:rPr>
              <a:t>different technologies missiles and </a:t>
            </a:r>
            <a:r>
              <a:rPr lang="en-US" dirty="0">
                <a:solidFill>
                  <a:srgbClr val="00B050"/>
                </a:solidFill>
                <a:latin typeface="Times New Roman" pitchFamily="18" charset="0"/>
                <a:cs typeface="Times New Roman" pitchFamily="18" charset="0"/>
              </a:rPr>
              <a:t>microwaves. The </a:t>
            </a:r>
            <a:r>
              <a:rPr lang="en-US" dirty="0" smtClean="0">
                <a:solidFill>
                  <a:srgbClr val="00B050"/>
                </a:solidFill>
                <a:latin typeface="Times New Roman" pitchFamily="18" charset="0"/>
                <a:cs typeface="Times New Roman" pitchFamily="18" charset="0"/>
              </a:rPr>
              <a:t>skill eventually gained </a:t>
            </a:r>
            <a:r>
              <a:rPr lang="en-US" dirty="0">
                <a:solidFill>
                  <a:srgbClr val="00B050"/>
                </a:solidFill>
                <a:latin typeface="Times New Roman" pitchFamily="18" charset="0"/>
                <a:cs typeface="Times New Roman" pitchFamily="18" charset="0"/>
              </a:rPr>
              <a:t>in the combined use of these two </a:t>
            </a:r>
            <a:r>
              <a:rPr lang="en-US" dirty="0" smtClean="0">
                <a:solidFill>
                  <a:srgbClr val="00B050"/>
                </a:solidFill>
                <a:latin typeface="Times New Roman" pitchFamily="18" charset="0"/>
                <a:cs typeface="Times New Roman" pitchFamily="18" charset="0"/>
              </a:rPr>
              <a:t>techniques opened </a:t>
            </a:r>
            <a:r>
              <a:rPr lang="en-US" dirty="0">
                <a:solidFill>
                  <a:srgbClr val="00B050"/>
                </a:solidFill>
                <a:latin typeface="Times New Roman" pitchFamily="18" charset="0"/>
                <a:cs typeface="Times New Roman" pitchFamily="18" charset="0"/>
              </a:rPr>
              <a:t>up the era of satellite communications.</a:t>
            </a:r>
          </a:p>
        </p:txBody>
      </p:sp>
    </p:spTree>
    <p:extLst>
      <p:ext uri="{BB962C8B-B14F-4D97-AF65-F5344CB8AC3E}">
        <p14:creationId xmlns:p14="http://schemas.microsoft.com/office/powerpoint/2010/main" val="1578300270"/>
      </p:ext>
    </p:extLst>
  </p:cSld>
  <p:clrMapOvr>
    <a:masterClrMapping/>
  </p:clrMapOvr>
  <mc:AlternateContent xmlns:mc="http://schemas.openxmlformats.org/markup-compatibility/2006" xmlns:p14="http://schemas.microsoft.com/office/powerpoint/2010/main">
    <mc:Choice Requires="p14">
      <p:transition spd="slow" p14:dur="25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esktop\Sattelite\sputnik-xltn_0.jpg"/>
          <p:cNvPicPr/>
          <p:nvPr/>
        </p:nvPicPr>
        <p:blipFill>
          <a:blip r:embed="rId2"/>
          <a:srcRect/>
          <a:stretch>
            <a:fillRect/>
          </a:stretch>
        </p:blipFill>
        <p:spPr bwMode="auto">
          <a:xfrm>
            <a:off x="0" y="0"/>
            <a:ext cx="9144000" cy="5715000"/>
          </a:xfrm>
          <a:prstGeom prst="rect">
            <a:avLst/>
          </a:prstGeom>
          <a:noFill/>
          <a:ln w="9525">
            <a:noFill/>
            <a:miter lim="800000"/>
            <a:headEnd/>
            <a:tailEnd/>
          </a:ln>
        </p:spPr>
      </p:pic>
      <p:sp>
        <p:nvSpPr>
          <p:cNvPr id="5" name="TextBox 4"/>
          <p:cNvSpPr txBox="1"/>
          <p:nvPr/>
        </p:nvSpPr>
        <p:spPr>
          <a:xfrm>
            <a:off x="152400" y="6019800"/>
            <a:ext cx="8458200" cy="400110"/>
          </a:xfrm>
          <a:prstGeom prst="rect">
            <a:avLst/>
          </a:prstGeom>
          <a:noFill/>
        </p:spPr>
        <p:txBody>
          <a:bodyPr wrap="square" rtlCol="0">
            <a:spAutoFit/>
          </a:bodyPr>
          <a:lstStyle/>
          <a:p>
            <a:r>
              <a:rPr lang="en-US" sz="2000" dirty="0">
                <a:solidFill>
                  <a:srgbClr val="FFC000"/>
                </a:solidFill>
                <a:latin typeface="Times New Roman" pitchFamily="18" charset="0"/>
                <a:cs typeface="Times New Roman" pitchFamily="18" charset="0"/>
              </a:rPr>
              <a:t>Figure: The first satellite in 1959 “NASA's Explorer 6”. Credits: NASA</a:t>
            </a:r>
            <a:r>
              <a:rPr lang="en-US" sz="2000" dirty="0" smtClean="0">
                <a:solidFill>
                  <a:srgbClr val="FFC000"/>
                </a:solidFill>
                <a:latin typeface="Times New Roman" pitchFamily="18" charset="0"/>
                <a:cs typeface="Times New Roman" pitchFamily="18" charset="0"/>
              </a:rPr>
              <a:t>.</a:t>
            </a:r>
            <a:endParaRPr lang="en-US" sz="2000"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135609271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838200"/>
            <a:ext cx="3886200" cy="5262979"/>
          </a:xfrm>
          <a:prstGeom prst="rect">
            <a:avLst/>
          </a:prstGeom>
          <a:noFill/>
        </p:spPr>
        <p:txBody>
          <a:bodyPr wrap="square" rtlCol="0">
            <a:spAutoFit/>
          </a:bodyPr>
          <a:lstStyle/>
          <a:p>
            <a:pPr algn="just"/>
            <a:r>
              <a:rPr lang="en-US" sz="2400" dirty="0">
                <a:solidFill>
                  <a:srgbClr val="7030A0"/>
                </a:solidFill>
                <a:latin typeface="Times New Roman" pitchFamily="18" charset="0"/>
                <a:cs typeface="Times New Roman" pitchFamily="18" charset="0"/>
              </a:rPr>
              <a:t>Let us know, what is actually mean by the satellite communication. </a:t>
            </a:r>
            <a:endParaRPr lang="en-US" sz="2400" dirty="0" smtClean="0">
              <a:solidFill>
                <a:srgbClr val="7030A0"/>
              </a:solidFill>
              <a:latin typeface="Times New Roman" pitchFamily="18" charset="0"/>
              <a:cs typeface="Times New Roman" pitchFamily="18" charset="0"/>
            </a:endParaRPr>
          </a:p>
          <a:p>
            <a:pPr algn="just"/>
            <a:r>
              <a:rPr lang="en-US" sz="2400" dirty="0" smtClean="0">
                <a:solidFill>
                  <a:srgbClr val="7030A0"/>
                </a:solidFill>
                <a:latin typeface="Times New Roman" pitchFamily="18" charset="0"/>
                <a:cs typeface="Times New Roman" pitchFamily="18" charset="0"/>
              </a:rPr>
              <a:t>A </a:t>
            </a:r>
            <a:r>
              <a:rPr lang="en-US" sz="2400" dirty="0">
                <a:solidFill>
                  <a:srgbClr val="7030A0"/>
                </a:solidFill>
                <a:latin typeface="Times New Roman" pitchFamily="18" charset="0"/>
                <a:cs typeface="Times New Roman" pitchFamily="18" charset="0"/>
              </a:rPr>
              <a:t>satellite communication </a:t>
            </a:r>
            <a:r>
              <a:rPr lang="en-US" sz="2400" dirty="0" smtClean="0">
                <a:solidFill>
                  <a:srgbClr val="7030A0"/>
                </a:solidFill>
                <a:latin typeface="Times New Roman" pitchFamily="18" charset="0"/>
                <a:cs typeface="Times New Roman" pitchFamily="18" charset="0"/>
              </a:rPr>
              <a:t>is a  </a:t>
            </a:r>
            <a:r>
              <a:rPr lang="en-US" sz="2400" dirty="0">
                <a:solidFill>
                  <a:srgbClr val="7030A0"/>
                </a:solidFill>
                <a:latin typeface="Times New Roman" pitchFamily="18" charset="0"/>
                <a:cs typeface="Times New Roman" pitchFamily="18" charset="0"/>
              </a:rPr>
              <a:t>communication that involves the use of an active or passive satellite for extend the range of a communications, radio, television, or other transmitter by returning signals to earth from an orbiting satellite. In this communication the satellites pass information from a source to a receiver</a:t>
            </a:r>
            <a:r>
              <a:rPr lang="en-US" sz="2400" dirty="0" smtClean="0">
                <a:solidFill>
                  <a:srgbClr val="7030A0"/>
                </a:solidFill>
                <a:latin typeface="Times New Roman" pitchFamily="18" charset="0"/>
                <a:cs typeface="Times New Roman" pitchFamily="18" charset="0"/>
              </a:rPr>
              <a:t>.</a:t>
            </a:r>
            <a:endParaRPr lang="en-US" sz="2400" dirty="0">
              <a:solidFill>
                <a:srgbClr val="7030A0"/>
              </a:solidFill>
              <a:latin typeface="Times New Roman" pitchFamily="18" charset="0"/>
              <a:cs typeface="Times New Roman" pitchFamily="18" charset="0"/>
            </a:endParaRPr>
          </a:p>
        </p:txBody>
      </p:sp>
      <p:pic>
        <p:nvPicPr>
          <p:cNvPr id="4098" name="Picture 2" descr="C:\Users\User\Desktop\N. Project\aaaaaaaaaaaaaaa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990601"/>
            <a:ext cx="4800600" cy="45701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43400" y="5867400"/>
            <a:ext cx="4419600" cy="461665"/>
          </a:xfrm>
          <a:prstGeom prst="rect">
            <a:avLst/>
          </a:prstGeom>
          <a:noFill/>
        </p:spPr>
        <p:txBody>
          <a:bodyPr wrap="square" rtlCol="0">
            <a:spAutoFit/>
          </a:bodyPr>
          <a:lstStyle/>
          <a:p>
            <a:pPr algn="just"/>
            <a:r>
              <a:rPr lang="en-US" sz="2400" dirty="0" smtClean="0">
                <a:solidFill>
                  <a:srgbClr val="FFC000"/>
                </a:solidFill>
                <a:latin typeface="Times New Roman" pitchFamily="18" charset="0"/>
                <a:cs typeface="Times New Roman" pitchFamily="18" charset="0"/>
              </a:rPr>
              <a:t>Figure: Satellite Communication.</a:t>
            </a:r>
            <a:endParaRPr lang="en-US" sz="2400"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226905491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250"/>
                                  </p:stCondLst>
                                  <p:childTnLst>
                                    <p:set>
                                      <p:cBhvr>
                                        <p:cTn id="6" dur="1" fill="hold">
                                          <p:stCondLst>
                                            <p:cond delay="0"/>
                                          </p:stCondLst>
                                        </p:cTn>
                                        <p:tgtEl>
                                          <p:spTgt spid="4098"/>
                                        </p:tgtEl>
                                        <p:attrNameLst>
                                          <p:attrName>style.visibility</p:attrName>
                                        </p:attrNameLst>
                                      </p:cBhvr>
                                      <p:to>
                                        <p:strVal val="visible"/>
                                      </p:to>
                                    </p:set>
                                    <p:animEffect transition="in" filter="wheel(1)">
                                      <p:cBhvr>
                                        <p:cTn id="7" dur="225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5018" y="773668"/>
            <a:ext cx="7315200" cy="615553"/>
          </a:xfrm>
          <a:prstGeom prst="rect">
            <a:avLst/>
          </a:prstGeom>
          <a:noFill/>
        </p:spPr>
        <p:txBody>
          <a:bodyPr wrap="square" rtlCol="0">
            <a:spAutoFit/>
          </a:bodyPr>
          <a:lstStyle/>
          <a:p>
            <a:r>
              <a:rPr lang="en-US" sz="3400" dirty="0">
                <a:solidFill>
                  <a:srgbClr val="002060"/>
                </a:solidFill>
                <a:latin typeface="Times New Roman" pitchFamily="18" charset="0"/>
                <a:cs typeface="Times New Roman" pitchFamily="18" charset="0"/>
              </a:rPr>
              <a:t>Architecture of Satellite Communication</a:t>
            </a:r>
            <a:endParaRPr lang="en-US" sz="3400" dirty="0">
              <a:solidFill>
                <a:srgbClr val="002060"/>
              </a:solidFill>
            </a:endParaRPr>
          </a:p>
        </p:txBody>
      </p:sp>
      <p:sp>
        <p:nvSpPr>
          <p:cNvPr id="6" name="TextBox 5"/>
          <p:cNvSpPr txBox="1"/>
          <p:nvPr/>
        </p:nvSpPr>
        <p:spPr>
          <a:xfrm>
            <a:off x="228600" y="1676400"/>
            <a:ext cx="4281055" cy="4431983"/>
          </a:xfrm>
          <a:prstGeom prst="rect">
            <a:avLst/>
          </a:prstGeom>
          <a:noFill/>
        </p:spPr>
        <p:txBody>
          <a:bodyPr wrap="square" rtlCol="0">
            <a:spAutoFit/>
          </a:bodyPr>
          <a:lstStyle/>
          <a:p>
            <a:pPr algn="just"/>
            <a:r>
              <a:rPr lang="en-US" sz="2400" dirty="0">
                <a:solidFill>
                  <a:srgbClr val="7030A0"/>
                </a:solidFill>
                <a:latin typeface="Times New Roman" pitchFamily="18" charset="0"/>
                <a:cs typeface="Times New Roman" pitchFamily="18" charset="0"/>
              </a:rPr>
              <a:t>Transmission Media in satellite communication systems operate in two configurations: (a) mesh; and (b) star. In mesh configuration, two satellite terminals communicate directly with each other. In star configuration, there will be a central station (called a hub), and remote stations communicate via the hub.</a:t>
            </a:r>
          </a:p>
          <a:p>
            <a:endParaRPr lang="en-US" dirty="0"/>
          </a:p>
        </p:txBody>
      </p:sp>
      <p:pic>
        <p:nvPicPr>
          <p:cNvPr id="1026" name="Picture 2" descr="C:\Users\User\Desktop\N. Project\Image\twt_img02.gif"/>
          <p:cNvPicPr>
            <a:picLocks noChangeAspect="1" noChangeArrowheads="1"/>
          </p:cNvPicPr>
          <p:nvPr/>
        </p:nvPicPr>
        <p:blipFill rotWithShape="1">
          <a:blip r:embed="rId2">
            <a:extLst>
              <a:ext uri="{28A0092B-C50C-407E-A947-70E740481C1C}">
                <a14:useLocalDpi xmlns:a14="http://schemas.microsoft.com/office/drawing/2010/main" val="0"/>
              </a:ext>
            </a:extLst>
          </a:blip>
          <a:srcRect l="2242" t="2674" r="2093" b="2496"/>
          <a:stretch/>
        </p:blipFill>
        <p:spPr bwMode="auto">
          <a:xfrm>
            <a:off x="4613564" y="2161308"/>
            <a:ext cx="4433454" cy="3685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7481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25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User\Desktop\fig13-1.jpg"/>
          <p:cNvPicPr/>
          <p:nvPr/>
        </p:nvPicPr>
        <p:blipFill>
          <a:blip r:embed="rId2"/>
          <a:srcRect/>
          <a:stretch>
            <a:fillRect/>
          </a:stretch>
        </p:blipFill>
        <p:spPr bwMode="auto">
          <a:xfrm>
            <a:off x="3657600" y="228600"/>
            <a:ext cx="5486400" cy="3048000"/>
          </a:xfrm>
          <a:prstGeom prst="rect">
            <a:avLst/>
          </a:prstGeom>
          <a:noFill/>
          <a:ln w="9525">
            <a:solidFill>
              <a:schemeClr val="accent1"/>
            </a:solidFill>
            <a:miter lim="800000"/>
            <a:headEnd/>
            <a:tailEnd/>
          </a:ln>
        </p:spPr>
      </p:pic>
      <p:sp>
        <p:nvSpPr>
          <p:cNvPr id="8" name="TextBox 7"/>
          <p:cNvSpPr txBox="1"/>
          <p:nvPr/>
        </p:nvSpPr>
        <p:spPr>
          <a:xfrm>
            <a:off x="228600" y="448032"/>
            <a:ext cx="3276600" cy="2523768"/>
          </a:xfrm>
          <a:prstGeom prst="rect">
            <a:avLst/>
          </a:prstGeom>
          <a:noFill/>
        </p:spPr>
        <p:txBody>
          <a:bodyPr wrap="square" rtlCol="0">
            <a:spAutoFit/>
          </a:bodyPr>
          <a:lstStyle/>
          <a:p>
            <a:pPr algn="just" fontAlgn="base"/>
            <a:r>
              <a:rPr lang="en-US" sz="2000" dirty="0">
                <a:latin typeface="Times New Roman" pitchFamily="18" charset="0"/>
                <a:cs typeface="Times New Roman" pitchFamily="18" charset="0"/>
              </a:rPr>
              <a:t>The architecture of a satellite communication system is shown in Figure. The system consists of two segments</a:t>
            </a:r>
            <a:r>
              <a:rPr lang="en-US" sz="2000" dirty="0" smtClean="0">
                <a:latin typeface="Times New Roman" pitchFamily="18" charset="0"/>
                <a:cs typeface="Times New Roman" pitchFamily="18" charset="0"/>
              </a:rPr>
              <a:t>:</a:t>
            </a:r>
          </a:p>
          <a:p>
            <a:pPr algn="just" fontAlgn="base"/>
            <a:endParaRPr lang="en-US" sz="2000" dirty="0">
              <a:latin typeface="Times New Roman" pitchFamily="18" charset="0"/>
              <a:cs typeface="Times New Roman" pitchFamily="18" charset="0"/>
            </a:endParaRPr>
          </a:p>
          <a:p>
            <a:pPr lvl="0" algn="just" fontAlgn="base"/>
            <a:r>
              <a:rPr lang="en-US" sz="2000" dirty="0" smtClean="0">
                <a:solidFill>
                  <a:srgbClr val="0070C0"/>
                </a:solidFill>
                <a:latin typeface="Times New Roman" pitchFamily="18" charset="0"/>
                <a:cs typeface="Times New Roman" pitchFamily="18" charset="0"/>
              </a:rPr>
              <a:t>1. Space </a:t>
            </a:r>
            <a:r>
              <a:rPr lang="en-US" sz="2000" dirty="0">
                <a:solidFill>
                  <a:srgbClr val="0070C0"/>
                </a:solidFill>
                <a:latin typeface="Times New Roman" pitchFamily="18" charset="0"/>
                <a:cs typeface="Times New Roman" pitchFamily="18" charset="0"/>
              </a:rPr>
              <a:t>segment</a:t>
            </a:r>
          </a:p>
          <a:p>
            <a:pPr lvl="0" algn="just" fontAlgn="base"/>
            <a:r>
              <a:rPr lang="en-US" sz="2000" dirty="0" smtClean="0">
                <a:solidFill>
                  <a:srgbClr val="0070C0"/>
                </a:solidFill>
                <a:latin typeface="Times New Roman" pitchFamily="18" charset="0"/>
                <a:cs typeface="Times New Roman" pitchFamily="18" charset="0"/>
              </a:rPr>
              <a:t>2 Ground </a:t>
            </a:r>
            <a:r>
              <a:rPr lang="en-US" sz="2000" dirty="0">
                <a:solidFill>
                  <a:srgbClr val="0070C0"/>
                </a:solidFill>
                <a:latin typeface="Times New Roman" pitchFamily="18" charset="0"/>
                <a:cs typeface="Times New Roman" pitchFamily="18" charset="0"/>
              </a:rPr>
              <a:t>segment</a:t>
            </a:r>
          </a:p>
          <a:p>
            <a:endParaRPr lang="en-US" dirty="0"/>
          </a:p>
        </p:txBody>
      </p:sp>
      <p:sp>
        <p:nvSpPr>
          <p:cNvPr id="9" name="TextBox 8"/>
          <p:cNvSpPr txBox="1"/>
          <p:nvPr/>
        </p:nvSpPr>
        <p:spPr>
          <a:xfrm>
            <a:off x="228600" y="4751457"/>
            <a:ext cx="8382000" cy="707886"/>
          </a:xfrm>
          <a:prstGeom prst="rect">
            <a:avLst/>
          </a:prstGeom>
          <a:noFill/>
        </p:spPr>
        <p:txBody>
          <a:bodyPr wrap="square" rtlCol="0">
            <a:spAutoFit/>
          </a:bodyPr>
          <a:lstStyle/>
          <a:p>
            <a:pPr algn="just"/>
            <a:r>
              <a:rPr lang="en-US" sz="2000" dirty="0">
                <a:solidFill>
                  <a:srgbClr val="7030A0"/>
                </a:solidFill>
                <a:latin typeface="Times New Roman" pitchFamily="18" charset="0"/>
                <a:cs typeface="Times New Roman" pitchFamily="18" charset="0"/>
              </a:rPr>
              <a:t>The space </a:t>
            </a:r>
            <a:r>
              <a:rPr lang="en-US" sz="2000" dirty="0" smtClean="0">
                <a:solidFill>
                  <a:srgbClr val="7030A0"/>
                </a:solidFill>
                <a:latin typeface="Times New Roman" pitchFamily="18" charset="0"/>
                <a:cs typeface="Times New Roman" pitchFamily="18" charset="0"/>
              </a:rPr>
              <a:t>segment of </a:t>
            </a:r>
            <a:r>
              <a:rPr lang="en-US" sz="2000" dirty="0">
                <a:solidFill>
                  <a:srgbClr val="7030A0"/>
                </a:solidFill>
                <a:latin typeface="Times New Roman" pitchFamily="18" charset="0"/>
                <a:cs typeface="Times New Roman" pitchFamily="18" charset="0"/>
              </a:rPr>
              <a:t>the </a:t>
            </a:r>
            <a:r>
              <a:rPr lang="en-US" sz="2000" dirty="0" smtClean="0">
                <a:solidFill>
                  <a:srgbClr val="7030A0"/>
                </a:solidFill>
                <a:latin typeface="Times New Roman" pitchFamily="18" charset="0"/>
                <a:cs typeface="Times New Roman" pitchFamily="18" charset="0"/>
              </a:rPr>
              <a:t>satellite </a:t>
            </a:r>
            <a:r>
              <a:rPr lang="en-US" sz="2000" dirty="0">
                <a:solidFill>
                  <a:srgbClr val="7030A0"/>
                </a:solidFill>
                <a:latin typeface="Times New Roman" pitchFamily="18" charset="0"/>
                <a:cs typeface="Times New Roman" pitchFamily="18" charset="0"/>
              </a:rPr>
              <a:t>has three main systems: (a) fuel system; (b) satellite and telemetry control system; and (c) transponders.</a:t>
            </a:r>
          </a:p>
        </p:txBody>
      </p:sp>
      <p:sp>
        <p:nvSpPr>
          <p:cNvPr id="2" name="TextBox 1"/>
          <p:cNvSpPr txBox="1"/>
          <p:nvPr/>
        </p:nvSpPr>
        <p:spPr>
          <a:xfrm>
            <a:off x="3657600" y="3581400"/>
            <a:ext cx="5181600" cy="646331"/>
          </a:xfrm>
          <a:prstGeom prst="rect">
            <a:avLst/>
          </a:prstGeom>
          <a:noFill/>
        </p:spPr>
        <p:txBody>
          <a:bodyPr wrap="square" rtlCol="0">
            <a:spAutoFit/>
          </a:bodyPr>
          <a:lstStyle/>
          <a:p>
            <a:r>
              <a:rPr lang="en-US" dirty="0">
                <a:solidFill>
                  <a:srgbClr val="FFC000"/>
                </a:solidFill>
                <a:latin typeface="Times New Roman" pitchFamily="18" charset="0"/>
                <a:cs typeface="Times New Roman" pitchFamily="18" charset="0"/>
              </a:rPr>
              <a:t>Figure: architecture of a satellite communication system</a:t>
            </a:r>
            <a:r>
              <a:rPr lang="en-US" dirty="0" smtClean="0">
                <a:solidFill>
                  <a:srgbClr val="FFC000"/>
                </a:solidFill>
                <a:latin typeface="Times New Roman" pitchFamily="18" charset="0"/>
                <a:cs typeface="Times New Roman" pitchFamily="18" charset="0"/>
              </a:rPr>
              <a:t>.</a:t>
            </a:r>
            <a:endParaRPr lang="en-US"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2409910016"/>
      </p:ext>
    </p:extLst>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245" y="457199"/>
            <a:ext cx="2874818" cy="923330"/>
          </a:xfrm>
          <a:prstGeom prst="rect">
            <a:avLst/>
          </a:prstGeom>
          <a:noFill/>
        </p:spPr>
        <p:txBody>
          <a:bodyPr wrap="square" rtlCol="0">
            <a:spAutoFit/>
          </a:bodyPr>
          <a:lstStyle/>
          <a:p>
            <a:pPr marL="285750" indent="-285750" algn="just">
              <a:buFont typeface="Wingdings" pitchFamily="2" charset="2"/>
              <a:buChar char="Ø"/>
            </a:pPr>
            <a:r>
              <a:rPr lang="en-US" dirty="0">
                <a:solidFill>
                  <a:srgbClr val="7030A0"/>
                </a:solidFill>
                <a:latin typeface="Times New Roman" pitchFamily="18" charset="0"/>
                <a:cs typeface="Times New Roman" pitchFamily="18" charset="0"/>
              </a:rPr>
              <a:t>The fuel system is responsible for making the satellite run for years.</a:t>
            </a:r>
          </a:p>
        </p:txBody>
      </p:sp>
      <p:sp>
        <p:nvSpPr>
          <p:cNvPr id="6" name="TextBox 5"/>
          <p:cNvSpPr txBox="1"/>
          <p:nvPr/>
        </p:nvSpPr>
        <p:spPr>
          <a:xfrm>
            <a:off x="268518" y="2438400"/>
            <a:ext cx="3086273" cy="2031325"/>
          </a:xfrm>
          <a:prstGeom prst="rect">
            <a:avLst/>
          </a:prstGeom>
          <a:noFill/>
        </p:spPr>
        <p:txBody>
          <a:bodyPr wrap="square" rtlCol="0">
            <a:spAutoFit/>
          </a:bodyPr>
          <a:lstStyle/>
          <a:p>
            <a:pPr marL="285750" indent="-285750" algn="just">
              <a:buFont typeface="Wingdings" pitchFamily="2" charset="2"/>
              <a:buChar char="Ø"/>
            </a:pPr>
            <a:r>
              <a:rPr lang="en-US" dirty="0">
                <a:solidFill>
                  <a:srgbClr val="7030A0"/>
                </a:solidFill>
                <a:latin typeface="Times New Roman" pitchFamily="18" charset="0"/>
                <a:cs typeface="Times New Roman" pitchFamily="18" charset="0"/>
              </a:rPr>
              <a:t>The satellite and telemetry control system is used for sending commands to the satellite as well as for sending the status of onboard systems to the ground </a:t>
            </a:r>
            <a:r>
              <a:rPr lang="en-US" dirty="0" smtClean="0">
                <a:solidFill>
                  <a:srgbClr val="7030A0"/>
                </a:solidFill>
                <a:latin typeface="Times New Roman" pitchFamily="18" charset="0"/>
                <a:cs typeface="Times New Roman" pitchFamily="18" charset="0"/>
              </a:rPr>
              <a:t>stations.</a:t>
            </a:r>
            <a:endParaRPr lang="en-US" dirty="0">
              <a:solidFill>
                <a:srgbClr val="7030A0"/>
              </a:solidFill>
              <a:latin typeface="Times New Roman" pitchFamily="18" charset="0"/>
              <a:cs typeface="Times New Roman" pitchFamily="18" charset="0"/>
            </a:endParaRPr>
          </a:p>
        </p:txBody>
      </p:sp>
      <p:sp>
        <p:nvSpPr>
          <p:cNvPr id="7" name="TextBox 6"/>
          <p:cNvSpPr txBox="1"/>
          <p:nvPr/>
        </p:nvSpPr>
        <p:spPr>
          <a:xfrm>
            <a:off x="152400" y="4648200"/>
            <a:ext cx="3200400" cy="923330"/>
          </a:xfrm>
          <a:prstGeom prst="rect">
            <a:avLst/>
          </a:prstGeom>
          <a:noFill/>
        </p:spPr>
        <p:txBody>
          <a:bodyPr wrap="square" rtlCol="0">
            <a:spAutoFit/>
          </a:bodyPr>
          <a:lstStyle/>
          <a:p>
            <a:pPr marL="285750" indent="-285750" algn="just">
              <a:buFont typeface="Wingdings" pitchFamily="2" charset="2"/>
              <a:buChar char="Ø"/>
            </a:pPr>
            <a:r>
              <a:rPr lang="en-US" dirty="0">
                <a:solidFill>
                  <a:srgbClr val="7030A0"/>
                </a:solidFill>
                <a:latin typeface="Times New Roman" pitchFamily="18" charset="0"/>
                <a:cs typeface="Times New Roman" pitchFamily="18" charset="0"/>
              </a:rPr>
              <a:t>The transponder needs to do the necessary frequency translation</a:t>
            </a:r>
            <a:r>
              <a:rPr lang="en-US" dirty="0" smtClean="0">
                <a:solidFill>
                  <a:srgbClr val="7030A0"/>
                </a:solidFill>
                <a:latin typeface="Times New Roman" pitchFamily="18" charset="0"/>
                <a:cs typeface="Times New Roman" pitchFamily="18" charset="0"/>
              </a:rPr>
              <a:t>.</a:t>
            </a:r>
            <a:endParaRPr lang="en-US" dirty="0">
              <a:solidFill>
                <a:srgbClr val="7030A0"/>
              </a:solidFill>
              <a:latin typeface="Times New Roman" pitchFamily="18" charset="0"/>
              <a:cs typeface="Times New Roman" pitchFamily="18" charset="0"/>
            </a:endParaRPr>
          </a:p>
        </p:txBody>
      </p:sp>
      <p:pic>
        <p:nvPicPr>
          <p:cNvPr id="8" name="Picture 7"/>
          <p:cNvPicPr/>
          <p:nvPr/>
        </p:nvPicPr>
        <p:blipFill>
          <a:blip r:embed="rId2"/>
          <a:srcRect/>
          <a:stretch>
            <a:fillRect/>
          </a:stretch>
        </p:blipFill>
        <p:spPr bwMode="auto">
          <a:xfrm>
            <a:off x="3352800" y="228600"/>
            <a:ext cx="5732145" cy="5446395"/>
          </a:xfrm>
          <a:prstGeom prst="rect">
            <a:avLst/>
          </a:prstGeom>
          <a:noFill/>
          <a:ln w="9525">
            <a:noFill/>
            <a:miter lim="800000"/>
            <a:headEnd/>
            <a:tailEnd/>
          </a:ln>
        </p:spPr>
      </p:pic>
      <p:sp>
        <p:nvSpPr>
          <p:cNvPr id="9" name="TextBox 8"/>
          <p:cNvSpPr txBox="1"/>
          <p:nvPr/>
        </p:nvSpPr>
        <p:spPr>
          <a:xfrm>
            <a:off x="3249063" y="5791200"/>
            <a:ext cx="5408209" cy="707886"/>
          </a:xfrm>
          <a:prstGeom prst="rect">
            <a:avLst/>
          </a:prstGeom>
          <a:noFill/>
        </p:spPr>
        <p:txBody>
          <a:bodyPr wrap="square" rtlCol="0">
            <a:spAutoFit/>
          </a:bodyPr>
          <a:lstStyle/>
          <a:p>
            <a:pPr algn="just"/>
            <a:r>
              <a:rPr lang="en-US" sz="2000" dirty="0">
                <a:solidFill>
                  <a:srgbClr val="FFC000"/>
                </a:solidFill>
                <a:latin typeface="Times New Roman" pitchFamily="18" charset="0"/>
                <a:cs typeface="Times New Roman" pitchFamily="18" charset="0"/>
              </a:rPr>
              <a:t>Figure: Payload organization: (a) transparent and (b) regenerative.</a:t>
            </a:r>
          </a:p>
        </p:txBody>
      </p:sp>
    </p:spTree>
    <p:extLst>
      <p:ext uri="{BB962C8B-B14F-4D97-AF65-F5344CB8AC3E}">
        <p14:creationId xmlns:p14="http://schemas.microsoft.com/office/powerpoint/2010/main" val="209403542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48483"/>
            <a:ext cx="3448050" cy="4247317"/>
          </a:xfrm>
          <a:prstGeom prst="rect">
            <a:avLst/>
          </a:prstGeom>
          <a:noFill/>
        </p:spPr>
        <p:txBody>
          <a:bodyPr wrap="square" rtlCol="0">
            <a:spAutoFit/>
          </a:bodyPr>
          <a:lstStyle/>
          <a:p>
            <a:pPr algn="just"/>
            <a:r>
              <a:rPr lang="en-US" dirty="0">
                <a:latin typeface="Times New Roman" pitchFamily="18" charset="0"/>
                <a:cs typeface="Times New Roman" pitchFamily="18" charset="0"/>
              </a:rPr>
              <a:t>The ground segment consists of a number of Earth stations.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a star configuration network, there will be a central station called the hub and a number of remote stations</a:t>
            </a:r>
            <a:r>
              <a:rPr lang="en-US" dirty="0" smtClean="0">
                <a:latin typeface="Times New Roman" pitchFamily="18" charset="0"/>
                <a:cs typeface="Times New Roman" pitchFamily="18" charset="0"/>
              </a:rPr>
              <a:t>.</a:t>
            </a:r>
          </a:p>
          <a:p>
            <a:pPr marL="285750" indent="-285750" algn="just">
              <a:buFont typeface="Wingdings" pitchFamily="2" charset="2"/>
              <a:buChar char="Ø"/>
            </a:pPr>
            <a:r>
              <a:rPr lang="en-US" dirty="0">
                <a:solidFill>
                  <a:srgbClr val="7030A0"/>
                </a:solidFill>
                <a:latin typeface="Times New Roman" pitchFamily="18" charset="0"/>
                <a:cs typeface="Times New Roman" pitchFamily="18" charset="0"/>
              </a:rPr>
              <a:t>The central station consists of a large antenna (4.5 meters to 11 meters) along with all associated electronics to handle a large number of </a:t>
            </a:r>
            <a:r>
              <a:rPr lang="en-US" dirty="0" smtClean="0">
                <a:solidFill>
                  <a:srgbClr val="7030A0"/>
                </a:solidFill>
                <a:latin typeface="Times New Roman" pitchFamily="18" charset="0"/>
                <a:cs typeface="Times New Roman" pitchFamily="18" charset="0"/>
              </a:rPr>
              <a:t>VSATs.</a:t>
            </a:r>
          </a:p>
          <a:p>
            <a:pPr marL="285750" indent="-285750" algn="just">
              <a:buFont typeface="Wingdings" pitchFamily="2" charset="2"/>
              <a:buChar char="Ø"/>
            </a:pPr>
            <a:r>
              <a:rPr lang="en-US" dirty="0" smtClean="0">
                <a:solidFill>
                  <a:srgbClr val="7030A0"/>
                </a:solidFill>
                <a:latin typeface="Times New Roman" pitchFamily="18" charset="0"/>
                <a:cs typeface="Times New Roman" pitchFamily="18" charset="0"/>
              </a:rPr>
              <a:t>Each </a:t>
            </a:r>
            <a:r>
              <a:rPr lang="en-US" dirty="0">
                <a:solidFill>
                  <a:srgbClr val="7030A0"/>
                </a:solidFill>
                <a:latin typeface="Times New Roman" pitchFamily="18" charset="0"/>
                <a:cs typeface="Times New Roman" pitchFamily="18" charset="0"/>
              </a:rPr>
              <a:t>remote station will have a very small aperture terminal (VSAT), an antenna of about 0.5 meter to 1.5 </a:t>
            </a:r>
            <a:r>
              <a:rPr lang="en-US" dirty="0" smtClean="0">
                <a:solidFill>
                  <a:srgbClr val="7030A0"/>
                </a:solidFill>
                <a:latin typeface="Times New Roman" pitchFamily="18" charset="0"/>
                <a:cs typeface="Times New Roman" pitchFamily="18" charset="0"/>
              </a:rPr>
              <a:t>meters.</a:t>
            </a:r>
            <a:endParaRPr lang="en-US" dirty="0">
              <a:solidFill>
                <a:srgbClr val="7030A0"/>
              </a:solidFill>
              <a:latin typeface="Times New Roman" pitchFamily="18" charset="0"/>
              <a:cs typeface="Times New Roman" pitchFamily="18" charset="0"/>
            </a:endParaRPr>
          </a:p>
        </p:txBody>
      </p:sp>
      <p:pic>
        <p:nvPicPr>
          <p:cNvPr id="5" name="Picture 4" descr="C:\Users\User\Desktop\N. Project\ground sagment.png"/>
          <p:cNvPicPr/>
          <p:nvPr/>
        </p:nvPicPr>
        <p:blipFill>
          <a:blip r:embed="rId2"/>
          <a:srcRect/>
          <a:stretch>
            <a:fillRect/>
          </a:stretch>
        </p:blipFill>
        <p:spPr bwMode="auto">
          <a:xfrm>
            <a:off x="3676650" y="0"/>
            <a:ext cx="5467350" cy="5610225"/>
          </a:xfrm>
          <a:prstGeom prst="rect">
            <a:avLst/>
          </a:prstGeom>
          <a:noFill/>
          <a:ln w="9525">
            <a:noFill/>
            <a:miter lim="800000"/>
            <a:headEnd/>
            <a:tailEnd/>
          </a:ln>
        </p:spPr>
      </p:pic>
      <p:sp>
        <p:nvSpPr>
          <p:cNvPr id="6" name="TextBox 5"/>
          <p:cNvSpPr txBox="1"/>
          <p:nvPr/>
        </p:nvSpPr>
        <p:spPr>
          <a:xfrm>
            <a:off x="3352800" y="5872325"/>
            <a:ext cx="5410200" cy="707886"/>
          </a:xfrm>
          <a:prstGeom prst="rect">
            <a:avLst/>
          </a:prstGeom>
          <a:noFill/>
        </p:spPr>
        <p:txBody>
          <a:bodyPr wrap="square" rtlCol="0">
            <a:spAutoFit/>
          </a:bodyPr>
          <a:lstStyle/>
          <a:p>
            <a:pPr algn="just"/>
            <a:r>
              <a:rPr lang="en-US" sz="2000" dirty="0">
                <a:solidFill>
                  <a:srgbClr val="FFC000"/>
                </a:solidFill>
                <a:latin typeface="Times New Roman" pitchFamily="18" charset="0"/>
                <a:cs typeface="Times New Roman" pitchFamily="18" charset="0"/>
              </a:rPr>
              <a:t>Figure: The organization of an earth station. RF¼ radio frequency, IF¼ intermediate frequency</a:t>
            </a:r>
            <a:r>
              <a:rPr lang="en-US" sz="2000" dirty="0" smtClean="0">
                <a:solidFill>
                  <a:srgbClr val="FFC000"/>
                </a:solidFill>
                <a:latin typeface="Times New Roman" pitchFamily="18" charset="0"/>
                <a:cs typeface="Times New Roman" pitchFamily="18" charset="0"/>
              </a:rPr>
              <a:t>.</a:t>
            </a:r>
            <a:endParaRPr lang="en-US" sz="2000"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114019283"/>
      </p:ext>
    </p:extLst>
  </p:cSld>
  <p:clrMapOvr>
    <a:masterClrMapping/>
  </p:clrMapOvr>
  <mc:AlternateContent xmlns:mc="http://schemas.openxmlformats.org/markup-compatibility/2006" xmlns:p14="http://schemas.microsoft.com/office/powerpoint/2010/main">
    <mc:Choice Requires="p14">
      <p:transition spd="slow" p14:dur="20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1154</TotalTime>
  <Words>819</Words>
  <Application>Microsoft Office PowerPoint</Application>
  <PresentationFormat>On-screen Show (4:3)</PresentationFormat>
  <Paragraphs>78</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Waveform</vt:lpstr>
      <vt:lpstr>PowerPoint Presentation</vt:lpstr>
      <vt:lpstr>Discussion Area</vt:lpstr>
      <vt:lpstr>Birth of Satellite Communications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Cow boy</dc:creator>
  <cp:lastModifiedBy>User</cp:lastModifiedBy>
  <cp:revision>38</cp:revision>
  <dcterms:created xsi:type="dcterms:W3CDTF">2006-08-16T00:00:00Z</dcterms:created>
  <dcterms:modified xsi:type="dcterms:W3CDTF">2015-09-06T19:11:34Z</dcterms:modified>
</cp:coreProperties>
</file>