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23"/>
  </p:notesMasterIdLst>
  <p:handoutMasterIdLst>
    <p:handoutMasterId r:id="rId24"/>
  </p:handoutMasterIdLst>
  <p:sldIdLst>
    <p:sldId id="322" r:id="rId3"/>
    <p:sldId id="344" r:id="rId4"/>
    <p:sldId id="326" r:id="rId5"/>
    <p:sldId id="340" r:id="rId6"/>
    <p:sldId id="342" r:id="rId7"/>
    <p:sldId id="328" r:id="rId8"/>
    <p:sldId id="325" r:id="rId9"/>
    <p:sldId id="327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41" r:id="rId18"/>
    <p:sldId id="337" r:id="rId19"/>
    <p:sldId id="338" r:id="rId20"/>
    <p:sldId id="339" r:id="rId21"/>
    <p:sldId id="343" r:id="rId22"/>
  </p:sldIdLst>
  <p:sldSz cx="12188825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229"/>
    <a:srgbClr val="EACD95"/>
    <a:srgbClr val="D4B5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81" autoAdjust="0"/>
  </p:normalViewPr>
  <p:slideViewPr>
    <p:cSldViewPr showGuides="1">
      <p:cViewPr varScale="1">
        <p:scale>
          <a:sx n="74" d="100"/>
          <a:sy n="74" d="100"/>
        </p:scale>
        <p:origin x="582" y="72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pPr/>
              <a:t>02-Aug-13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pPr/>
              <a:t>02-Aug-13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0" y="0"/>
            <a:ext cx="12227975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1697" y="1871132"/>
            <a:ext cx="6813894" cy="1515533"/>
          </a:xfrm>
        </p:spPr>
        <p:txBody>
          <a:bodyPr anchor="b">
            <a:noAutofit/>
          </a:bodyPr>
          <a:lstStyle>
            <a:lvl1pPr algn="ctr">
              <a:defRPr sz="5398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1697" y="3657597"/>
            <a:ext cx="6813894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1154" y="5037663"/>
            <a:ext cx="897233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1696" y="5037663"/>
            <a:ext cx="5213277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4568" y="5037663"/>
            <a:ext cx="551023" cy="279400"/>
          </a:xfrm>
        </p:spPr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1698" y="3522131"/>
            <a:ext cx="68138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08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4815415"/>
            <a:ext cx="9607163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156" y="1041400"/>
            <a:ext cx="10103340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064" y="5382153"/>
            <a:ext cx="9607163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101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528" y="982132"/>
            <a:ext cx="9590234" cy="2954868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528" y="4343400"/>
            <a:ext cx="9590234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5806" y="4140199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186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982132"/>
            <a:ext cx="9293977" cy="2370668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376" y="3352800"/>
            <a:ext cx="8836900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9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343400"/>
            <a:ext cx="9607163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1789" y="8799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97507" y="282787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5806" y="4140199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62618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5" y="3308581"/>
            <a:ext cx="9607165" cy="1468800"/>
          </a:xfrm>
        </p:spPr>
        <p:txBody>
          <a:bodyPr anchor="b">
            <a:normAutofit/>
          </a:bodyPr>
          <a:lstStyle>
            <a:lvl1pPr algn="l">
              <a:defRPr sz="31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777381"/>
            <a:ext cx="9607165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625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982132"/>
            <a:ext cx="9293977" cy="2243668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064" y="3639312"/>
            <a:ext cx="9607165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3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529667"/>
            <a:ext cx="9607165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1789" y="8799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97507" y="25992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5806" y="3429000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74001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982132"/>
            <a:ext cx="9607163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064" y="3630168"/>
            <a:ext cx="9607165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3" y="4470400"/>
            <a:ext cx="9607167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5806" y="3429000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5821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46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7013" y="982132"/>
            <a:ext cx="1890403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061" y="982132"/>
            <a:ext cx="7431089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1582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21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544" y="1752606"/>
            <a:ext cx="8156563" cy="1822514"/>
          </a:xfrm>
        </p:spPr>
        <p:txBody>
          <a:bodyPr anchor="b">
            <a:normAutofit/>
          </a:bodyPr>
          <a:lstStyle>
            <a:lvl1pPr algn="ctr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542" y="3846052"/>
            <a:ext cx="8156565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3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199" y="3710585"/>
            <a:ext cx="816125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19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110" y="2560320"/>
            <a:ext cx="4717075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734" y="2560320"/>
            <a:ext cx="4717075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9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3" y="2658533"/>
            <a:ext cx="4717075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7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063" y="3243263"/>
            <a:ext cx="4717075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9061" y="2658533"/>
            <a:ext cx="4717075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7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9061" y="3243263"/>
            <a:ext cx="4717075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12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54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6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474" y="1388534"/>
            <a:ext cx="371748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7257" y="982132"/>
            <a:ext cx="5468042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474" y="3031065"/>
            <a:ext cx="3717487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5805" y="2912533"/>
            <a:ext cx="35135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71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1" y="1883832"/>
            <a:ext cx="6240191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2724" y="1041400"/>
            <a:ext cx="3062549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061" y="3255432"/>
            <a:ext cx="624019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0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2" y="0"/>
            <a:ext cx="12226777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065" y="982133"/>
            <a:ext cx="95986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2556932"/>
            <a:ext cx="95986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5241" y="5969000"/>
            <a:ext cx="15997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064" y="5969000"/>
            <a:ext cx="73039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1205" y="5969000"/>
            <a:ext cx="542556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063" rtl="0" eaLnBrk="1" latinLnBrk="0" hangingPunct="1">
        <a:spcBef>
          <a:spcPct val="0"/>
        </a:spcBef>
        <a:buNone/>
        <a:defRPr sz="4399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3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9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7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tags" Target="../tags/tag13.xml"/><Relationship Id="rId7" Type="http://schemas.openxmlformats.org/officeDocument/2006/relationships/oleObject" Target="../embeddings/oleObject15.bin"/><Relationship Id="rId2" Type="http://schemas.openxmlformats.org/officeDocument/2006/relationships/tags" Target="../tags/tag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4.bin"/><Relationship Id="rId4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image" Target="../media/image44.jpeg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image" Target="../media/image43.wmf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19.bin"/><Relationship Id="rId14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tags" Target="../tags/tag15.xml"/><Relationship Id="rId7" Type="http://schemas.openxmlformats.org/officeDocument/2006/relationships/oleObject" Target="../embeddings/oleObject22.bin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7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6.wmf"/><Relationship Id="rId4" Type="http://schemas.openxmlformats.org/officeDocument/2006/relationships/tags" Target="../tags/tag16.xml"/><Relationship Id="rId9" Type="http://schemas.openxmlformats.org/officeDocument/2006/relationships/oleObject" Target="../embeddings/oleObject2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tags" Target="../tags/tag18.xml"/><Relationship Id="rId7" Type="http://schemas.openxmlformats.org/officeDocument/2006/relationships/image" Target="../media/image48.wmf"/><Relationship Id="rId2" Type="http://schemas.openxmlformats.org/officeDocument/2006/relationships/tags" Target="../tags/tag1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50.wmf"/><Relationship Id="rId5" Type="http://schemas.openxmlformats.org/officeDocument/2006/relationships/slideLayout" Target="../slideLayouts/slideLayout7.xml"/><Relationship Id="rId10" Type="http://schemas.openxmlformats.org/officeDocument/2006/relationships/oleObject" Target="../embeddings/oleObject26.bin"/><Relationship Id="rId4" Type="http://schemas.openxmlformats.org/officeDocument/2006/relationships/tags" Target="../tags/tag19.xml"/><Relationship Id="rId9" Type="http://schemas.openxmlformats.org/officeDocument/2006/relationships/image" Target="../media/image4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tags" Target="../tags/tag21.xml"/><Relationship Id="rId7" Type="http://schemas.openxmlformats.org/officeDocument/2006/relationships/image" Target="../media/image51.wmf"/><Relationship Id="rId2" Type="http://schemas.openxmlformats.org/officeDocument/2006/relationships/tags" Target="../tags/tag20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53.wmf"/><Relationship Id="rId5" Type="http://schemas.openxmlformats.org/officeDocument/2006/relationships/slideLayout" Target="../slideLayouts/slideLayout7.xml"/><Relationship Id="rId10" Type="http://schemas.openxmlformats.org/officeDocument/2006/relationships/oleObject" Target="../embeddings/oleObject29.bin"/><Relationship Id="rId4" Type="http://schemas.openxmlformats.org/officeDocument/2006/relationships/tags" Target="../tags/tag22.xml"/><Relationship Id="rId9" Type="http://schemas.openxmlformats.org/officeDocument/2006/relationships/image" Target="../media/image5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2.jpeg"/><Relationship Id="rId2" Type="http://schemas.openxmlformats.org/officeDocument/2006/relationships/tags" Target="../tags/tag2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4.jpg"/><Relationship Id="rId5" Type="http://schemas.openxmlformats.org/officeDocument/2006/relationships/image" Target="../media/image53.wmf"/><Relationship Id="rId4" Type="http://schemas.openxmlformats.org/officeDocument/2006/relationships/oleObject" Target="../embeddings/oleObject30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igendecomposition_of_a_matrix" TargetMode="External"/><Relationship Id="rId2" Type="http://schemas.openxmlformats.org/officeDocument/2006/relationships/hyperlink" Target="http://en.wikipedia.org/wiki/Karl_Pearson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en.wikipedia.org/wiki/Data_matrix" TargetMode="External"/><Relationship Id="rId5" Type="http://schemas.openxmlformats.org/officeDocument/2006/relationships/hyperlink" Target="http://en.wikipedia.org/wiki/Singular_value_decomposition" TargetMode="External"/><Relationship Id="rId4" Type="http://schemas.openxmlformats.org/officeDocument/2006/relationships/hyperlink" Target="http://en.wikipedia.org/wiki/Covariance_matri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31.jpeg"/><Relationship Id="rId18" Type="http://schemas.openxmlformats.org/officeDocument/2006/relationships/image" Target="../media/image22.wmf"/><Relationship Id="rId26" Type="http://schemas.openxmlformats.org/officeDocument/2006/relationships/image" Target="../media/image26.wmf"/><Relationship Id="rId3" Type="http://schemas.openxmlformats.org/officeDocument/2006/relationships/tags" Target="../tags/tag4.xml"/><Relationship Id="rId21" Type="http://schemas.openxmlformats.org/officeDocument/2006/relationships/oleObject" Target="../embeddings/oleObject9.bin"/><Relationship Id="rId7" Type="http://schemas.openxmlformats.org/officeDocument/2006/relationships/tags" Target="../tags/tag8.xml"/><Relationship Id="rId12" Type="http://schemas.openxmlformats.org/officeDocument/2006/relationships/image" Target="../media/image30.jpeg"/><Relationship Id="rId17" Type="http://schemas.openxmlformats.org/officeDocument/2006/relationships/oleObject" Target="../embeddings/oleObject7.bin"/><Relationship Id="rId25" Type="http://schemas.openxmlformats.org/officeDocument/2006/relationships/oleObject" Target="../embeddings/oleObject11.bin"/><Relationship Id="rId2" Type="http://schemas.openxmlformats.org/officeDocument/2006/relationships/tags" Target="../tags/tag3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2.vml"/><Relationship Id="rId6" Type="http://schemas.openxmlformats.org/officeDocument/2006/relationships/tags" Target="../tags/tag7.xml"/><Relationship Id="rId11" Type="http://schemas.openxmlformats.org/officeDocument/2006/relationships/image" Target="../media/image29.jpeg"/><Relationship Id="rId24" Type="http://schemas.openxmlformats.org/officeDocument/2006/relationships/image" Target="../media/image25.wmf"/><Relationship Id="rId5" Type="http://schemas.openxmlformats.org/officeDocument/2006/relationships/tags" Target="../tags/tag6.xml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0.bin"/><Relationship Id="rId10" Type="http://schemas.openxmlformats.org/officeDocument/2006/relationships/image" Target="../media/image28.jpeg"/><Relationship Id="rId19" Type="http://schemas.openxmlformats.org/officeDocument/2006/relationships/oleObject" Target="../embeddings/oleObject8.bin"/><Relationship Id="rId4" Type="http://schemas.openxmlformats.org/officeDocument/2006/relationships/tags" Target="../tags/tag5.xml"/><Relationship Id="rId9" Type="http://schemas.openxmlformats.org/officeDocument/2006/relationships/image" Target="../media/image27.jpeg"/><Relationship Id="rId14" Type="http://schemas.openxmlformats.org/officeDocument/2006/relationships/image" Target="../media/image32.jpeg"/><Relationship Id="rId22" Type="http://schemas.openxmlformats.org/officeDocument/2006/relationships/image" Target="../media/image2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10.xml"/><Relationship Id="rId7" Type="http://schemas.openxmlformats.org/officeDocument/2006/relationships/image" Target="../media/image33.wmf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7.jpeg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3547" y="3581400"/>
            <a:ext cx="8229600" cy="121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R.SINDHI MADHURI</a:t>
            </a:r>
          </a:p>
          <a:p>
            <a:r>
              <a:rPr lang="en-US" dirty="0" smtClean="0"/>
              <a:t>A.ANURAG REDDY</a:t>
            </a:r>
          </a:p>
          <a:p>
            <a:r>
              <a:rPr lang="en-US" dirty="0" smtClean="0"/>
              <a:t>G.USHASWI</a:t>
            </a:r>
            <a:endParaRPr lang="en-US" dirty="0" smtClean="0"/>
          </a:p>
          <a:p>
            <a:r>
              <a:rPr lang="en-US" dirty="0" smtClean="0"/>
              <a:t>ROHIT UPADHYAY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1612" y="2739671"/>
            <a:ext cx="686348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accent5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Face recognition using PCA</a:t>
            </a:r>
            <a:endParaRPr lang="en-US" sz="4800" b="0" cap="none" spc="0" dirty="0">
              <a:ln w="0"/>
              <a:solidFill>
                <a:schemeClr val="accent5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4212" y="685800"/>
            <a:ext cx="106683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dirty="0" smtClean="0"/>
              <a:t>Then subtract it from the training faces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98782733"/>
              </p:ext>
            </p:extLst>
          </p:nvPr>
        </p:nvGraphicFramePr>
        <p:xfrm>
          <a:off x="684212" y="1752600"/>
          <a:ext cx="10843507" cy="4366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4" imgW="5359400" imgH="2159000" progId="Equation.DSMT4">
                  <p:embed/>
                </p:oleObj>
              </mc:Choice>
              <mc:Fallback>
                <p:oleObj name="Equation" r:id="rId4" imgW="5359400" imgH="2159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2" y="1752600"/>
                        <a:ext cx="10843507" cy="4366131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0012" y="990600"/>
            <a:ext cx="9525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smtClean="0"/>
              <a:t>Now we build the matrix which is </a:t>
            </a:r>
            <a:r>
              <a:rPr lang="en-US" sz="3200" i="1" dirty="0" smtClean="0">
                <a:latin typeface="Times New Roman" pitchFamily="18" charset="0"/>
              </a:rPr>
              <a:t>N</a:t>
            </a:r>
            <a:r>
              <a:rPr lang="en-US" sz="3200" i="1" baseline="30000" dirty="0" smtClean="0">
                <a:latin typeface="Times New Roman" pitchFamily="18" charset="0"/>
              </a:rPr>
              <a:t>2</a:t>
            </a:r>
            <a:r>
              <a:rPr lang="en-US" sz="3200" baseline="30000" dirty="0" smtClean="0"/>
              <a:t> </a:t>
            </a:r>
            <a:r>
              <a:rPr lang="en-US" sz="3200" dirty="0" smtClean="0"/>
              <a:t>by </a:t>
            </a:r>
            <a:r>
              <a:rPr lang="en-US" sz="3200" i="1" dirty="0" smtClean="0">
                <a:latin typeface="Times New Roman" pitchFamily="18" charset="0"/>
              </a:rPr>
              <a:t>M</a:t>
            </a:r>
            <a:endParaRPr lang="en-US" sz="3200" i="1" baseline="30000" dirty="0" smtClean="0">
              <a:latin typeface="Times New Roman" pitchFamily="18" charset="0"/>
            </a:endParaRPr>
          </a:p>
          <a:p>
            <a:pPr>
              <a:defRPr/>
            </a:pPr>
            <a:endParaRPr lang="en-US" sz="3200" dirty="0" smtClean="0"/>
          </a:p>
          <a:p>
            <a:pPr>
              <a:defRPr/>
            </a:pPr>
            <a:endParaRPr lang="en-US" sz="3200" dirty="0" smtClean="0"/>
          </a:p>
          <a:p>
            <a:pPr>
              <a:defRPr/>
            </a:pPr>
            <a:endParaRPr lang="en-US" sz="3200" dirty="0" smtClean="0"/>
          </a:p>
          <a:p>
            <a:pPr>
              <a:defRPr/>
            </a:pPr>
            <a:endParaRPr lang="en-US" sz="3200" dirty="0" smtClean="0"/>
          </a:p>
          <a:p>
            <a:pPr>
              <a:defRPr/>
            </a:pPr>
            <a:endParaRPr lang="en-US" sz="3200" dirty="0" smtClean="0"/>
          </a:p>
          <a:p>
            <a:pPr>
              <a:defRPr/>
            </a:pPr>
            <a:r>
              <a:rPr lang="en-US" sz="3200" dirty="0" smtClean="0"/>
              <a:t>The covariance matrix which is </a:t>
            </a:r>
            <a:r>
              <a:rPr lang="en-US" sz="32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N</a:t>
            </a:r>
            <a:r>
              <a:rPr lang="en-US" sz="3200" i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3200" baseline="30000" dirty="0" smtClean="0"/>
              <a:t> </a:t>
            </a:r>
            <a:r>
              <a:rPr lang="en-US" sz="3200" dirty="0" smtClean="0"/>
              <a:t>by </a:t>
            </a:r>
            <a:r>
              <a:rPr lang="en-US" sz="32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N</a:t>
            </a:r>
            <a:r>
              <a:rPr lang="en-US" sz="3200" i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endParaRPr lang="en-US" sz="3200" i="1" dirty="0" smtClean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81282152"/>
              </p:ext>
            </p:extLst>
          </p:nvPr>
        </p:nvGraphicFramePr>
        <p:xfrm>
          <a:off x="3732212" y="2438400"/>
          <a:ext cx="45275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5" imgW="1916868" imgH="304668" progId="Equation.DSMT4">
                  <p:embed/>
                </p:oleObj>
              </mc:Choice>
              <mc:Fallback>
                <p:oleObj name="Equation" r:id="rId5" imgW="1916868" imgH="304668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2212" y="2438400"/>
                        <a:ext cx="4527550" cy="719138"/>
                      </a:xfrm>
                      <a:prstGeom prst="rect">
                        <a:avLst/>
                      </a:prstGeom>
                      <a:solidFill>
                        <a:srgbClr val="EACD95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86167667"/>
              </p:ext>
            </p:extLst>
          </p:nvPr>
        </p:nvGraphicFramePr>
        <p:xfrm>
          <a:off x="5256212" y="5181600"/>
          <a:ext cx="20447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7" imgW="698197" imgH="203112" progId="Equation.DSMT4">
                  <p:embed/>
                </p:oleObj>
              </mc:Choice>
              <mc:Fallback>
                <p:oleObj name="Equation" r:id="rId7" imgW="698197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2" y="5181600"/>
                        <a:ext cx="2044700" cy="595312"/>
                      </a:xfrm>
                      <a:prstGeom prst="rect">
                        <a:avLst/>
                      </a:prstGeom>
                      <a:solidFill>
                        <a:srgbClr val="EACD95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9412" y="381001"/>
            <a:ext cx="8761413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endParaRPr lang="en-GB" sz="2400" dirty="0" smtClean="0"/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r>
              <a:rPr lang="en-GB" sz="2400" dirty="0" smtClean="0"/>
              <a:t>     The </a:t>
            </a:r>
            <a:r>
              <a:rPr lang="en-GB" sz="2400" dirty="0" smtClean="0"/>
              <a:t>covariance matrix has eigenvectors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 </a:t>
            </a:r>
            <a:r>
              <a:rPr lang="en-GB" sz="2400" dirty="0" smtClean="0"/>
              <a:t>           </a:t>
            </a:r>
            <a:r>
              <a:rPr lang="en-GB" sz="2400" dirty="0" smtClean="0"/>
              <a:t>covariance </a:t>
            </a:r>
            <a:r>
              <a:rPr lang="en-GB" sz="2400" dirty="0" smtClean="0"/>
              <a:t>matrix    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 </a:t>
            </a:r>
            <a:r>
              <a:rPr lang="en-GB" sz="2400" dirty="0" smtClean="0"/>
              <a:t>  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 </a:t>
            </a:r>
            <a:r>
              <a:rPr lang="en-GB" sz="2400" dirty="0" smtClean="0"/>
              <a:t>            eigenvectors                    </a:t>
            </a:r>
            <a:endParaRPr lang="en-GB" sz="24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GB" sz="24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 smtClean="0"/>
              <a:t>             eigenvalues         </a:t>
            </a:r>
            <a:endParaRPr lang="en-GB" sz="2400" dirty="0" smtClean="0"/>
          </a:p>
          <a:p>
            <a:pPr>
              <a:lnSpc>
                <a:spcPct val="90000"/>
              </a:lnSpc>
            </a:pPr>
            <a:endParaRPr lang="en-GB" sz="2400" dirty="0" smtClean="0"/>
          </a:p>
          <a:p>
            <a:pPr>
              <a:lnSpc>
                <a:spcPct val="90000"/>
              </a:lnSpc>
            </a:pPr>
            <a:r>
              <a:rPr lang="en-GB" sz="2400" dirty="0" smtClean="0"/>
              <a:t>          Eigenvectors </a:t>
            </a:r>
            <a:r>
              <a:rPr lang="en-GB" sz="2400" dirty="0" smtClean="0"/>
              <a:t>with larger eigenvectors correspond to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 smtClean="0"/>
              <a:t>	</a:t>
            </a:r>
            <a:endParaRPr lang="en-GB" sz="24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 </a:t>
            </a:r>
            <a:r>
              <a:rPr lang="en-GB" sz="2400" dirty="0" smtClean="0"/>
              <a:t>              </a:t>
            </a:r>
            <a:r>
              <a:rPr lang="en-GB" sz="2400" dirty="0" smtClean="0"/>
              <a:t>directions </a:t>
            </a:r>
            <a:r>
              <a:rPr lang="en-GB" sz="2400" dirty="0" smtClean="0"/>
              <a:t>in which the data varies more</a:t>
            </a:r>
          </a:p>
          <a:p>
            <a:pPr>
              <a:lnSpc>
                <a:spcPct val="90000"/>
              </a:lnSpc>
            </a:pPr>
            <a:endParaRPr lang="en-GB" sz="2400" dirty="0" smtClean="0"/>
          </a:p>
          <a:p>
            <a:pPr>
              <a:lnSpc>
                <a:spcPct val="90000"/>
              </a:lnSpc>
            </a:pPr>
            <a:r>
              <a:rPr lang="en-GB" sz="2400" dirty="0" smtClean="0"/>
              <a:t>            Finding </a:t>
            </a:r>
            <a:r>
              <a:rPr lang="en-GB" sz="2400" dirty="0" smtClean="0"/>
              <a:t>the eigenvectors and eigenvalues of the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 smtClean="0"/>
              <a:t>	covariance matrix for a set of data is termed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 smtClean="0"/>
              <a:t>	principle components analysis</a:t>
            </a:r>
            <a:endParaRPr lang="en-GB" sz="2400" dirty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4570412" y="1752600"/>
          <a:ext cx="1473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3" imgW="1104840" imgH="457200" progId="Equation.DSMT4">
                  <p:embed/>
                </p:oleObj>
              </mc:Choice>
              <mc:Fallback>
                <p:oleObj name="Equation" r:id="rId3" imgW="110484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0412" y="1752600"/>
                        <a:ext cx="14732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4951412" y="2667000"/>
          <a:ext cx="1066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5" imgW="799920" imgH="457200" progId="Equation.DSMT4">
                  <p:embed/>
                </p:oleObj>
              </mc:Choice>
              <mc:Fallback>
                <p:oleObj name="Equation" r:id="rId5" imgW="79992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1412" y="2667000"/>
                        <a:ext cx="1066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6246812" y="2667000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7" imgW="723600" imgH="457200" progId="Equation.DSMT4">
                  <p:embed/>
                </p:oleObj>
              </mc:Choice>
              <mc:Fallback>
                <p:oleObj name="Equation" r:id="rId7" imgW="72360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6812" y="2667000"/>
                        <a:ext cx="9652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5027612" y="3657600"/>
          <a:ext cx="914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9" imgW="685800" imgH="228600" progId="Equation.DSMT4">
                  <p:embed/>
                </p:oleObj>
              </mc:Choice>
              <mc:Fallback>
                <p:oleObj name="Equation" r:id="rId9" imgW="6858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612" y="3657600"/>
                        <a:ext cx="9144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6475412" y="3657600"/>
          <a:ext cx="914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11" imgW="685800" imgH="228600" progId="Equation.DSMT4">
                  <p:embed/>
                </p:oleObj>
              </mc:Choice>
              <mc:Fallback>
                <p:oleObj name="Equation" r:id="rId11" imgW="68580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412" y="3657600"/>
                        <a:ext cx="9144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12" descr="F:\teaching\vision\eigenfaces\graph3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581106" y="3276600"/>
            <a:ext cx="3808413" cy="2857426"/>
          </a:xfrm>
          <a:prstGeom prst="rect">
            <a:avLst/>
          </a:prstGeom>
          <a:noFill/>
        </p:spPr>
      </p:pic>
      <p:sp>
        <p:nvSpPr>
          <p:cNvPr id="10" name="Freeform 14"/>
          <p:cNvSpPr>
            <a:spLocks/>
          </p:cNvSpPr>
          <p:nvPr/>
        </p:nvSpPr>
        <p:spPr bwMode="auto">
          <a:xfrm>
            <a:off x="5942012" y="3886200"/>
            <a:ext cx="3198813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4" y="1051"/>
              </a:cxn>
              <a:cxn ang="0">
                <a:pos x="1750" y="720"/>
              </a:cxn>
            </a:cxnLst>
            <a:rect l="0" t="0" r="r" b="b"/>
            <a:pathLst>
              <a:path w="1750" h="1171">
                <a:moveTo>
                  <a:pt x="0" y="0"/>
                </a:moveTo>
                <a:cubicBezTo>
                  <a:pt x="246" y="465"/>
                  <a:pt x="492" y="931"/>
                  <a:pt x="784" y="1051"/>
                </a:cubicBezTo>
                <a:cubicBezTo>
                  <a:pt x="1076" y="1171"/>
                  <a:pt x="1413" y="945"/>
                  <a:pt x="1750" y="7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>
            <a:off x="7466012" y="3733800"/>
            <a:ext cx="2743200" cy="381000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1056" y="121"/>
              </a:cxn>
              <a:cxn ang="0">
                <a:pos x="1205" y="740"/>
              </a:cxn>
            </a:cxnLst>
            <a:rect l="0" t="0" r="r" b="b"/>
            <a:pathLst>
              <a:path w="1257" h="740">
                <a:moveTo>
                  <a:pt x="0" y="15"/>
                </a:moveTo>
                <a:cubicBezTo>
                  <a:pt x="427" y="7"/>
                  <a:pt x="855" y="0"/>
                  <a:pt x="1056" y="121"/>
                </a:cubicBezTo>
                <a:cubicBezTo>
                  <a:pt x="1257" y="242"/>
                  <a:pt x="1231" y="491"/>
                  <a:pt x="1205" y="7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054999"/>
              </p:ext>
            </p:extLst>
          </p:nvPr>
        </p:nvGraphicFramePr>
        <p:xfrm>
          <a:off x="7506493" y="2136775"/>
          <a:ext cx="3725863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14" imgW="1993680" imgH="609480" progId="Equation.DSMT4">
                  <p:embed/>
                </p:oleObj>
              </mc:Choice>
              <mc:Fallback>
                <p:oleObj name="Equation" r:id="rId14" imgW="199368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6493" y="2136775"/>
                        <a:ext cx="3725863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7572962" y="1872735"/>
            <a:ext cx="3292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The covariance of two variables is: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3055" y="768184"/>
            <a:ext cx="34167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Recognition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7799" y="1733662"/>
            <a:ext cx="609282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dobe Garamond Pro" panose="02020502060506020403" pitchFamily="18" charset="0"/>
                <a:ea typeface="ＭＳ Ｐゴシック" panose="020B0600070205080204" pitchFamily="34" charset="-128"/>
              </a:rPr>
              <a:t>A face image can be projected into this face space by</a:t>
            </a:r>
          </a:p>
          <a:p>
            <a:endParaRPr lang="en-US" dirty="0">
              <a:latin typeface="Adobe Garamond Pro" panose="02020502060506020403" pitchFamily="18" charset="0"/>
              <a:ea typeface="ＭＳ Ｐゴシック" panose="020B0600070205080204" pitchFamily="34" charset="-128"/>
            </a:endParaRPr>
          </a:p>
          <a:p>
            <a:r>
              <a:rPr lang="en-US" dirty="0">
                <a:latin typeface="Adobe Garamond Pro" panose="02020502060506020403" pitchFamily="18" charset="0"/>
                <a:ea typeface="ＭＳ Ｐゴシック" panose="020B0600070205080204" pitchFamily="34" charset="-128"/>
              </a:rPr>
              <a:t>        	 </a:t>
            </a:r>
            <a:r>
              <a:rPr lang="en-US" dirty="0" err="1">
                <a:latin typeface="Adobe Garamond Pro" panose="02020502060506020403" pitchFamily="18" charset="0"/>
                <a:ea typeface="ＭＳ Ｐゴシック" panose="020B0600070205080204" pitchFamily="34" charset="-128"/>
              </a:rPr>
              <a:t>p</a:t>
            </a:r>
            <a:r>
              <a:rPr lang="en-US" baseline="-25000" dirty="0" err="1">
                <a:latin typeface="Adobe Garamond Pro" panose="02020502060506020403" pitchFamily="18" charset="0"/>
                <a:ea typeface="ＭＳ Ｐゴシック" panose="020B0600070205080204" pitchFamily="34" charset="-128"/>
              </a:rPr>
              <a:t>k</a:t>
            </a:r>
            <a:r>
              <a:rPr lang="en-US" dirty="0">
                <a:latin typeface="Adobe Garamond Pro" panose="02020502060506020403" pitchFamily="18" charset="0"/>
                <a:ea typeface="ＭＳ Ｐゴシック" panose="020B0600070205080204" pitchFamily="34" charset="-128"/>
              </a:rPr>
              <a:t> = U</a:t>
            </a:r>
            <a:r>
              <a:rPr lang="en-US" baseline="30000" dirty="0">
                <a:latin typeface="Adobe Garamond Pro" panose="02020502060506020403" pitchFamily="18" charset="0"/>
                <a:ea typeface="ＭＳ Ｐゴシック" panose="020B0600070205080204" pitchFamily="34" charset="-128"/>
              </a:rPr>
              <a:t>T</a:t>
            </a:r>
            <a:r>
              <a:rPr lang="en-US" dirty="0">
                <a:latin typeface="Adobe Garamond Pro" panose="02020502060506020403" pitchFamily="18" charset="0"/>
                <a:ea typeface="ＭＳ Ｐゴシック" panose="020B0600070205080204" pitchFamily="34" charset="-128"/>
              </a:rPr>
              <a:t>(</a:t>
            </a:r>
            <a:r>
              <a:rPr lang="en-US" dirty="0" err="1">
                <a:latin typeface="Adobe Garamond Pro" panose="02020502060506020403" pitchFamily="18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x</a:t>
            </a:r>
            <a:r>
              <a:rPr lang="en-US" baseline="-25000" dirty="0" err="1">
                <a:latin typeface="Adobe Garamond Pro" panose="02020502060506020403" pitchFamily="18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k</a:t>
            </a:r>
            <a:r>
              <a:rPr lang="en-US" dirty="0">
                <a:latin typeface="Adobe Garamond Pro" panose="02020502060506020403" pitchFamily="18" charset="0"/>
                <a:ea typeface="ＭＳ Ｐゴシック" panose="020B0600070205080204" pitchFamily="34" charset="-128"/>
              </a:rPr>
              <a:t> – m)  where k=1,…,m</a:t>
            </a:r>
          </a:p>
        </p:txBody>
      </p:sp>
      <p:sp>
        <p:nvSpPr>
          <p:cNvPr id="5" name="Rectangle 4"/>
          <p:cNvSpPr/>
          <p:nvPr/>
        </p:nvSpPr>
        <p:spPr>
          <a:xfrm>
            <a:off x="924694" y="3104583"/>
            <a:ext cx="6092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To recognize a face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6" name="Picture 10" descr="andrew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146" y="3977141"/>
            <a:ext cx="1547201" cy="1856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7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65268176"/>
              </p:ext>
            </p:extLst>
          </p:nvPr>
        </p:nvGraphicFramePr>
        <p:xfrm>
          <a:off x="3073581" y="4338474"/>
          <a:ext cx="587375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7" imgW="495085" imgH="964781" progId="Equation.DSMT4">
                  <p:embed/>
                </p:oleObj>
              </mc:Choice>
              <mc:Fallback>
                <p:oleObj name="Equation" r:id="rId7" imgW="495085" imgH="96478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581" y="4338474"/>
                        <a:ext cx="587375" cy="11477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5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460113556"/>
              </p:ext>
            </p:extLst>
          </p:nvPr>
        </p:nvGraphicFramePr>
        <p:xfrm>
          <a:off x="7595034" y="3974796"/>
          <a:ext cx="1944688" cy="180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9" imgW="1041400" imgH="965200" progId="Equation.DSMT4">
                  <p:embed/>
                </p:oleObj>
              </mc:Choice>
              <mc:Fallback>
                <p:oleObj name="Equation" r:id="rId9" imgW="1041400" imgH="965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5034" y="3974796"/>
                        <a:ext cx="1944688" cy="18049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56734" y="3104583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Subtract the average face from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20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2442" y="1544810"/>
            <a:ext cx="6092825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Compute its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projection</a:t>
            </a:r>
            <a:r>
              <a:rPr lang="en-US" sz="2400" dirty="0"/>
              <a:t> onto the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face space U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3" name="Object 1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68494894"/>
              </p:ext>
            </p:extLst>
          </p:nvPr>
        </p:nvGraphicFramePr>
        <p:xfrm>
          <a:off x="6781844" y="1485611"/>
          <a:ext cx="21177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6" imgW="774364" imgH="253890" progId="Equation.DSMT4">
                  <p:embed/>
                </p:oleObj>
              </mc:Choice>
              <mc:Fallback>
                <p:oleObj name="Equation" r:id="rId6" imgW="774364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44" y="1485611"/>
                        <a:ext cx="2117725" cy="6953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805086" y="3109162"/>
            <a:ext cx="6092825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effectLst>
                  <a:outerShdw blurRad="38100" dist="38100" algn="tl">
                    <a:srgbClr val="000000">
                      <a:alpha val="43137"/>
                    </a:srgbClr>
                  </a:outerShdw>
                  <a:reflection endPos="0" dist="50800" dir="5400000" sy="-100000" algn="bl" rotWithShape="0"/>
                </a:effectLst>
                <a:latin typeface="Adobe Garamond Pro" panose="02020502060506020403" pitchFamily="18" charset="0"/>
              </a:rPr>
              <a:t> Compute the distance in the face space between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algn="tl">
                    <a:srgbClr val="000000">
                      <a:alpha val="43137"/>
                    </a:srgbClr>
                  </a:outerShdw>
                  <a:reflection endPos="0" dist="50800" dir="5400000" sy="-100000" algn="bl" rotWithShape="0"/>
                </a:effectLst>
                <a:latin typeface="Adobe Garamond Pro" panose="02020502060506020403" pitchFamily="18" charset="0"/>
              </a:rPr>
              <a:t>the face</a:t>
            </a:r>
            <a:r>
              <a:rPr lang="en-US" sz="2400" dirty="0">
                <a:effectLst>
                  <a:outerShdw blurRad="38100" dist="38100" algn="tl">
                    <a:srgbClr val="000000">
                      <a:alpha val="43137"/>
                    </a:srgbClr>
                  </a:outerShdw>
                  <a:reflection endPos="0" dist="50800" dir="5400000" sy="-100000" algn="bl" rotWithShape="0"/>
                </a:effectLst>
                <a:latin typeface="Adobe Garamond Pro" panose="02020502060506020403" pitchFamily="18" charset="0"/>
              </a:rPr>
              <a:t> and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algn="tl">
                    <a:srgbClr val="000000">
                      <a:alpha val="43137"/>
                    </a:srgbClr>
                  </a:outerShdw>
                  <a:reflection endPos="0" dist="50800" dir="5400000" sy="-100000" algn="bl" rotWithShape="0"/>
                </a:effectLst>
                <a:latin typeface="Adobe Garamond Pro" panose="02020502060506020403" pitchFamily="18" charset="0"/>
              </a:rPr>
              <a:t>all known faces</a:t>
            </a:r>
            <a:endParaRPr lang="en-US" sz="2400" dirty="0">
              <a:effectLst>
                <a:outerShdw blurRad="38100" dist="38100" algn="tl">
                  <a:srgbClr val="000000">
                    <a:alpha val="43137"/>
                  </a:srgbClr>
                </a:outerShdw>
                <a:reflection endPos="0" dist="50800" dir="5400000" sy="-100000" algn="bl" rotWithShape="0"/>
              </a:effectLst>
              <a:latin typeface="Adobe Garamond Pro" panose="02020502060506020403" pitchFamily="18" charset="0"/>
            </a:endParaRPr>
          </a:p>
        </p:txBody>
      </p:sp>
      <p:graphicFrame>
        <p:nvGraphicFramePr>
          <p:cNvPr id="5" name="Object 13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86943533"/>
              </p:ext>
            </p:extLst>
          </p:nvPr>
        </p:nvGraphicFramePr>
        <p:xfrm>
          <a:off x="6780212" y="3109162"/>
          <a:ext cx="4608512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8" imgW="1828800" imgH="279400" progId="Equation.DSMT4">
                  <p:embed/>
                </p:oleObj>
              </mc:Choice>
              <mc:Fallback>
                <p:oleObj name="Equation" r:id="rId8" imgW="1828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0212" y="3109162"/>
                        <a:ext cx="4608512" cy="7048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893638" y="5105400"/>
            <a:ext cx="2957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Compute the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threshold</a:t>
            </a: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766000892"/>
              </p:ext>
            </p:extLst>
          </p:nvPr>
        </p:nvGraphicFramePr>
        <p:xfrm>
          <a:off x="4952205" y="4720928"/>
          <a:ext cx="4995863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10" imgW="2324100" imgH="393700" progId="Equation.DSMT4">
                  <p:embed/>
                </p:oleObj>
              </mc:Choice>
              <mc:Fallback>
                <p:oleObj name="Equation" r:id="rId10" imgW="23241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2205" y="4720928"/>
                        <a:ext cx="4995863" cy="8461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481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5212" y="1447800"/>
            <a:ext cx="80756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/>
              <a:t>Distinguish between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If             then it’s not a face; the distance between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face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its reconstruction</a:t>
            </a:r>
            <a:r>
              <a:rPr lang="en-US" sz="2800" dirty="0"/>
              <a:t> is larger than </a:t>
            </a:r>
            <a:r>
              <a:rPr lang="en-US" sz="2800" dirty="0" smtClean="0"/>
              <a:t>threshold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If                                      </a:t>
            </a:r>
            <a:r>
              <a:rPr lang="en-US" sz="2800" dirty="0"/>
              <a:t>then it’s a new </a:t>
            </a:r>
            <a:r>
              <a:rPr lang="en-US" sz="2800" dirty="0" smtClean="0"/>
              <a:t>face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If                                                 </a:t>
            </a:r>
            <a:r>
              <a:rPr lang="en-US" sz="2800" dirty="0"/>
              <a:t>then it’s a </a:t>
            </a:r>
            <a:r>
              <a:rPr lang="en-US" sz="2800" dirty="0" smtClean="0"/>
              <a:t>known </a:t>
            </a:r>
            <a:r>
              <a:rPr lang="en-US" sz="2800" dirty="0"/>
              <a:t>face because the distance in the face space between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face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all known faces</a:t>
            </a:r>
            <a:r>
              <a:rPr lang="en-US" sz="2800" dirty="0"/>
              <a:t> is larger than threshold</a:t>
            </a:r>
            <a:endParaRPr lang="en-US" sz="2800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92294977"/>
              </p:ext>
            </p:extLst>
          </p:nvPr>
        </p:nvGraphicFramePr>
        <p:xfrm>
          <a:off x="2513012" y="1905000"/>
          <a:ext cx="838200" cy="464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6" imgW="368140" imgH="203112" progId="Equation.DSMT4">
                  <p:embed/>
                </p:oleObj>
              </mc:Choice>
              <mc:Fallback>
                <p:oleObj name="Equation" r:id="rId6" imgW="36814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012" y="1905000"/>
                        <a:ext cx="838200" cy="4641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09696433"/>
              </p:ext>
            </p:extLst>
          </p:nvPr>
        </p:nvGraphicFramePr>
        <p:xfrm>
          <a:off x="2474912" y="3124200"/>
          <a:ext cx="3200400" cy="509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8" imgW="1409088" imgH="253890" progId="Equation.DSMT4">
                  <p:embed/>
                </p:oleObj>
              </mc:Choice>
              <mc:Fallback>
                <p:oleObj name="Equation" r:id="rId8" imgW="1409088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912" y="3124200"/>
                        <a:ext cx="3200400" cy="509621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969009295"/>
              </p:ext>
            </p:extLst>
          </p:nvPr>
        </p:nvGraphicFramePr>
        <p:xfrm>
          <a:off x="2488349" y="3581400"/>
          <a:ext cx="3962400" cy="513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10" imgW="1727200" imgH="228600" progId="Equation.DSMT4">
                  <p:embed/>
                </p:oleObj>
              </mc:Choice>
              <mc:Fallback>
                <p:oleObj name="Equation" r:id="rId10" imgW="172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8349" y="3581400"/>
                        <a:ext cx="3962400" cy="51320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3609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6612" y="609600"/>
            <a:ext cx="64424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RECONSTRUCTION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5212" y="18288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dobe Garamond Pro" panose="02020502060506020403" pitchFamily="18" charset="0"/>
              </a:rPr>
              <a:t>Image is reconstructed in the 3</a:t>
            </a:r>
            <a:r>
              <a:rPr lang="en-US" sz="2000" baseline="30000" dirty="0" smtClean="0">
                <a:latin typeface="Adobe Garamond Pro" panose="02020502060506020403" pitchFamily="18" charset="0"/>
              </a:rPr>
              <a:t>rd</a:t>
            </a:r>
            <a:r>
              <a:rPr lang="en-US" sz="2000" dirty="0" smtClean="0">
                <a:latin typeface="Adobe Garamond Pro" panose="02020502060506020403" pitchFamily="18" charset="0"/>
              </a:rPr>
              <a:t> case, if </a:t>
            </a:r>
            <a:endParaRPr lang="en-US" sz="2000" dirty="0">
              <a:latin typeface="Adobe Garamond Pro" panose="02020502060506020403" pitchFamily="18" charset="0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72583189"/>
              </p:ext>
            </p:extLst>
          </p:nvPr>
        </p:nvGraphicFramePr>
        <p:xfrm>
          <a:off x="5297817" y="1828800"/>
          <a:ext cx="3962400" cy="513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4" imgW="1727200" imgH="228600" progId="Equation.DSMT4">
                  <p:embed/>
                </p:oleObj>
              </mc:Choice>
              <mc:Fallback>
                <p:oleObj name="Equation" r:id="rId4" imgW="172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7817" y="1828800"/>
                        <a:ext cx="3962400" cy="51320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5212" y="2743200"/>
            <a:ext cx="8042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Using the MATLAB code, original image and reconstructed image are shown.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3886200"/>
            <a:ext cx="1714500" cy="190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2" y="3886200"/>
            <a:ext cx="1714500" cy="1905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7612" y="354450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76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5212" y="533400"/>
            <a:ext cx="26532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MERITS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5212" y="1752600"/>
            <a:ext cx="6092825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4000" dirty="0"/>
              <a:t>Relatively simple</a:t>
            </a:r>
          </a:p>
          <a:p>
            <a:pPr>
              <a:defRPr/>
            </a:pPr>
            <a:r>
              <a:rPr lang="en-US" sz="4000" dirty="0"/>
              <a:t>Fast</a:t>
            </a:r>
          </a:p>
          <a:p>
            <a:pPr>
              <a:defRPr/>
            </a:pPr>
            <a:r>
              <a:rPr lang="en-US" sz="4000" dirty="0" smtClean="0"/>
              <a:t>Robust</a:t>
            </a:r>
          </a:p>
          <a:p>
            <a:r>
              <a:rPr lang="en-GB" sz="4000" dirty="0">
                <a:latin typeface="Adobe Garamond Pro" panose="02020502060506020403" pitchFamily="18" charset="0"/>
              </a:rPr>
              <a:t>Expression </a:t>
            </a:r>
          </a:p>
          <a:p>
            <a:pPr lvl="1"/>
            <a:r>
              <a:rPr lang="en-GB" sz="2400" dirty="0">
                <a:latin typeface="Adobe Garamond Pro" panose="02020502060506020403" pitchFamily="18" charset="0"/>
              </a:rPr>
              <a:t>      -   Change in feature location and shape</a:t>
            </a:r>
            <a:r>
              <a:rPr lang="en-GB" dirty="0"/>
              <a:t>.</a:t>
            </a:r>
          </a:p>
          <a:p>
            <a:pPr>
              <a:defRPr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70028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9012" y="762000"/>
            <a:ext cx="27385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dobe Garamond Pro" panose="02020502060506020403" pitchFamily="18" charset="0"/>
              </a:rPr>
              <a:t>DEMERITS</a:t>
            </a:r>
            <a:endParaRPr lang="en-US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dobe Garamond Pro" panose="020205020605060204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2812" y="1600200"/>
            <a:ext cx="6092825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b="1" dirty="0">
                <a:latin typeface="Adobe Garamond Pro" panose="02020502060506020403" pitchFamily="18" charset="0"/>
                <a:ea typeface="ＭＳ Ｐゴシック" panose="020B0600070205080204" pitchFamily="34" charset="-128"/>
              </a:rPr>
              <a:t>Variations in lighting conditions</a:t>
            </a:r>
          </a:p>
          <a:p>
            <a:pPr lvl="1"/>
            <a:r>
              <a:rPr lang="en-GB" sz="2400" dirty="0">
                <a:latin typeface="Adobe Garamond Pro" panose="02020502060506020403" pitchFamily="18" charset="0"/>
                <a:ea typeface="ＭＳ Ｐゴシック" panose="020B0600070205080204" pitchFamily="34" charset="-128"/>
              </a:rPr>
              <a:t>Different lighting conditions for enrolment and query. </a:t>
            </a:r>
          </a:p>
          <a:p>
            <a:pPr lvl="1"/>
            <a:r>
              <a:rPr lang="en-GB" sz="2400" dirty="0">
                <a:latin typeface="Adobe Garamond Pro" panose="02020502060506020403" pitchFamily="18" charset="0"/>
                <a:ea typeface="ＭＳ Ｐゴシック" panose="020B0600070205080204" pitchFamily="34" charset="-128"/>
              </a:rPr>
              <a:t>Bright light causing image saturation.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1412" y="3292075"/>
            <a:ext cx="5600700" cy="26227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8076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90101" y="685800"/>
            <a:ext cx="51936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APPLICATIONS: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7612" y="1752600"/>
            <a:ext cx="792321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ja-JP" sz="4000" dirty="0">
                <a:solidFill>
                  <a:srgbClr val="000000"/>
                </a:solidFill>
                <a:latin typeface="Adobe Garamond Pro" panose="02020502060506020403" pitchFamily="18" charset="0"/>
                <a:ea typeface="ＭＳ Ｐゴシック" panose="020B0600070205080204" pitchFamily="34" charset="-128"/>
              </a:rPr>
              <a:t>Various potential applications, such as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ja-JP" sz="4000" dirty="0">
              <a:solidFill>
                <a:srgbClr val="000000"/>
              </a:solidFill>
              <a:latin typeface="Adobe Garamond Pro" panose="02020502060506020403" pitchFamily="18" charset="0"/>
              <a:ea typeface="ＭＳ Ｐゴシック" panose="020B0600070205080204" pitchFamily="34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4000" dirty="0">
                <a:solidFill>
                  <a:srgbClr val="000000"/>
                </a:solidFill>
                <a:latin typeface="Adobe Garamond Pro" panose="02020502060506020403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ja-JP" sz="4000" dirty="0" smtClean="0">
                <a:solidFill>
                  <a:srgbClr val="000000"/>
                </a:solidFill>
                <a:latin typeface="Adobe Garamond Pro" panose="02020502060506020403" pitchFamily="18" charset="0"/>
                <a:ea typeface="ＭＳ Ｐゴシック" panose="020B0600070205080204" pitchFamily="34" charset="-128"/>
              </a:rPr>
              <a:t>Person </a:t>
            </a:r>
            <a:r>
              <a:rPr lang="en-US" altLang="ja-JP" sz="4000" dirty="0">
                <a:solidFill>
                  <a:srgbClr val="000000"/>
                </a:solidFill>
                <a:latin typeface="Adobe Garamond Pro" panose="02020502060506020403" pitchFamily="18" charset="0"/>
                <a:ea typeface="ＭＳ Ｐゴシック" panose="020B0600070205080204" pitchFamily="34" charset="-128"/>
              </a:rPr>
              <a:t>identification.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4000" dirty="0">
                <a:solidFill>
                  <a:srgbClr val="000000"/>
                </a:solidFill>
                <a:latin typeface="Adobe Garamond Pro" panose="02020502060506020403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ja-JP" sz="4000" dirty="0" smtClean="0">
                <a:solidFill>
                  <a:srgbClr val="000000"/>
                </a:solidFill>
                <a:latin typeface="Adobe Garamond Pro" panose="02020502060506020403" pitchFamily="18" charset="0"/>
                <a:ea typeface="ＭＳ Ｐゴシック" panose="020B0600070205080204" pitchFamily="34" charset="-128"/>
              </a:rPr>
              <a:t>Human-computer </a:t>
            </a:r>
            <a:r>
              <a:rPr lang="en-US" altLang="ja-JP" sz="4000" dirty="0">
                <a:solidFill>
                  <a:srgbClr val="000000"/>
                </a:solidFill>
                <a:latin typeface="Adobe Garamond Pro" panose="02020502060506020403" pitchFamily="18" charset="0"/>
                <a:ea typeface="ＭＳ Ｐゴシック" panose="020B0600070205080204" pitchFamily="34" charset="-128"/>
              </a:rPr>
              <a:t>interaction.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4000" dirty="0">
                <a:solidFill>
                  <a:srgbClr val="000000"/>
                </a:solidFill>
                <a:latin typeface="Adobe Garamond Pro" panose="02020502060506020403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ja-JP" sz="4000" dirty="0" smtClean="0">
                <a:solidFill>
                  <a:srgbClr val="000000"/>
                </a:solidFill>
                <a:latin typeface="Adobe Garamond Pro" panose="02020502060506020403" pitchFamily="18" charset="0"/>
                <a:ea typeface="ＭＳ Ｐゴシック" panose="020B0600070205080204" pitchFamily="34" charset="-128"/>
              </a:rPr>
              <a:t>Security </a:t>
            </a:r>
            <a:r>
              <a:rPr lang="en-US" altLang="ja-JP" sz="4000" dirty="0">
                <a:solidFill>
                  <a:srgbClr val="000000"/>
                </a:solidFill>
                <a:latin typeface="Adobe Garamond Pro" panose="02020502060506020403" pitchFamily="18" charset="0"/>
                <a:ea typeface="ＭＳ Ｐゴシック" panose="020B0600070205080204" pitchFamily="34" charset="-128"/>
              </a:rPr>
              <a:t>systems. </a:t>
            </a:r>
            <a:endParaRPr lang="en-US" altLang="ja-JP" sz="4000" u="sng" dirty="0">
              <a:solidFill>
                <a:srgbClr val="000000"/>
              </a:solidFill>
              <a:latin typeface="Adobe Garamond Pro" panose="02020502060506020403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9622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</a:t>
            </a:r>
          </a:p>
          <a:p>
            <a:r>
              <a:rPr lang="en-US" dirty="0" smtClean="0"/>
              <a:t>OPERATIONS</a:t>
            </a:r>
          </a:p>
          <a:p>
            <a:r>
              <a:rPr lang="en-US" dirty="0" smtClean="0"/>
              <a:t>MERITS</a:t>
            </a:r>
          </a:p>
          <a:p>
            <a:r>
              <a:rPr lang="en-US" dirty="0" smtClean="0"/>
              <a:t>DEMERITS</a:t>
            </a:r>
          </a:p>
          <a:p>
            <a:r>
              <a:rPr lang="en-US" dirty="0" smtClean="0"/>
              <a:t>APPLICATIONS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65612" y="1172401"/>
            <a:ext cx="38731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CONTENTS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4273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0643" y="2967335"/>
            <a:ext cx="32075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2780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3812" y="1474114"/>
            <a:ext cx="7543800" cy="510909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PCA</a:t>
            </a:r>
          </a:p>
          <a:p>
            <a:endParaRPr lang="en-GB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Eigenfaces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: the idea</a:t>
            </a:r>
          </a:p>
          <a:p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Eigenvectors and Eigenvalues</a:t>
            </a:r>
          </a:p>
          <a:p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Learning Eigenfaces from training sets of faces</a:t>
            </a:r>
          </a:p>
          <a:p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Co-variance</a:t>
            </a:r>
          </a:p>
          <a:p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Recognition and reconstruction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25303" y="550784"/>
            <a:ext cx="18886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IDEA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6612" y="1636784"/>
            <a:ext cx="9525000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dirty="0" smtClean="0">
                <a:latin typeface="Adobe Garamond Pro" panose="02020502060506020403" pitchFamily="18" charset="0"/>
              </a:rPr>
              <a:t>PCA means Principle Component Analysis</a:t>
            </a:r>
            <a:r>
              <a:rPr lang="en-US" sz="2400" dirty="0" smtClean="0">
                <a:latin typeface="Palatino Linotype" panose="02040502050505030304" pitchFamily="18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6612" y="2357409"/>
            <a:ext cx="9525000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dirty="0">
                <a:latin typeface="Adobe Garamond Pro" panose="02020502060506020403" pitchFamily="18" charset="0"/>
              </a:rPr>
              <a:t>PCA was invented in 1901 by </a:t>
            </a:r>
            <a:r>
              <a:rPr lang="en-US" sz="2400" u="sng" dirty="0">
                <a:latin typeface="Adobe Garamond Pro" panose="02020502060506020403" pitchFamily="18" charset="0"/>
                <a:hlinkClick r:id="rId2" tooltip="Karl Pearson"/>
              </a:rPr>
              <a:t>Karl Pearson</a:t>
            </a:r>
            <a:endParaRPr lang="en-US" sz="2400" dirty="0" smtClean="0">
              <a:latin typeface="Adobe Garamond Pro" panose="020205020605060204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6612" y="2985700"/>
            <a:ext cx="952500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dirty="0">
                <a:latin typeface="Adobe Garamond Pro" panose="02020502060506020403" pitchFamily="18" charset="0"/>
              </a:rPr>
              <a:t>PCA involves the calculation of the </a:t>
            </a:r>
            <a:r>
              <a:rPr lang="en-US" sz="2400" u="sng" dirty="0" smtClean="0">
                <a:latin typeface="Adobe Garamond Pro" panose="02020502060506020403" pitchFamily="18" charset="0"/>
                <a:hlinkClick r:id="rId3" tooltip="Eigendecomposition of a matrix"/>
              </a:rPr>
              <a:t>eigenvalue </a:t>
            </a:r>
            <a:r>
              <a:rPr lang="en-US" sz="2400" u="sng" dirty="0">
                <a:latin typeface="Adobe Garamond Pro" panose="02020502060506020403" pitchFamily="18" charset="0"/>
                <a:hlinkClick r:id="rId3" tooltip="Eigendecomposition of a matrix"/>
              </a:rPr>
              <a:t>decomposition</a:t>
            </a:r>
            <a:r>
              <a:rPr lang="en-US" sz="2400" dirty="0">
                <a:latin typeface="Adobe Garamond Pro" panose="02020502060506020403" pitchFamily="18" charset="0"/>
              </a:rPr>
              <a:t> of a data </a:t>
            </a:r>
            <a:r>
              <a:rPr lang="en-US" sz="2400" u="sng" dirty="0">
                <a:latin typeface="Adobe Garamond Pro" panose="02020502060506020403" pitchFamily="18" charset="0"/>
                <a:hlinkClick r:id="rId4" tooltip="Covariance matrix"/>
              </a:rPr>
              <a:t>covariance matrix</a:t>
            </a:r>
            <a:r>
              <a:rPr lang="en-US" sz="2400" dirty="0">
                <a:latin typeface="Adobe Garamond Pro" panose="02020502060506020403" pitchFamily="18" charset="0"/>
              </a:rPr>
              <a:t> or </a:t>
            </a:r>
            <a:r>
              <a:rPr lang="en-US" sz="2400" u="sng" dirty="0">
                <a:latin typeface="Adobe Garamond Pro" panose="02020502060506020403" pitchFamily="18" charset="0"/>
                <a:hlinkClick r:id="rId5" tooltip="Singular value decomposition"/>
              </a:rPr>
              <a:t>singular value decomposition</a:t>
            </a:r>
            <a:r>
              <a:rPr lang="en-US" sz="2400" dirty="0">
                <a:latin typeface="Adobe Garamond Pro" panose="02020502060506020403" pitchFamily="18" charset="0"/>
              </a:rPr>
              <a:t> of a </a:t>
            </a:r>
            <a:r>
              <a:rPr lang="en-US" sz="2400" u="sng" dirty="0">
                <a:latin typeface="Adobe Garamond Pro" panose="02020502060506020403" pitchFamily="18" charset="0"/>
                <a:hlinkClick r:id="rId6" tooltip="Data matrix"/>
              </a:rPr>
              <a:t>data matrix</a:t>
            </a:r>
            <a:r>
              <a:rPr lang="en-US" sz="2400" dirty="0">
                <a:latin typeface="Adobe Garamond Pro" panose="02020502060506020403" pitchFamily="18" charset="0"/>
              </a:rPr>
              <a:t>, usually after mean centering the data for each attribute. </a:t>
            </a:r>
            <a:endParaRPr lang="en-US" sz="2400" dirty="0" smtClean="0">
              <a:latin typeface="Adobe Garamond Pro" panose="020205020605060204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7986" y="514724"/>
            <a:ext cx="14830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PCA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249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face recognation process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951412" y="580741"/>
            <a:ext cx="6637502" cy="56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84212" y="1524000"/>
            <a:ext cx="3429000" cy="258532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>
                <a:latin typeface="Adobe Garamond Pro" panose="02020502060506020403" pitchFamily="18" charset="0"/>
              </a:rPr>
              <a:t>Three basic steps involved in PCA are:</a:t>
            </a:r>
          </a:p>
          <a:p>
            <a:r>
              <a:rPr lang="en-US" dirty="0" smtClean="0">
                <a:latin typeface="Adobe Garamond Pro" panose="02020502060506020403" pitchFamily="18" charset="0"/>
              </a:rPr>
              <a:t>Identification</a:t>
            </a:r>
          </a:p>
          <a:p>
            <a:r>
              <a:rPr lang="en-US" dirty="0" smtClean="0">
                <a:latin typeface="Adobe Garamond Pro" panose="02020502060506020403" pitchFamily="18" charset="0"/>
              </a:rPr>
              <a:t>{by </a:t>
            </a:r>
            <a:r>
              <a:rPr lang="en-US" dirty="0" err="1" smtClean="0">
                <a:latin typeface="Adobe Garamond Pro" panose="02020502060506020403" pitchFamily="18" charset="0"/>
              </a:rPr>
              <a:t>eigen</a:t>
            </a:r>
            <a:r>
              <a:rPr lang="en-US" dirty="0" smtClean="0">
                <a:latin typeface="Adobe Garamond Pro" panose="02020502060506020403" pitchFamily="18" charset="0"/>
              </a:rPr>
              <a:t> faces}</a:t>
            </a:r>
          </a:p>
          <a:p>
            <a:r>
              <a:rPr lang="en-US" dirty="0" smtClean="0">
                <a:latin typeface="Adobe Garamond Pro" panose="02020502060506020403" pitchFamily="18" charset="0"/>
              </a:rPr>
              <a:t>Recognition</a:t>
            </a:r>
          </a:p>
          <a:p>
            <a:r>
              <a:rPr lang="en-US" dirty="0" smtClean="0">
                <a:latin typeface="Adobe Garamond Pro" panose="02020502060506020403" pitchFamily="18" charset="0"/>
              </a:rPr>
              <a:t>{matching </a:t>
            </a:r>
            <a:r>
              <a:rPr lang="en-US" dirty="0" err="1" smtClean="0">
                <a:latin typeface="Adobe Garamond Pro" panose="02020502060506020403" pitchFamily="18" charset="0"/>
              </a:rPr>
              <a:t>eigen</a:t>
            </a:r>
            <a:r>
              <a:rPr lang="en-US" dirty="0" smtClean="0">
                <a:latin typeface="Adobe Garamond Pro" panose="02020502060506020403" pitchFamily="18" charset="0"/>
              </a:rPr>
              <a:t> faces}</a:t>
            </a:r>
          </a:p>
          <a:p>
            <a:r>
              <a:rPr lang="en-GB" dirty="0" smtClean="0">
                <a:latin typeface="Adobe Garamond Pro" panose="02020502060506020403" pitchFamily="18" charset="0"/>
              </a:rPr>
              <a:t>Categorization</a:t>
            </a:r>
          </a:p>
          <a:p>
            <a:r>
              <a:rPr lang="en-US" dirty="0" smtClean="0">
                <a:latin typeface="Adobe Garamond Pro" panose="02020502060506020403" pitchFamily="18" charset="0"/>
              </a:rPr>
              <a:t>{by grouping}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31812" y="570190"/>
            <a:ext cx="29703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Algorithm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432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4212" y="1586299"/>
            <a:ext cx="9067800" cy="480131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In Digital Image Processing, we convert 2-D images into matrix form for clear analysis.</a:t>
            </a:r>
          </a:p>
          <a:p>
            <a:r>
              <a:rPr lang="en-US" dirty="0" smtClean="0"/>
              <a:t>Every matrix  can be represented with the help of its </a:t>
            </a:r>
            <a:r>
              <a:rPr lang="en-US" dirty="0" err="1" smtClean="0"/>
              <a:t>eigen</a:t>
            </a:r>
            <a:r>
              <a:rPr lang="en-US" dirty="0" smtClean="0"/>
              <a:t> vectors.</a:t>
            </a:r>
          </a:p>
          <a:p>
            <a:r>
              <a:rPr lang="en-GB" dirty="0" smtClean="0"/>
              <a:t>An eigenvector is a vector  that obeys the following rule:</a:t>
            </a:r>
          </a:p>
          <a:p>
            <a:endParaRPr lang="en-GB" dirty="0" smtClean="0"/>
          </a:p>
          <a:p>
            <a:endParaRPr lang="en-GB" dirty="0" smtClean="0"/>
          </a:p>
          <a:p>
            <a:pPr>
              <a:buFontTx/>
              <a:buNone/>
            </a:pPr>
            <a:r>
              <a:rPr lang="en-GB" dirty="0" smtClean="0"/>
              <a:t>Where  A  is a </a:t>
            </a:r>
            <a:r>
              <a:rPr lang="en-GB" dirty="0" smtClean="0"/>
              <a:t>matrix ,     is </a:t>
            </a:r>
            <a:r>
              <a:rPr lang="en-GB" dirty="0" smtClean="0"/>
              <a:t>a scalar (called the eigenvalue)</a:t>
            </a:r>
          </a:p>
          <a:p>
            <a:pPr>
              <a:buFontTx/>
              <a:buNone/>
            </a:pPr>
            <a:endParaRPr lang="en-GB" dirty="0" smtClean="0"/>
          </a:p>
          <a:p>
            <a:pPr>
              <a:buFontTx/>
              <a:buNone/>
            </a:pPr>
            <a:r>
              <a:rPr lang="en-GB" dirty="0" smtClean="0"/>
              <a:t>e.g.	            one eigenvector of  is                 since</a:t>
            </a:r>
          </a:p>
          <a:p>
            <a:pPr>
              <a:buFontTx/>
              <a:buNone/>
            </a:pPr>
            <a:endParaRPr lang="en-GB" dirty="0" smtClean="0"/>
          </a:p>
          <a:p>
            <a:pPr>
              <a:buFontTx/>
              <a:buNone/>
            </a:pPr>
            <a:endParaRPr lang="en-GB" dirty="0" smtClean="0"/>
          </a:p>
          <a:p>
            <a:pPr>
              <a:buFontTx/>
              <a:buNone/>
            </a:pPr>
            <a:endParaRPr lang="en-GB" dirty="0" smtClean="0"/>
          </a:p>
          <a:p>
            <a:pPr>
              <a:buFontTx/>
              <a:buNone/>
            </a:pPr>
            <a:endParaRPr lang="en-GB" dirty="0" smtClean="0"/>
          </a:p>
          <a:p>
            <a:pPr>
              <a:buFontTx/>
              <a:buNone/>
            </a:pPr>
            <a:endParaRPr lang="en-GB" dirty="0" smtClean="0"/>
          </a:p>
          <a:p>
            <a:pPr>
              <a:buFontTx/>
              <a:buNone/>
            </a:pPr>
            <a:endParaRPr lang="en-GB" dirty="0" smtClean="0"/>
          </a:p>
          <a:p>
            <a:pPr>
              <a:buFontTx/>
              <a:buNone/>
            </a:pPr>
            <a:r>
              <a:rPr lang="en-GB" dirty="0" smtClean="0"/>
              <a:t>so for this eigenvector of this matrix the </a:t>
            </a:r>
            <a:r>
              <a:rPr lang="en-GB" dirty="0" err="1" smtClean="0"/>
              <a:t>eigenvalue</a:t>
            </a:r>
            <a:r>
              <a:rPr lang="en-GB" dirty="0" smtClean="0"/>
              <a:t> is  4</a:t>
            </a:r>
          </a:p>
          <a:p>
            <a:r>
              <a:rPr lang="en-US" dirty="0" smtClean="0"/>
              <a:t>                                           </a:t>
            </a:r>
          </a:p>
          <a:p>
            <a:r>
              <a:rPr lang="en-US" dirty="0" smtClean="0"/>
              <a:t>                                   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265612" y="2667000"/>
          <a:ext cx="955675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" imgW="558720" imgH="203040" progId="Equation.DSMT4">
                  <p:embed/>
                </p:oleObj>
              </mc:Choice>
              <mc:Fallback>
                <p:oleObj name="Equation" r:id="rId3" imgW="55872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612" y="2667000"/>
                        <a:ext cx="955675" cy="34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320294"/>
              </p:ext>
            </p:extLst>
          </p:nvPr>
        </p:nvGraphicFramePr>
        <p:xfrm>
          <a:off x="3262940" y="3057892"/>
          <a:ext cx="260350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5" imgW="152280" imgH="164880" progId="Equation.DSMT4">
                  <p:embed/>
                </p:oleObj>
              </mc:Choice>
              <mc:Fallback>
                <p:oleObj name="Equation" r:id="rId5" imgW="152280" imgH="1648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940" y="3057892"/>
                        <a:ext cx="260350" cy="284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874157"/>
              </p:ext>
            </p:extLst>
          </p:nvPr>
        </p:nvGraphicFramePr>
        <p:xfrm>
          <a:off x="1633537" y="3440113"/>
          <a:ext cx="126047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7" imgW="736560" imgH="457200" progId="Equation.DSMT4">
                  <p:embed/>
                </p:oleObj>
              </mc:Choice>
              <mc:Fallback>
                <p:oleObj name="Equation" r:id="rId7" imgW="73656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7" y="3440113"/>
                        <a:ext cx="1260475" cy="782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306212"/>
              </p:ext>
            </p:extLst>
          </p:nvPr>
        </p:nvGraphicFramePr>
        <p:xfrm>
          <a:off x="4939811" y="3441778"/>
          <a:ext cx="84772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9" imgW="495000" imgH="457200" progId="Equation.DSMT4">
                  <p:embed/>
                </p:oleObj>
              </mc:Choice>
              <mc:Fallback>
                <p:oleObj name="Equation" r:id="rId9" imgW="495000" imgH="457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9811" y="3441778"/>
                        <a:ext cx="847725" cy="782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2894012" y="4648200"/>
          <a:ext cx="288925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11" imgW="1688760" imgH="457200" progId="Equation.DSMT4">
                  <p:embed/>
                </p:oleObj>
              </mc:Choice>
              <mc:Fallback>
                <p:oleObj name="Equation" r:id="rId11" imgW="1688760" imgH="457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012" y="4648200"/>
                        <a:ext cx="2889250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684212" y="524470"/>
            <a:ext cx="56781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EIGEN VECTORS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540" y="496344"/>
            <a:ext cx="45223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EIGEN FACES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5612" y="1830169"/>
            <a:ext cx="10972800" cy="129266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GB" sz="2000" dirty="0">
                <a:latin typeface="Adobe Garamond Pro" panose="02020502060506020403" pitchFamily="18" charset="0"/>
              </a:rPr>
              <a:t>Think of a face as being a weighted combination of some “component” or “basis” faces</a:t>
            </a:r>
          </a:p>
          <a:p>
            <a:endParaRPr lang="en-GB" sz="2000" dirty="0">
              <a:latin typeface="Adobe Garamond Pro" panose="02020502060506020403" pitchFamily="18" charset="0"/>
            </a:endParaRPr>
          </a:p>
          <a:p>
            <a:r>
              <a:rPr lang="en-GB" sz="2000" dirty="0">
                <a:latin typeface="Adobe Garamond Pro" panose="02020502060506020403" pitchFamily="18" charset="0"/>
              </a:rPr>
              <a:t>These basis faces are called </a:t>
            </a:r>
            <a:r>
              <a:rPr lang="en-GB" sz="2000" dirty="0" err="1" smtClean="0">
                <a:latin typeface="Adobe Garamond Pro" panose="02020502060506020403" pitchFamily="18" charset="0"/>
              </a:rPr>
              <a:t>eigen</a:t>
            </a:r>
            <a:r>
              <a:rPr lang="en-GB" sz="2000" dirty="0" smtClean="0">
                <a:latin typeface="Adobe Garamond Pro" panose="02020502060506020403" pitchFamily="18" charset="0"/>
              </a:rPr>
              <a:t> faces.</a:t>
            </a:r>
            <a:endParaRPr lang="en-GB" sz="2000" dirty="0">
              <a:latin typeface="Adobe Garamond Pro" panose="02020502060506020403" pitchFamily="18" charset="0"/>
            </a:endParaRPr>
          </a:p>
          <a:p>
            <a:endParaRPr lang="en-US" dirty="0" smtClean="0"/>
          </a:p>
        </p:txBody>
      </p:sp>
      <p:pic>
        <p:nvPicPr>
          <p:cNvPr id="4" name="Picture 9" descr="F:\teaching\vision\eigenfaces\fac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1" t="8864" r="10144" b="11971"/>
          <a:stretch>
            <a:fillRect/>
          </a:stretch>
        </p:blipFill>
        <p:spPr bwMode="auto">
          <a:xfrm>
            <a:off x="4942290" y="2967682"/>
            <a:ext cx="1806575" cy="14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F:\teaching\vision\eigenfaces\ghost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9" t="8400" r="10318" b="11971"/>
          <a:stretch>
            <a:fillRect/>
          </a:stretch>
        </p:blipFill>
        <p:spPr bwMode="auto">
          <a:xfrm>
            <a:off x="641474" y="5128528"/>
            <a:ext cx="1398587" cy="110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F:\teaching\vision\eigenfaces\ghost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5" t="8730" r="10715" b="11905"/>
          <a:stretch>
            <a:fillRect/>
          </a:stretch>
        </p:blipFill>
        <p:spPr bwMode="auto">
          <a:xfrm>
            <a:off x="2269319" y="5119595"/>
            <a:ext cx="1384300" cy="109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F:\teaching\vision\eigenfaces\ghost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7" t="9525" r="10715" b="11905"/>
          <a:stretch>
            <a:fillRect/>
          </a:stretch>
        </p:blipFill>
        <p:spPr bwMode="auto">
          <a:xfrm>
            <a:off x="4334872" y="5121182"/>
            <a:ext cx="1406525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F:\teaching\vision\eigenfaces\ghost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5" t="8730" r="10715" b="11905"/>
          <a:stretch>
            <a:fillRect/>
          </a:stretch>
        </p:blipFill>
        <p:spPr bwMode="auto">
          <a:xfrm>
            <a:off x="6448436" y="5125865"/>
            <a:ext cx="1392238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F:\teaching\vision\eigenfaces\ghost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5" t="8730" r="10715" b="11905"/>
          <a:stretch>
            <a:fillRect/>
          </a:stretch>
        </p:blipFill>
        <p:spPr bwMode="auto">
          <a:xfrm>
            <a:off x="8475826" y="5163487"/>
            <a:ext cx="1393825" cy="110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F:\teaching\vision\eigenfaces\ghost5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5" t="8333" r="10715" b="13095"/>
          <a:stretch>
            <a:fillRect/>
          </a:stretch>
        </p:blipFill>
        <p:spPr bwMode="auto">
          <a:xfrm>
            <a:off x="10259784" y="5171592"/>
            <a:ext cx="1422400" cy="111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1602201" y="4191000"/>
            <a:ext cx="2690812" cy="915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V="1">
            <a:off x="3342106" y="4345991"/>
            <a:ext cx="1511300" cy="755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V="1">
            <a:off x="4779053" y="4375395"/>
            <a:ext cx="617538" cy="7350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 flipV="1">
            <a:off x="6443999" y="4416875"/>
            <a:ext cx="306388" cy="7159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H="1" flipV="1">
            <a:off x="6982751" y="4393862"/>
            <a:ext cx="1528763" cy="704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H="1" flipV="1">
            <a:off x="7965484" y="4287500"/>
            <a:ext cx="2517775" cy="811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28054" y="4838886"/>
            <a:ext cx="11097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</a:rPr>
              <a:t> -8029  </a:t>
            </a:r>
            <a:r>
              <a:rPr lang="en-GB" dirty="0" smtClean="0">
                <a:latin typeface="Arial" panose="020B0604020202020204" pitchFamily="34" charset="0"/>
              </a:rPr>
              <a:t>                   </a:t>
            </a:r>
            <a:r>
              <a:rPr lang="en-GB" dirty="0">
                <a:latin typeface="Arial" panose="020B0604020202020204" pitchFamily="34" charset="0"/>
              </a:rPr>
              <a:t>2900	  </a:t>
            </a:r>
            <a:r>
              <a:rPr lang="en-GB" dirty="0" smtClean="0">
                <a:latin typeface="Arial" panose="020B0604020202020204" pitchFamily="34" charset="0"/>
              </a:rPr>
              <a:t>                         </a:t>
            </a:r>
            <a:r>
              <a:rPr lang="en-GB" dirty="0">
                <a:latin typeface="Arial" panose="020B0604020202020204" pitchFamily="34" charset="0"/>
              </a:rPr>
              <a:t>1751     </a:t>
            </a:r>
            <a:r>
              <a:rPr lang="en-GB" dirty="0" smtClean="0">
                <a:latin typeface="Arial" panose="020B0604020202020204" pitchFamily="34" charset="0"/>
              </a:rPr>
              <a:t>                 1445</a:t>
            </a:r>
            <a:r>
              <a:rPr lang="en-GB" dirty="0">
                <a:latin typeface="Arial" panose="020B0604020202020204" pitchFamily="34" charset="0"/>
              </a:rPr>
              <a:t>	  </a:t>
            </a:r>
            <a:r>
              <a:rPr lang="en-GB" dirty="0" smtClean="0">
                <a:latin typeface="Arial" panose="020B0604020202020204" pitchFamily="34" charset="0"/>
              </a:rPr>
              <a:t>             </a:t>
            </a:r>
            <a:r>
              <a:rPr lang="en-GB" dirty="0">
                <a:latin typeface="Arial" panose="020B0604020202020204" pitchFamily="34" charset="0"/>
              </a:rPr>
              <a:t>4238      </a:t>
            </a:r>
            <a:r>
              <a:rPr lang="en-GB" dirty="0" smtClean="0">
                <a:latin typeface="Arial" panose="020B0604020202020204" pitchFamily="34" charset="0"/>
              </a:rPr>
              <a:t>                   </a:t>
            </a:r>
            <a:r>
              <a:rPr lang="en-GB" dirty="0">
                <a:latin typeface="Arial" panose="020B0604020202020204" pitchFamily="34" charset="0"/>
              </a:rPr>
              <a:t>6193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5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varu\Desktop\project\from msme\Face Recognition System-PCA based\Face Recognition System-PCA based\Code\TestFace\5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028112" y="4191000"/>
            <a:ext cx="1714500" cy="1905000"/>
          </a:xfrm>
          <a:prstGeom prst="rect">
            <a:avLst/>
          </a:prstGeom>
          <a:noFill/>
        </p:spPr>
      </p:pic>
      <p:pic>
        <p:nvPicPr>
          <p:cNvPr id="2053" name="Picture 5" descr="C:\Users\varu\Desktop\project\from msme\Face Recognition System-PCA based\Face Recognition System-PCA based\Code\TestFace\6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129504" y="4191000"/>
            <a:ext cx="1714500" cy="1905000"/>
          </a:xfrm>
          <a:prstGeom prst="rect">
            <a:avLst/>
          </a:prstGeom>
          <a:noFill/>
        </p:spPr>
      </p:pic>
      <p:pic>
        <p:nvPicPr>
          <p:cNvPr id="2054" name="Picture 6" descr="C:\Users\varu\Desktop\project\from msme\Face Recognition System-PCA based\Face Recognition System-PCA based\Code\TestFace\7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60412" y="4229100"/>
            <a:ext cx="1714500" cy="1905000"/>
          </a:xfrm>
          <a:prstGeom prst="rect">
            <a:avLst/>
          </a:prstGeom>
          <a:noFill/>
        </p:spPr>
      </p:pic>
      <p:pic>
        <p:nvPicPr>
          <p:cNvPr id="2055" name="Picture 7" descr="C:\Users\varu\Desktop\project\from msme\Face Recognition System-PCA based\Face Recognition System-PCA based\Code\TestFace\8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9028112" y="1534437"/>
            <a:ext cx="1714500" cy="1905000"/>
          </a:xfrm>
          <a:prstGeom prst="rect">
            <a:avLst/>
          </a:prstGeom>
          <a:noFill/>
        </p:spPr>
      </p:pic>
      <p:pic>
        <p:nvPicPr>
          <p:cNvPr id="2056" name="Picture 8" descr="C:\Users\varu\Desktop\project\from msme\Face Recognition System-PCA based\Face Recognition System-PCA based\Code\TestFace\1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21073" y="1534437"/>
            <a:ext cx="1714500" cy="1905000"/>
          </a:xfrm>
          <a:prstGeom prst="rect">
            <a:avLst/>
          </a:prstGeom>
          <a:noFill/>
        </p:spPr>
      </p:pic>
      <p:pic>
        <p:nvPicPr>
          <p:cNvPr id="2057" name="Picture 9" descr="C:\Users\varu\Desktop\project\from msme\Face Recognition System-PCA based\Face Recognition System-PCA based\Code\TestFace\2.jp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162761" y="1534437"/>
            <a:ext cx="1714500" cy="1905000"/>
          </a:xfrm>
          <a:prstGeom prst="rect">
            <a:avLst/>
          </a:prstGeom>
          <a:noFill/>
        </p:spPr>
      </p:pic>
      <p:graphicFrame>
        <p:nvGraphicFramePr>
          <p:cNvPr id="2059" name="Object 37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52250836"/>
              </p:ext>
            </p:extLst>
          </p:nvPr>
        </p:nvGraphicFramePr>
        <p:xfrm>
          <a:off x="2420937" y="2136001"/>
          <a:ext cx="701675" cy="130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15" imgW="520700" imgH="965200" progId="Equation.DSMT4">
                  <p:embed/>
                </p:oleObj>
              </mc:Choice>
              <mc:Fallback>
                <p:oleObj name="Equation" r:id="rId15" imgW="520700" imgH="9652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7" y="2136001"/>
                        <a:ext cx="701675" cy="13001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" name="Object 43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28402652"/>
              </p:ext>
            </p:extLst>
          </p:nvPr>
        </p:nvGraphicFramePr>
        <p:xfrm>
          <a:off x="6877261" y="2104349"/>
          <a:ext cx="701675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17" imgW="508000" imgH="965200" progId="Equation.DSMT4">
                  <p:embed/>
                </p:oleObj>
              </mc:Choice>
              <mc:Fallback>
                <p:oleObj name="Equation" r:id="rId17" imgW="508000" imgH="9652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261" y="2104349"/>
                        <a:ext cx="701675" cy="13350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1" name="Object 34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807184135"/>
              </p:ext>
            </p:extLst>
          </p:nvPr>
        </p:nvGraphicFramePr>
        <p:xfrm>
          <a:off x="10742612" y="2092139"/>
          <a:ext cx="701675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tion" r:id="rId19" imgW="508000" imgH="965200" progId="Equation.DSMT4">
                  <p:embed/>
                </p:oleObj>
              </mc:Choice>
              <mc:Fallback>
                <p:oleObj name="Equation" r:id="rId19" imgW="508000" imgH="9652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2612" y="2092139"/>
                        <a:ext cx="701675" cy="13350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2" name="Object 35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806855933"/>
              </p:ext>
            </p:extLst>
          </p:nvPr>
        </p:nvGraphicFramePr>
        <p:xfrm>
          <a:off x="2497137" y="4824413"/>
          <a:ext cx="701675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Equation" r:id="rId21" imgW="533400" imgH="965200" progId="Equation.DSMT4">
                  <p:embed/>
                </p:oleObj>
              </mc:Choice>
              <mc:Fallback>
                <p:oleObj name="Equation" r:id="rId21" imgW="533400" imgH="9652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7" y="4824413"/>
                        <a:ext cx="701675" cy="127158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3" name="Object 36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380137539"/>
              </p:ext>
            </p:extLst>
          </p:nvPr>
        </p:nvGraphicFramePr>
        <p:xfrm>
          <a:off x="6845575" y="4711858"/>
          <a:ext cx="701675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Equation" r:id="rId23" imgW="508000" imgH="965200" progId="Equation.DSMT4">
                  <p:embed/>
                </p:oleObj>
              </mc:Choice>
              <mc:Fallback>
                <p:oleObj name="Equation" r:id="rId23" imgW="508000" imgH="9652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5575" y="4711858"/>
                        <a:ext cx="701675" cy="13350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4" name="Object 45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747776395"/>
              </p:ext>
            </p:extLst>
          </p:nvPr>
        </p:nvGraphicFramePr>
        <p:xfrm>
          <a:off x="10742612" y="4778533"/>
          <a:ext cx="701675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Equation" r:id="rId25" imgW="533400" imgH="965200" progId="Equation.DSMT4">
                  <p:embed/>
                </p:oleObj>
              </mc:Choice>
              <mc:Fallback>
                <p:oleObj name="Equation" r:id="rId25" imgW="533400" imgH="96520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2612" y="4778533"/>
                        <a:ext cx="701675" cy="12684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531812" y="402658"/>
            <a:ext cx="82458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Eigenfaces: representing faces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8012" y="990600"/>
            <a:ext cx="944721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400" dirty="0" smtClean="0"/>
              <a:t>We compute the average face</a:t>
            </a:r>
          </a:p>
          <a:p>
            <a:pPr>
              <a:defRPr/>
            </a:pPr>
            <a:endParaRPr lang="en-US" sz="1600" dirty="0" smtClean="0"/>
          </a:p>
          <a:p>
            <a:pPr>
              <a:defRPr/>
            </a:pPr>
            <a:endParaRPr lang="en-US" sz="1600" dirty="0" smtClean="0"/>
          </a:p>
          <a:p>
            <a:pPr>
              <a:defRPr/>
            </a:pPr>
            <a:endParaRPr lang="en-US" sz="1600" dirty="0" smtClean="0"/>
          </a:p>
          <a:p>
            <a:pPr>
              <a:defRPr/>
            </a:pPr>
            <a:endParaRPr lang="en-US" sz="1600" dirty="0" smtClean="0"/>
          </a:p>
          <a:p>
            <a:pPr>
              <a:defRPr/>
            </a:pPr>
            <a:endParaRPr lang="en-US" sz="1600" dirty="0" smtClean="0"/>
          </a:p>
        </p:txBody>
      </p:sp>
      <p:graphicFrame>
        <p:nvGraphicFramePr>
          <p:cNvPr id="3074" name="Object 33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45112003"/>
              </p:ext>
            </p:extLst>
          </p:nvPr>
        </p:nvGraphicFramePr>
        <p:xfrm>
          <a:off x="608012" y="2185234"/>
          <a:ext cx="8052261" cy="273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6" imgW="2844800" imgH="965200" progId="Equation.DSMT4">
                  <p:embed/>
                </p:oleObj>
              </mc:Choice>
              <mc:Fallback>
                <p:oleObj name="Equation" r:id="rId6" imgW="2844800" imgH="9652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2" y="2185234"/>
                        <a:ext cx="8052261" cy="2732087"/>
                      </a:xfrm>
                      <a:prstGeom prst="rect">
                        <a:avLst/>
                      </a:prstGeom>
                      <a:solidFill>
                        <a:srgbClr val="D4B57F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/>
          <a:srcRect l="21390" t="22325" r="26585" b="19127"/>
          <a:stretch>
            <a:fillRect/>
          </a:stretch>
        </p:blipFill>
        <p:spPr bwMode="auto">
          <a:xfrm>
            <a:off x="8761412" y="1905000"/>
            <a:ext cx="2667000" cy="32925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DCB4D22-CC71-4301-BDD0-992E9D528F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445</Words>
  <Application>Microsoft Office PowerPoint</Application>
  <PresentationFormat>Custom</PresentationFormat>
  <Paragraphs>124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ＭＳ Ｐゴシック</vt:lpstr>
      <vt:lpstr>Adobe Garamond Pro</vt:lpstr>
      <vt:lpstr>Arial</vt:lpstr>
      <vt:lpstr>Century Gothic</vt:lpstr>
      <vt:lpstr>Garamond</vt:lpstr>
      <vt:lpstr>Palatino Linotype</vt:lpstr>
      <vt:lpstr>Symbol</vt:lpstr>
      <vt:lpstr>Times New Roman</vt:lpstr>
      <vt:lpstr>Wingdings</vt:lpstr>
      <vt:lpstr>Organic</vt:lpstr>
      <vt:lpstr>Equation</vt:lpstr>
      <vt:lpstr>MathType 5.0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2013-07-27T10:15:13Z</dcterms:created>
  <dcterms:modified xsi:type="dcterms:W3CDTF">2013-08-02T15:43:18Z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TC034606369991</vt:lpwstr>
  </property>
</Properties>
</file>