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3" r:id="rId3"/>
    <p:sldId id="264" r:id="rId4"/>
    <p:sldId id="265" r:id="rId5"/>
    <p:sldId id="257" r:id="rId6"/>
    <p:sldId id="258" r:id="rId7"/>
    <p:sldId id="259" r:id="rId8"/>
    <p:sldId id="260" r:id="rId9"/>
    <p:sldId id="261" r:id="rId10"/>
    <p:sldId id="262"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10CF6A-1C6C-4AD6-A2F7-06B8ACA40FD5}" type="datetimeFigureOut">
              <a:rPr lang="en-US" smtClean="0"/>
              <a:pPr/>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ED558-165E-45CF-A448-D3B68025B4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10CF6A-1C6C-4AD6-A2F7-06B8ACA40FD5}" type="datetimeFigureOut">
              <a:rPr lang="en-US" smtClean="0"/>
              <a:pPr/>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ED558-165E-45CF-A448-D3B68025B4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10CF6A-1C6C-4AD6-A2F7-06B8ACA40FD5}" type="datetimeFigureOut">
              <a:rPr lang="en-US" smtClean="0"/>
              <a:pPr/>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ED558-165E-45CF-A448-D3B68025B4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10CF6A-1C6C-4AD6-A2F7-06B8ACA40FD5}" type="datetimeFigureOut">
              <a:rPr lang="en-US" smtClean="0"/>
              <a:pPr/>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ED558-165E-45CF-A448-D3B68025B4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10CF6A-1C6C-4AD6-A2F7-06B8ACA40FD5}" type="datetimeFigureOut">
              <a:rPr lang="en-US" smtClean="0"/>
              <a:pPr/>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ED558-165E-45CF-A448-D3B68025B4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10CF6A-1C6C-4AD6-A2F7-06B8ACA40FD5}" type="datetimeFigureOut">
              <a:rPr lang="en-US" smtClean="0"/>
              <a:pPr/>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ED558-165E-45CF-A448-D3B68025B4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10CF6A-1C6C-4AD6-A2F7-06B8ACA40FD5}" type="datetimeFigureOut">
              <a:rPr lang="en-US" smtClean="0"/>
              <a:pPr/>
              <a:t>5/5/2014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ED558-165E-45CF-A448-D3B68025B4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10CF6A-1C6C-4AD6-A2F7-06B8ACA40FD5}" type="datetimeFigureOut">
              <a:rPr lang="en-US" smtClean="0"/>
              <a:pPr/>
              <a:t>5/5/2014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ED558-165E-45CF-A448-D3B68025B4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0CF6A-1C6C-4AD6-A2F7-06B8ACA40FD5}" type="datetimeFigureOut">
              <a:rPr lang="en-US" smtClean="0"/>
              <a:pPr/>
              <a:t>5/5/2014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ED558-165E-45CF-A448-D3B68025B4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0CF6A-1C6C-4AD6-A2F7-06B8ACA40FD5}" type="datetimeFigureOut">
              <a:rPr lang="en-US" smtClean="0"/>
              <a:pPr/>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ED558-165E-45CF-A448-D3B68025B4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0CF6A-1C6C-4AD6-A2F7-06B8ACA40FD5}" type="datetimeFigureOut">
              <a:rPr lang="en-US" smtClean="0"/>
              <a:pPr/>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ED558-165E-45CF-A448-D3B68025B4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50000"/>
                <a:lumOff val="50000"/>
              </a:schemeClr>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0CF6A-1C6C-4AD6-A2F7-06B8ACA40FD5}" type="datetimeFigureOut">
              <a:rPr lang="en-US" smtClean="0"/>
              <a:pPr/>
              <a:t>5/5/2014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ED558-165E-45CF-A448-D3B68025B4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8229600" cy="1143000"/>
          </a:xfrm>
        </p:spPr>
        <p:txBody>
          <a:bodyPr/>
          <a:lstStyle/>
          <a:p>
            <a:r>
              <a:rPr lang="en-US" b="1" dirty="0" smtClean="0">
                <a:solidFill>
                  <a:srgbClr val="0070C0"/>
                </a:solidFill>
              </a:rPr>
              <a:t>Computer &amp; It’s generations.</a:t>
            </a:r>
            <a:endParaRPr lang="en-US" b="1" dirty="0">
              <a:solidFill>
                <a:srgbClr val="0070C0"/>
              </a:solidFill>
            </a:endParaRPr>
          </a:p>
        </p:txBody>
      </p:sp>
    </p:spTree>
    <p:extLst>
      <p:ext uri="{BB962C8B-B14F-4D97-AF65-F5344CB8AC3E}">
        <p14:creationId xmlns:p14="http://schemas.microsoft.com/office/powerpoint/2010/main" val="4176909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19600" cy="715962"/>
          </a:xfrm>
        </p:spPr>
        <p:txBody>
          <a:bodyPr>
            <a:normAutofit fontScale="90000"/>
          </a:bodyPr>
          <a:lstStyle/>
          <a:p>
            <a:r>
              <a:rPr lang="en-US" b="1" i="1" u="sng" dirty="0" smtClean="0"/>
              <a:t>Fifth Generation</a:t>
            </a:r>
            <a:r>
              <a:rPr lang="en-US" b="1" dirty="0" smtClean="0"/>
              <a:t/>
            </a:r>
            <a:br>
              <a:rPr lang="en-US" b="1" dirty="0" smtClean="0"/>
            </a:br>
            <a:endParaRPr lang="en-US" dirty="0"/>
          </a:p>
        </p:txBody>
      </p:sp>
      <p:sp>
        <p:nvSpPr>
          <p:cNvPr id="3" name="Content Placeholder 2"/>
          <p:cNvSpPr>
            <a:spLocks noGrp="1"/>
          </p:cNvSpPr>
          <p:nvPr>
            <p:ph idx="1"/>
          </p:nvPr>
        </p:nvSpPr>
        <p:spPr>
          <a:xfrm>
            <a:off x="152400" y="762000"/>
            <a:ext cx="4876800" cy="2362200"/>
          </a:xfrm>
        </p:spPr>
        <p:txBody>
          <a:bodyPr>
            <a:normAutofit fontScale="47500" lnSpcReduction="20000"/>
          </a:bodyPr>
          <a:lstStyle/>
          <a:p>
            <a:r>
              <a:rPr lang="en-US" dirty="0" smtClean="0"/>
              <a:t>The period of Fifth Generation is 1980-till date.</a:t>
            </a:r>
          </a:p>
          <a:p>
            <a:r>
              <a:rPr lang="en-US" dirty="0" smtClean="0"/>
              <a:t>In the fifth generation, the VLSI technology became ULSI (Ultra Large Scale Integration) technology, resulting in the production of microprocessor chips having ten million electronic components. </a:t>
            </a:r>
          </a:p>
          <a:p>
            <a:r>
              <a:rPr lang="en-US" dirty="0" smtClean="0"/>
              <a:t>This generation is based on parallel processing hardware and AI (Artificial Intelligence) software. </a:t>
            </a:r>
          </a:p>
          <a:p>
            <a:r>
              <a:rPr lang="en-US" dirty="0" smtClean="0"/>
              <a:t>All the higher level languages like C and C++, Java, .Net, etc., are used in this generation.</a:t>
            </a:r>
            <a:endParaRPr lang="en-US" dirty="0"/>
          </a:p>
        </p:txBody>
      </p:sp>
      <p:sp>
        <p:nvSpPr>
          <p:cNvPr id="5" name="TextBox 4"/>
          <p:cNvSpPr txBox="1"/>
          <p:nvPr/>
        </p:nvSpPr>
        <p:spPr>
          <a:xfrm>
            <a:off x="152400" y="3048000"/>
            <a:ext cx="5105400" cy="3416320"/>
          </a:xfrm>
          <a:prstGeom prst="rect">
            <a:avLst/>
          </a:prstGeom>
          <a:noFill/>
        </p:spPr>
        <p:txBody>
          <a:bodyPr wrap="square" rtlCol="0">
            <a:spAutoFit/>
          </a:bodyPr>
          <a:lstStyle/>
          <a:p>
            <a:r>
              <a:rPr lang="en-US" b="1" u="sng" dirty="0" smtClean="0"/>
              <a:t>The main features of Fifth Generation are </a:t>
            </a:r>
            <a:r>
              <a:rPr lang="en-US" dirty="0" smtClean="0"/>
              <a:t>:</a:t>
            </a:r>
            <a:endParaRPr lang="en-US" dirty="0"/>
          </a:p>
          <a:p>
            <a:endParaRPr lang="en-US" dirty="0" smtClean="0"/>
          </a:p>
          <a:p>
            <a:pPr>
              <a:buFont typeface="Wingdings" pitchFamily="2" charset="2"/>
              <a:buChar char="q"/>
            </a:pPr>
            <a:r>
              <a:rPr lang="en-US" dirty="0" smtClean="0"/>
              <a:t>ULSI technology</a:t>
            </a:r>
          </a:p>
          <a:p>
            <a:pPr>
              <a:buFont typeface="Wingdings" pitchFamily="2" charset="2"/>
              <a:buChar char="q"/>
            </a:pPr>
            <a:r>
              <a:rPr lang="en-US" dirty="0" smtClean="0"/>
              <a:t>Development of true artificial intelligence</a:t>
            </a:r>
          </a:p>
          <a:p>
            <a:pPr>
              <a:buFont typeface="Wingdings" pitchFamily="2" charset="2"/>
              <a:buChar char="q"/>
            </a:pPr>
            <a:r>
              <a:rPr lang="en-US" dirty="0" smtClean="0"/>
              <a:t>Development of Natural language processing</a:t>
            </a:r>
          </a:p>
          <a:p>
            <a:pPr>
              <a:buFont typeface="Wingdings" pitchFamily="2" charset="2"/>
              <a:buChar char="q"/>
            </a:pPr>
            <a:r>
              <a:rPr lang="en-US" dirty="0" smtClean="0"/>
              <a:t>Advancement in Parallel Processing</a:t>
            </a:r>
          </a:p>
          <a:p>
            <a:pPr>
              <a:buFont typeface="Wingdings" pitchFamily="2" charset="2"/>
              <a:buChar char="q"/>
            </a:pPr>
            <a:r>
              <a:rPr lang="en-US" dirty="0" smtClean="0"/>
              <a:t>Advancement in Superconductor technology</a:t>
            </a:r>
          </a:p>
          <a:p>
            <a:pPr>
              <a:buFont typeface="Wingdings" pitchFamily="2" charset="2"/>
              <a:buChar char="q"/>
            </a:pPr>
            <a:r>
              <a:rPr lang="en-US" dirty="0" smtClean="0"/>
              <a:t>More user friendly interfaces with multimedia features</a:t>
            </a:r>
          </a:p>
          <a:p>
            <a:pPr>
              <a:buFont typeface="Wingdings" pitchFamily="2" charset="2"/>
              <a:buChar char="q"/>
            </a:pPr>
            <a:r>
              <a:rPr lang="en-US" dirty="0" smtClean="0"/>
              <a:t>Availability of very powerful and compact computers at cheaper rates</a:t>
            </a:r>
          </a:p>
          <a:p>
            <a:endParaRPr lang="en-US" dirty="0"/>
          </a:p>
        </p:txBody>
      </p:sp>
      <p:sp>
        <p:nvSpPr>
          <p:cNvPr id="6" name="TextBox 5"/>
          <p:cNvSpPr txBox="1"/>
          <p:nvPr/>
        </p:nvSpPr>
        <p:spPr>
          <a:xfrm>
            <a:off x="5334000" y="3352800"/>
            <a:ext cx="3276600" cy="2585323"/>
          </a:xfrm>
          <a:prstGeom prst="rect">
            <a:avLst/>
          </a:prstGeom>
          <a:noFill/>
        </p:spPr>
        <p:txBody>
          <a:bodyPr wrap="square" rtlCol="0">
            <a:spAutoFit/>
          </a:bodyPr>
          <a:lstStyle/>
          <a:p>
            <a:r>
              <a:rPr lang="en-US" b="1" u="sng" dirty="0" smtClean="0"/>
              <a:t>Some computers types of this generation are </a:t>
            </a:r>
            <a:r>
              <a:rPr lang="en-US" dirty="0" smtClean="0"/>
              <a:t>:</a:t>
            </a:r>
          </a:p>
          <a:p>
            <a:endParaRPr lang="en-US" dirty="0" smtClean="0"/>
          </a:p>
          <a:p>
            <a:pPr>
              <a:buFont typeface="Wingdings" pitchFamily="2" charset="2"/>
              <a:buChar char="q"/>
            </a:pPr>
            <a:r>
              <a:rPr lang="en-US" dirty="0" smtClean="0"/>
              <a:t>Desktop</a:t>
            </a:r>
          </a:p>
          <a:p>
            <a:pPr>
              <a:buFont typeface="Wingdings" pitchFamily="2" charset="2"/>
              <a:buChar char="q"/>
            </a:pPr>
            <a:r>
              <a:rPr lang="en-US" dirty="0" smtClean="0"/>
              <a:t>Laptop</a:t>
            </a:r>
          </a:p>
          <a:p>
            <a:pPr>
              <a:buFont typeface="Wingdings" pitchFamily="2" charset="2"/>
              <a:buChar char="q"/>
            </a:pPr>
            <a:r>
              <a:rPr lang="en-US" dirty="0" smtClean="0"/>
              <a:t>NoteBook</a:t>
            </a:r>
          </a:p>
          <a:p>
            <a:pPr>
              <a:buFont typeface="Wingdings" pitchFamily="2" charset="2"/>
              <a:buChar char="q"/>
            </a:pPr>
            <a:r>
              <a:rPr lang="en-US" dirty="0" smtClean="0"/>
              <a:t>UltraBook</a:t>
            </a:r>
          </a:p>
          <a:p>
            <a:pPr>
              <a:buFont typeface="Wingdings" pitchFamily="2" charset="2"/>
              <a:buChar char="q"/>
            </a:pPr>
            <a:r>
              <a:rPr lang="en-US" dirty="0" smtClean="0"/>
              <a:t>ChromeBook</a:t>
            </a:r>
          </a:p>
          <a:p>
            <a:endParaRPr lang="en-US" dirty="0"/>
          </a:p>
        </p:txBody>
      </p:sp>
      <p:pic>
        <p:nvPicPr>
          <p:cNvPr id="7" name="Picture 6" descr="index.jpg"/>
          <p:cNvPicPr>
            <a:picLocks noChangeAspect="1"/>
          </p:cNvPicPr>
          <p:nvPr/>
        </p:nvPicPr>
        <p:blipFill>
          <a:blip r:embed="rId2"/>
          <a:stretch>
            <a:fillRect/>
          </a:stretch>
        </p:blipFill>
        <p:spPr>
          <a:xfrm>
            <a:off x="5486400" y="228600"/>
            <a:ext cx="3360420" cy="2667000"/>
          </a:xfrm>
          <a:prstGeom prst="rect">
            <a:avLst/>
          </a:prstGeom>
        </p:spPr>
      </p:pic>
      <p:sp>
        <p:nvSpPr>
          <p:cNvPr id="8" name="TextBox 7"/>
          <p:cNvSpPr txBox="1"/>
          <p:nvPr/>
        </p:nvSpPr>
        <p:spPr>
          <a:xfrm>
            <a:off x="6934200" y="6550223"/>
            <a:ext cx="2895600" cy="615553"/>
          </a:xfrm>
          <a:prstGeom prst="rect">
            <a:avLst/>
          </a:prstGeom>
          <a:noFill/>
        </p:spPr>
        <p:txBody>
          <a:bodyPr wrap="square" rtlCol="0">
            <a:spAutoFit/>
          </a:bodyPr>
          <a:lstStyle/>
          <a:p>
            <a:r>
              <a:rPr lang="en-US" sz="1600" dirty="0" smtClean="0"/>
              <a:t>By tutorialspoint.com</a:t>
            </a:r>
          </a:p>
          <a:p>
            <a:endParaRPr lang="en-US" dirty="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57400"/>
            <a:ext cx="5715000" cy="1143000"/>
          </a:xfrm>
        </p:spPr>
        <p:txBody>
          <a:bodyPr>
            <a:normAutofit/>
          </a:bodyPr>
          <a:lstStyle/>
          <a:p>
            <a:r>
              <a:rPr lang="en-US" sz="5400" dirty="0" smtClean="0">
                <a:solidFill>
                  <a:srgbClr val="0070C0"/>
                </a:solidFill>
              </a:rPr>
              <a:t>        Thank you.</a:t>
            </a:r>
            <a:endParaRPr lang="en-US" sz="5400" dirty="0">
              <a:solidFill>
                <a:srgbClr val="0070C0"/>
              </a:solidFill>
            </a:endParaRPr>
          </a:p>
        </p:txBody>
      </p:sp>
      <p:sp>
        <p:nvSpPr>
          <p:cNvPr id="3" name="Content Placeholder 2"/>
          <p:cNvSpPr>
            <a:spLocks noGrp="1"/>
          </p:cNvSpPr>
          <p:nvPr>
            <p:ph idx="1"/>
          </p:nvPr>
        </p:nvSpPr>
        <p:spPr>
          <a:xfrm>
            <a:off x="2590800" y="3581400"/>
            <a:ext cx="3886200" cy="1676400"/>
          </a:xfrm>
        </p:spPr>
        <p:txBody>
          <a:bodyPr>
            <a:normAutofit/>
          </a:bodyPr>
          <a:lstStyle/>
          <a:p>
            <a:pPr marL="0" indent="0">
              <a:buNone/>
            </a:pPr>
            <a:r>
              <a:rPr lang="en-US" sz="4400" dirty="0" smtClean="0">
                <a:solidFill>
                  <a:schemeClr val="accent2">
                    <a:lumMod val="75000"/>
                  </a:schemeClr>
                </a:solidFill>
              </a:rPr>
              <a:t>Any question?</a:t>
            </a:r>
            <a:endParaRPr lang="en-US" sz="4400" dirty="0">
              <a:solidFill>
                <a:schemeClr val="accent2">
                  <a:lumMod val="75000"/>
                </a:schemeClr>
              </a:solidFill>
            </a:endParaRPr>
          </a:p>
        </p:txBody>
      </p:sp>
    </p:spTree>
    <p:extLst>
      <p:ext uri="{BB962C8B-B14F-4D97-AF65-F5344CB8AC3E}">
        <p14:creationId xmlns:p14="http://schemas.microsoft.com/office/powerpoint/2010/main" val="386170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u="sng" smtClean="0">
                <a:solidFill>
                  <a:srgbClr val="003399"/>
                </a:solidFill>
              </a:rPr>
              <a:t>Introduction To Computers</a:t>
            </a:r>
          </a:p>
        </p:txBody>
      </p:sp>
      <p:sp>
        <p:nvSpPr>
          <p:cNvPr id="3075" name="Rectangle 3"/>
          <p:cNvSpPr>
            <a:spLocks noGrp="1" noChangeArrowheads="1"/>
          </p:cNvSpPr>
          <p:nvPr>
            <p:ph idx="1"/>
          </p:nvPr>
        </p:nvSpPr>
        <p:spPr>
          <a:xfrm>
            <a:off x="914400" y="1600200"/>
            <a:ext cx="8229600" cy="5257800"/>
          </a:xfrm>
        </p:spPr>
        <p:txBody>
          <a:bodyPr/>
          <a:lstStyle/>
          <a:p>
            <a:pPr eaLnBrk="1" hangingPunct="1">
              <a:buFont typeface="Wingdings" pitchFamily="2" charset="2"/>
              <a:buChar char="q"/>
            </a:pPr>
            <a:r>
              <a:rPr lang="en-US" sz="2400" smtClean="0">
                <a:latin typeface="Times New Roman" pitchFamily="18" charset="0"/>
              </a:rPr>
              <a:t>Its an electronic Device that is used for information Processing.</a:t>
            </a:r>
          </a:p>
          <a:p>
            <a:pPr lvl="2" eaLnBrk="1" hangingPunct="1">
              <a:buFont typeface="Wingdings" pitchFamily="2" charset="2"/>
              <a:buChar char="q"/>
            </a:pPr>
            <a:r>
              <a:rPr lang="en-US" smtClean="0">
                <a:latin typeface="Times New Roman" pitchFamily="18" charset="0"/>
              </a:rPr>
              <a:t>computer.. Latin word.. compute</a:t>
            </a:r>
          </a:p>
          <a:p>
            <a:pPr lvl="2" eaLnBrk="1" hangingPunct="1">
              <a:buFont typeface="Wingdings" pitchFamily="2" charset="2"/>
              <a:buChar char="q"/>
            </a:pPr>
            <a:r>
              <a:rPr lang="en-US" smtClean="0">
                <a:latin typeface="Times New Roman" pitchFamily="18" charset="0"/>
              </a:rPr>
              <a:t>Calculation Machine</a:t>
            </a:r>
          </a:p>
          <a:p>
            <a:pPr eaLnBrk="1" hangingPunct="1">
              <a:buFont typeface="Wingdings" pitchFamily="2" charset="2"/>
              <a:buChar char="q"/>
            </a:pPr>
            <a:r>
              <a:rPr lang="en-US" sz="2400" smtClean="0">
                <a:latin typeface="Times New Roman" pitchFamily="18" charset="0"/>
              </a:rPr>
              <a:t>A computer system includes a computer, peripheral devices, and software</a:t>
            </a:r>
          </a:p>
          <a:p>
            <a:pPr eaLnBrk="1" hangingPunct="1">
              <a:spcBef>
                <a:spcPct val="0"/>
              </a:spcBef>
              <a:buFont typeface="Wingdings" pitchFamily="2" charset="2"/>
              <a:buChar char="q"/>
            </a:pPr>
            <a:r>
              <a:rPr lang="en-US" sz="2400" smtClean="0">
                <a:latin typeface="Times New Roman" pitchFamily="18" charset="0"/>
              </a:rPr>
              <a:t>Accepts input, processes data, stores data, and produces output</a:t>
            </a:r>
            <a:r>
              <a:rPr lang="en-US" sz="2400" b="1" i="1" smtClean="0">
                <a:latin typeface="Times New Roman" pitchFamily="18" charset="0"/>
              </a:rPr>
              <a:t> </a:t>
            </a:r>
          </a:p>
          <a:p>
            <a:pPr eaLnBrk="1" hangingPunct="1">
              <a:spcBef>
                <a:spcPct val="0"/>
              </a:spcBef>
              <a:buFont typeface="Wingdings" pitchFamily="2" charset="2"/>
              <a:buChar char="q"/>
            </a:pPr>
            <a:r>
              <a:rPr lang="en-US" sz="2400" b="1" i="1" smtClean="0">
                <a:latin typeface="Times New Roman" pitchFamily="18" charset="0"/>
              </a:rPr>
              <a:t>Input</a:t>
            </a:r>
            <a:r>
              <a:rPr lang="en-US" sz="2400" b="1" smtClean="0">
                <a:latin typeface="Times New Roman" pitchFamily="18" charset="0"/>
              </a:rPr>
              <a:t> </a:t>
            </a:r>
            <a:r>
              <a:rPr lang="en-US" sz="2400" smtClean="0">
                <a:latin typeface="Times New Roman" pitchFamily="18" charset="0"/>
              </a:rPr>
              <a:t>refers to whatever is sent to a Computer system</a:t>
            </a:r>
          </a:p>
          <a:p>
            <a:pPr eaLnBrk="1" hangingPunct="1">
              <a:spcBef>
                <a:spcPct val="0"/>
              </a:spcBef>
              <a:buFont typeface="Wingdings" pitchFamily="2" charset="2"/>
              <a:buChar char="q"/>
            </a:pPr>
            <a:r>
              <a:rPr lang="en-US" sz="2400" b="1" i="1" smtClean="0">
                <a:latin typeface="Times New Roman" pitchFamily="18" charset="0"/>
              </a:rPr>
              <a:t>Data</a:t>
            </a:r>
            <a:r>
              <a:rPr lang="en-US" sz="2400" smtClean="0">
                <a:latin typeface="Times New Roman" pitchFamily="18" charset="0"/>
              </a:rPr>
              <a:t> refers to the symbols that represent facts, objects, and ideas</a:t>
            </a:r>
          </a:p>
          <a:p>
            <a:pPr eaLnBrk="1" hangingPunct="1">
              <a:buFont typeface="Wingdings" pitchFamily="2" charset="2"/>
              <a:buChar char="q"/>
            </a:pPr>
            <a:r>
              <a:rPr lang="en-US" sz="2400" b="1" i="1" smtClean="0">
                <a:latin typeface="Times New Roman" pitchFamily="18" charset="0"/>
              </a:rPr>
              <a:t>Processing</a:t>
            </a:r>
            <a:r>
              <a:rPr lang="en-US" sz="2400" smtClean="0">
                <a:latin typeface="Times New Roman" pitchFamily="18" charset="0"/>
              </a:rPr>
              <a:t> is the way that a computer manipulates data</a:t>
            </a:r>
          </a:p>
          <a:p>
            <a:pPr eaLnBrk="1" hangingPunct="1">
              <a:buFont typeface="Wingdings" pitchFamily="2" charset="2"/>
              <a:buChar char="q"/>
            </a:pPr>
            <a:r>
              <a:rPr lang="en-US" sz="2400" smtClean="0">
                <a:latin typeface="Times New Roman" pitchFamily="18" charset="0"/>
              </a:rPr>
              <a:t>A computer processes data in a device called the </a:t>
            </a:r>
            <a:r>
              <a:rPr lang="en-US" sz="2400" b="1" i="1" smtClean="0">
                <a:latin typeface="Times New Roman" pitchFamily="18" charset="0"/>
              </a:rPr>
              <a:t>central processing unit</a:t>
            </a:r>
            <a:r>
              <a:rPr lang="en-US" sz="2400" smtClean="0">
                <a:latin typeface="Times New Roman" pitchFamily="18" charset="0"/>
              </a:rPr>
              <a:t> (CPU)</a:t>
            </a:r>
          </a:p>
          <a:p>
            <a:pPr eaLnBrk="1" hangingPunct="1">
              <a:buFont typeface="Wingdings" pitchFamily="2" charset="2"/>
              <a:buNone/>
            </a:pPr>
            <a:endParaRPr lang="en-US" sz="2400" smtClean="0"/>
          </a:p>
        </p:txBody>
      </p:sp>
    </p:spTree>
    <p:extLst>
      <p:ext uri="{BB962C8B-B14F-4D97-AF65-F5344CB8AC3E}">
        <p14:creationId xmlns:p14="http://schemas.microsoft.com/office/powerpoint/2010/main" val="2004412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277813"/>
            <a:ext cx="8001000" cy="788987"/>
          </a:xfrm>
        </p:spPr>
        <p:txBody>
          <a:bodyPr rtlCol="0">
            <a:normAutofit fontScale="90000"/>
          </a:bodyPr>
          <a:lstStyle/>
          <a:p>
            <a:pPr eaLnBrk="1" fontAlgn="auto" hangingPunct="1">
              <a:spcAft>
                <a:spcPts val="0"/>
              </a:spcAft>
              <a:defRPr/>
            </a:pPr>
            <a:r>
              <a:rPr lang="en-US" b="1" u="sng" dirty="0" smtClean="0"/>
              <a:t>Characteristics of Computer</a:t>
            </a:r>
            <a:r>
              <a:rPr lang="en-US" sz="3800" dirty="0" smtClean="0"/>
              <a:t/>
            </a:r>
            <a:br>
              <a:rPr lang="en-US" sz="3800" dirty="0" smtClean="0"/>
            </a:br>
            <a:endParaRPr lang="en-US" sz="3800" dirty="0" smtClean="0"/>
          </a:p>
        </p:txBody>
      </p:sp>
      <p:sp>
        <p:nvSpPr>
          <p:cNvPr id="4099" name="Rectangle 3"/>
          <p:cNvSpPr>
            <a:spLocks noGrp="1" noChangeArrowheads="1"/>
          </p:cNvSpPr>
          <p:nvPr>
            <p:ph idx="1"/>
          </p:nvPr>
        </p:nvSpPr>
        <p:spPr>
          <a:xfrm>
            <a:off x="457200" y="990600"/>
            <a:ext cx="8153400" cy="5140325"/>
          </a:xfrm>
        </p:spPr>
        <p:txBody>
          <a:bodyPr/>
          <a:lstStyle/>
          <a:p>
            <a:pPr eaLnBrk="1" hangingPunct="1">
              <a:lnSpc>
                <a:spcPct val="90000"/>
              </a:lnSpc>
              <a:buFont typeface="Wingdings" pitchFamily="2" charset="2"/>
              <a:buNone/>
            </a:pPr>
            <a:r>
              <a:rPr lang="en-US" sz="2400" smtClean="0"/>
              <a:t>Main characteristics of the computer is:</a:t>
            </a:r>
          </a:p>
          <a:p>
            <a:pPr eaLnBrk="1" hangingPunct="1">
              <a:lnSpc>
                <a:spcPct val="90000"/>
              </a:lnSpc>
              <a:buFont typeface="Arial" charset="0"/>
              <a:buNone/>
            </a:pPr>
            <a:r>
              <a:rPr lang="en-US" sz="2400" b="1" smtClean="0"/>
              <a:t>1.</a:t>
            </a:r>
            <a:r>
              <a:rPr lang="en-US" sz="2800" b="1" smtClean="0"/>
              <a:t>Automatic</a:t>
            </a:r>
            <a:r>
              <a:rPr lang="en-US" sz="2400" b="1" smtClean="0"/>
              <a:t>:</a:t>
            </a:r>
            <a:r>
              <a:rPr lang="en-US" sz="2400" smtClean="0"/>
              <a:t>it’s a automatic device.it carries out a job without any human intervention.</a:t>
            </a:r>
          </a:p>
          <a:p>
            <a:pPr eaLnBrk="1" hangingPunct="1">
              <a:lnSpc>
                <a:spcPct val="90000"/>
              </a:lnSpc>
              <a:buFont typeface="Arial" charset="0"/>
              <a:buNone/>
            </a:pPr>
            <a:r>
              <a:rPr lang="en-US" sz="2400" b="1" smtClean="0"/>
              <a:t>2. </a:t>
            </a:r>
            <a:r>
              <a:rPr lang="en-US" sz="2800" b="1" smtClean="0"/>
              <a:t>Speed: </a:t>
            </a:r>
            <a:r>
              <a:rPr lang="en-US" sz="2400" smtClean="0"/>
              <a:t>Computer is very fast and accurate device. It can process millions and millions of instructions within</a:t>
            </a:r>
          </a:p>
          <a:p>
            <a:pPr eaLnBrk="1" hangingPunct="1">
              <a:lnSpc>
                <a:spcPct val="90000"/>
              </a:lnSpc>
              <a:buFont typeface="Arial" charset="0"/>
              <a:buNone/>
            </a:pPr>
            <a:r>
              <a:rPr lang="en-US" sz="2400" smtClean="0"/>
              <a:t>	seconds.</a:t>
            </a:r>
          </a:p>
          <a:p>
            <a:pPr eaLnBrk="1" hangingPunct="1">
              <a:lnSpc>
                <a:spcPct val="90000"/>
              </a:lnSpc>
              <a:buFont typeface="Arial" charset="0"/>
              <a:buNone/>
            </a:pPr>
            <a:r>
              <a:rPr lang="en-US" sz="2400" b="1" smtClean="0"/>
              <a:t> 3. </a:t>
            </a:r>
            <a:r>
              <a:rPr lang="en-US" sz="2800" b="1" smtClean="0"/>
              <a:t>Accuracy</a:t>
            </a:r>
            <a:r>
              <a:rPr lang="en-US" sz="2400" b="1" smtClean="0"/>
              <a:t>: </a:t>
            </a:r>
            <a:r>
              <a:rPr lang="en-US" sz="2400" smtClean="0"/>
              <a:t>Computer results are highly accurate.it always give same accuracy in every calculation.</a:t>
            </a:r>
          </a:p>
          <a:p>
            <a:pPr eaLnBrk="1" hangingPunct="1">
              <a:buFont typeface="Arial" charset="0"/>
              <a:buNone/>
            </a:pPr>
            <a:r>
              <a:rPr lang="en-US" sz="2400" b="1" smtClean="0"/>
              <a:t>4. </a:t>
            </a:r>
            <a:r>
              <a:rPr lang="en-US" sz="2800" b="1" smtClean="0"/>
              <a:t>Diligence: </a:t>
            </a:r>
            <a:r>
              <a:rPr lang="en-US" sz="2400" smtClean="0"/>
              <a:t>Computer is free from problems like lack of</a:t>
            </a:r>
          </a:p>
          <a:p>
            <a:pPr eaLnBrk="1" hangingPunct="1">
              <a:buFont typeface="Arial" charset="0"/>
              <a:buNone/>
            </a:pPr>
            <a:r>
              <a:rPr lang="en-US" sz="2400" smtClean="0"/>
              <a:t>	concentration, and confusions etc. Computer may never be confused like humans.</a:t>
            </a:r>
          </a:p>
          <a:p>
            <a:pPr eaLnBrk="1" hangingPunct="1">
              <a:lnSpc>
                <a:spcPct val="90000"/>
              </a:lnSpc>
              <a:buFont typeface="Arial" charset="0"/>
              <a:buNone/>
            </a:pPr>
            <a:endParaRPr lang="en-US" sz="2400" smtClean="0"/>
          </a:p>
        </p:txBody>
      </p:sp>
    </p:spTree>
    <p:extLst>
      <p:ext uri="{BB962C8B-B14F-4D97-AF65-F5344CB8AC3E}">
        <p14:creationId xmlns:p14="http://schemas.microsoft.com/office/powerpoint/2010/main" val="2868623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457200" y="1113948"/>
            <a:ext cx="8229600" cy="5521325"/>
          </a:xfrm>
        </p:spPr>
        <p:txBody>
          <a:bodyPr/>
          <a:lstStyle/>
          <a:p>
            <a:pPr eaLnBrk="1" hangingPunct="1">
              <a:buFont typeface="Arial" charset="0"/>
              <a:buNone/>
            </a:pPr>
            <a:r>
              <a:rPr lang="en-US" sz="2900" b="1" dirty="0" smtClean="0"/>
              <a:t>5.</a:t>
            </a:r>
            <a:r>
              <a:rPr lang="en-US" b="1" dirty="0" smtClean="0"/>
              <a:t> </a:t>
            </a:r>
            <a:r>
              <a:rPr lang="en-US" sz="2800" b="1" dirty="0" smtClean="0"/>
              <a:t>Versatility: </a:t>
            </a:r>
            <a:r>
              <a:rPr lang="en-US" sz="2400" dirty="0" smtClean="0"/>
              <a:t>We can perform many different types of tasks on computer. One moment it might be busy in calculating the statistical date for annual performance evaluation of a business organization and next moment it might be working on playing movies.</a:t>
            </a:r>
          </a:p>
          <a:p>
            <a:pPr eaLnBrk="1" hangingPunct="1">
              <a:buFont typeface="Wingdings" pitchFamily="2" charset="2"/>
              <a:buNone/>
            </a:pPr>
            <a:r>
              <a:rPr lang="en-US" sz="2900" b="1" dirty="0" smtClean="0"/>
              <a:t> </a:t>
            </a:r>
            <a:r>
              <a:rPr lang="en-US" sz="2400" b="1" dirty="0" smtClean="0"/>
              <a:t>6. </a:t>
            </a:r>
            <a:r>
              <a:rPr lang="en-US" sz="2800" b="1" dirty="0" smtClean="0"/>
              <a:t>Memory</a:t>
            </a:r>
            <a:r>
              <a:rPr lang="en-US" sz="2400" b="1" dirty="0" smtClean="0"/>
              <a:t>: </a:t>
            </a:r>
            <a:r>
              <a:rPr lang="en-US" sz="2400" dirty="0" smtClean="0"/>
              <a:t>Computers have a large amount of memory to hold a very large amount of data or information and can recall any of this information or data when required</a:t>
            </a:r>
            <a:endParaRPr lang="en-US" sz="2400" b="1" dirty="0" smtClean="0"/>
          </a:p>
          <a:p>
            <a:pPr eaLnBrk="1" hangingPunct="1">
              <a:buFont typeface="Wingdings" pitchFamily="2" charset="2"/>
              <a:buNone/>
            </a:pPr>
            <a:r>
              <a:rPr lang="en-US" sz="2400" b="1" dirty="0" smtClean="0"/>
              <a:t>7. </a:t>
            </a:r>
            <a:r>
              <a:rPr lang="en-US" sz="2800" b="1" dirty="0" smtClean="0"/>
              <a:t>No I.Q: </a:t>
            </a:r>
            <a:r>
              <a:rPr lang="en-US" sz="2400" dirty="0" smtClean="0"/>
              <a:t>it cannot take its own decisions and has to be instructed what to do and in what sequence.</a:t>
            </a:r>
          </a:p>
          <a:p>
            <a:pPr eaLnBrk="1" hangingPunct="1">
              <a:buFont typeface="Wingdings" pitchFamily="2" charset="2"/>
              <a:buNone/>
            </a:pPr>
            <a:r>
              <a:rPr lang="en-US" sz="2800" b="1" dirty="0" smtClean="0"/>
              <a:t>8. No feelings: </a:t>
            </a:r>
            <a:r>
              <a:rPr lang="en-US" sz="2400" dirty="0" smtClean="0"/>
              <a:t>it cannot make judgments on feelings.</a:t>
            </a:r>
            <a:endParaRPr lang="en-US" sz="2800" b="1" dirty="0" smtClean="0"/>
          </a:p>
        </p:txBody>
      </p:sp>
      <p:sp>
        <p:nvSpPr>
          <p:cNvPr id="2" name="TextBox 1"/>
          <p:cNvSpPr txBox="1"/>
          <p:nvPr/>
        </p:nvSpPr>
        <p:spPr>
          <a:xfrm>
            <a:off x="1066800" y="152400"/>
            <a:ext cx="7848600" cy="861774"/>
          </a:xfrm>
          <a:prstGeom prst="rect">
            <a:avLst/>
          </a:prstGeom>
          <a:noFill/>
        </p:spPr>
        <p:txBody>
          <a:bodyPr wrap="square" rtlCol="0">
            <a:spAutoFit/>
          </a:bodyPr>
          <a:lstStyle/>
          <a:p>
            <a:r>
              <a:rPr lang="en-US" sz="3200" b="1" u="sng" dirty="0"/>
              <a:t>Characteristics of </a:t>
            </a:r>
            <a:r>
              <a:rPr lang="en-US" sz="3200" b="1" u="sng" dirty="0" smtClean="0"/>
              <a:t>Computer (Continued)</a:t>
            </a:r>
            <a:r>
              <a:rPr lang="en-US" sz="1600" dirty="0"/>
              <a:t/>
            </a:r>
            <a:br>
              <a:rPr lang="en-US" sz="1600" dirty="0"/>
            </a:br>
            <a:endParaRPr lang="en-US" dirty="0"/>
          </a:p>
        </p:txBody>
      </p:sp>
    </p:spTree>
    <p:extLst>
      <p:ext uri="{BB962C8B-B14F-4D97-AF65-F5344CB8AC3E}">
        <p14:creationId xmlns:p14="http://schemas.microsoft.com/office/powerpoint/2010/main" val="807975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382000" cy="4953000"/>
          </a:xfrm>
        </p:spPr>
        <p:txBody>
          <a:bodyPr>
            <a:normAutofit fontScale="92500" lnSpcReduction="10000"/>
          </a:bodyPr>
          <a:lstStyle/>
          <a:p>
            <a:pPr>
              <a:buNone/>
            </a:pPr>
            <a:r>
              <a:rPr lang="en-US" b="1" u="sng" dirty="0" smtClean="0"/>
              <a:t>Generation &amp; Description </a:t>
            </a:r>
          </a:p>
          <a:p>
            <a:pPr>
              <a:buNone/>
            </a:pPr>
            <a:r>
              <a:rPr lang="en-US" b="1" dirty="0" smtClean="0"/>
              <a:t>	</a:t>
            </a:r>
            <a:r>
              <a:rPr lang="en-US" sz="2400" b="1" u="sng" dirty="0" smtClean="0"/>
              <a:t>First Generation</a:t>
            </a:r>
          </a:p>
          <a:p>
            <a:pPr>
              <a:buNone/>
            </a:pPr>
            <a:r>
              <a:rPr lang="en-US" sz="1800" dirty="0" smtClean="0"/>
              <a:t>         The period of first generation: 1946-1959. Vacuum tube based.</a:t>
            </a:r>
          </a:p>
          <a:p>
            <a:pPr>
              <a:buNone/>
            </a:pPr>
            <a:r>
              <a:rPr lang="en-US" sz="1800" b="1" dirty="0" smtClean="0"/>
              <a:t>       </a:t>
            </a:r>
            <a:r>
              <a:rPr lang="en-US" sz="2400" b="1" u="sng" dirty="0" smtClean="0"/>
              <a:t>Second generation</a:t>
            </a:r>
          </a:p>
          <a:p>
            <a:pPr>
              <a:buNone/>
            </a:pPr>
            <a:r>
              <a:rPr lang="en-US" sz="1800" dirty="0" smtClean="0"/>
              <a:t>         The period of second generation: 1959-1965. Transistor based.</a:t>
            </a:r>
          </a:p>
          <a:p>
            <a:pPr>
              <a:buNone/>
            </a:pPr>
            <a:r>
              <a:rPr lang="en-US" sz="2400" b="1" dirty="0" smtClean="0"/>
              <a:t>     </a:t>
            </a:r>
            <a:r>
              <a:rPr lang="en-US" sz="2400" b="1" u="sng" dirty="0" smtClean="0"/>
              <a:t>Third Generation</a:t>
            </a:r>
          </a:p>
          <a:p>
            <a:pPr>
              <a:buNone/>
            </a:pPr>
            <a:r>
              <a:rPr lang="en-US" sz="2400" b="1" dirty="0" smtClean="0"/>
              <a:t>       </a:t>
            </a:r>
            <a:r>
              <a:rPr lang="en-US" sz="1800" dirty="0" smtClean="0"/>
              <a:t>The period of third generation: 1965-1971. Integrated Circuit based.</a:t>
            </a:r>
          </a:p>
          <a:p>
            <a:pPr>
              <a:buNone/>
            </a:pPr>
            <a:r>
              <a:rPr lang="en-US" sz="2400" b="1" dirty="0" smtClean="0"/>
              <a:t>     </a:t>
            </a:r>
            <a:r>
              <a:rPr lang="en-US" sz="2400" b="1" u="sng" dirty="0" smtClean="0"/>
              <a:t>Fourth Generation</a:t>
            </a:r>
          </a:p>
          <a:p>
            <a:pPr>
              <a:buNone/>
            </a:pPr>
            <a:r>
              <a:rPr lang="en-US" sz="2400" b="1" dirty="0" smtClean="0"/>
              <a:t>       </a:t>
            </a:r>
            <a:r>
              <a:rPr lang="en-US" sz="1800" dirty="0" smtClean="0"/>
              <a:t>The period of fourth generation: 1971-1980. VLSI microprocessor based.</a:t>
            </a:r>
          </a:p>
          <a:p>
            <a:pPr>
              <a:buNone/>
            </a:pPr>
            <a:r>
              <a:rPr lang="en-US" sz="1800" b="1" dirty="0" smtClean="0"/>
              <a:t>      </a:t>
            </a:r>
            <a:r>
              <a:rPr lang="en-US" sz="2400" b="1" u="sng" dirty="0" smtClean="0"/>
              <a:t>Fifth Generation</a:t>
            </a:r>
          </a:p>
          <a:p>
            <a:pPr>
              <a:buNone/>
            </a:pPr>
            <a:r>
              <a:rPr lang="en-US" sz="2400" b="1" dirty="0"/>
              <a:t> </a:t>
            </a:r>
            <a:r>
              <a:rPr lang="en-US" sz="2400" b="1" dirty="0" smtClean="0"/>
              <a:t>      </a:t>
            </a:r>
            <a:r>
              <a:rPr lang="en-US" sz="1900" dirty="0" smtClean="0"/>
              <a:t>The period of fifth generation: 1980-onwards. ULSI microprocessor based.</a:t>
            </a:r>
            <a:endParaRPr lang="en-US" sz="1900" b="1" dirty="0" smtClean="0"/>
          </a:p>
          <a:p>
            <a:pPr>
              <a:buNone/>
            </a:pPr>
            <a:endParaRPr lang="en-US" sz="2400" b="1" dirty="0" smtClean="0"/>
          </a:p>
          <a:p>
            <a:pPr>
              <a:buNone/>
            </a:pPr>
            <a:r>
              <a:rPr lang="en-US" sz="2400" b="1" u="sng" dirty="0"/>
              <a:t> </a:t>
            </a:r>
            <a:r>
              <a:rPr lang="en-US" sz="2400" b="1" u="sng" dirty="0" smtClean="0"/>
              <a:t>     </a:t>
            </a:r>
          </a:p>
        </p:txBody>
      </p:sp>
      <p:sp>
        <p:nvSpPr>
          <p:cNvPr id="5" name="TextBox 4"/>
          <p:cNvSpPr txBox="1"/>
          <p:nvPr/>
        </p:nvSpPr>
        <p:spPr>
          <a:xfrm>
            <a:off x="381000" y="304800"/>
            <a:ext cx="7162800" cy="984885"/>
          </a:xfrm>
          <a:prstGeom prst="rect">
            <a:avLst/>
          </a:prstGeom>
          <a:noFill/>
        </p:spPr>
        <p:txBody>
          <a:bodyPr wrap="square" rtlCol="0">
            <a:spAutoFit/>
          </a:bodyPr>
          <a:lstStyle/>
          <a:p>
            <a:r>
              <a:rPr lang="en-US" sz="4000" b="1" u="sng" dirty="0" smtClean="0"/>
              <a:t>Computer generations</a:t>
            </a:r>
          </a:p>
          <a:p>
            <a:endParaRPr lang="en-US" dirty="0"/>
          </a:p>
        </p:txBody>
      </p:sp>
      <p:sp>
        <p:nvSpPr>
          <p:cNvPr id="4" name="TextBox 3"/>
          <p:cNvSpPr txBox="1"/>
          <p:nvPr/>
        </p:nvSpPr>
        <p:spPr>
          <a:xfrm>
            <a:off x="7086600" y="6519446"/>
            <a:ext cx="2286000" cy="338554"/>
          </a:xfrm>
          <a:prstGeom prst="rect">
            <a:avLst/>
          </a:prstGeom>
          <a:noFill/>
        </p:spPr>
        <p:txBody>
          <a:bodyPr wrap="square" rtlCol="0">
            <a:spAutoFit/>
          </a:bodyPr>
          <a:lstStyle/>
          <a:p>
            <a:r>
              <a:rPr lang="en-US" sz="1600" dirty="0" smtClean="0"/>
              <a:t>By tutorialspoint.com</a:t>
            </a:r>
            <a:endParaRPr lang="en-US" sz="1600" dirty="0"/>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5638800" cy="1143000"/>
          </a:xfrm>
        </p:spPr>
        <p:txBody>
          <a:bodyPr>
            <a:normAutofit fontScale="90000"/>
          </a:bodyPr>
          <a:lstStyle/>
          <a:p>
            <a:r>
              <a:rPr lang="en-US" b="1" i="1" u="sng" dirty="0" smtClean="0"/>
              <a:t>First Generation</a:t>
            </a:r>
            <a:r>
              <a:rPr lang="en-US" b="1" dirty="0" smtClean="0"/>
              <a:t/>
            </a:r>
            <a:br>
              <a:rPr lang="en-US" b="1" dirty="0" smtClean="0"/>
            </a:br>
            <a:endParaRPr lang="en-US" dirty="0"/>
          </a:p>
        </p:txBody>
      </p:sp>
      <p:sp>
        <p:nvSpPr>
          <p:cNvPr id="6" name="Content Placeholder 5"/>
          <p:cNvSpPr>
            <a:spLocks noGrp="1"/>
          </p:cNvSpPr>
          <p:nvPr>
            <p:ph idx="1"/>
          </p:nvPr>
        </p:nvSpPr>
        <p:spPr>
          <a:xfrm>
            <a:off x="152400" y="990600"/>
            <a:ext cx="5029200" cy="1600200"/>
          </a:xfrm>
        </p:spPr>
        <p:txBody>
          <a:bodyPr>
            <a:normAutofit fontScale="25000" lnSpcReduction="20000"/>
          </a:bodyPr>
          <a:lstStyle/>
          <a:p>
            <a:r>
              <a:rPr lang="en-US" sz="6400" dirty="0" smtClean="0"/>
              <a:t> The period of first generation was 1946-1959.</a:t>
            </a:r>
          </a:p>
          <a:p>
            <a:r>
              <a:rPr lang="en-US" sz="6400" dirty="0" smtClean="0"/>
              <a:t>First generation of computers started with using vacuum tubes as the basic components for memory and circuitry for CPU (Central Processing Unit). </a:t>
            </a:r>
          </a:p>
          <a:p>
            <a:r>
              <a:rPr lang="en-US" sz="6400" dirty="0" smtClean="0"/>
              <a:t>In this generation, mainly batch processing operating systems were used. In this generation, Punched cards, Paper tape, Magnetic tape Input &amp; Output device were used. </a:t>
            </a:r>
          </a:p>
          <a:p>
            <a:r>
              <a:rPr lang="en-US" sz="6400" dirty="0" smtClean="0"/>
              <a:t>There were machine codes and electric wired board languages used.</a:t>
            </a:r>
          </a:p>
          <a:p>
            <a:pPr>
              <a:buNone/>
            </a:pPr>
            <a:endParaRPr lang="en-US" sz="1700" dirty="0"/>
          </a:p>
        </p:txBody>
      </p:sp>
      <p:sp>
        <p:nvSpPr>
          <p:cNvPr id="7" name="TextBox 6"/>
          <p:cNvSpPr txBox="1"/>
          <p:nvPr/>
        </p:nvSpPr>
        <p:spPr>
          <a:xfrm>
            <a:off x="304800" y="3429000"/>
            <a:ext cx="3886200" cy="3631763"/>
          </a:xfrm>
          <a:prstGeom prst="rect">
            <a:avLst/>
          </a:prstGeom>
          <a:noFill/>
        </p:spPr>
        <p:txBody>
          <a:bodyPr wrap="square" rtlCol="0">
            <a:spAutoFit/>
          </a:bodyPr>
          <a:lstStyle/>
          <a:p>
            <a:r>
              <a:rPr lang="en-US" b="1" u="sng" dirty="0" smtClean="0"/>
              <a:t>The main features of First Generation are</a:t>
            </a:r>
            <a:r>
              <a:rPr lang="en-US" b="1" dirty="0" smtClean="0"/>
              <a:t> </a:t>
            </a:r>
            <a:r>
              <a:rPr lang="en-US" dirty="0" smtClean="0"/>
              <a:t>:</a:t>
            </a:r>
            <a:endParaRPr lang="en-US" sz="1400" dirty="0"/>
          </a:p>
          <a:p>
            <a:pPr>
              <a:buFont typeface="Wingdings" pitchFamily="2" charset="2"/>
              <a:buChar char="q"/>
            </a:pPr>
            <a:r>
              <a:rPr lang="en-US" dirty="0" smtClean="0"/>
              <a:t> Vacuum tube technology</a:t>
            </a:r>
          </a:p>
          <a:p>
            <a:pPr>
              <a:buFont typeface="Wingdings" pitchFamily="2" charset="2"/>
              <a:buChar char="q"/>
            </a:pPr>
            <a:r>
              <a:rPr lang="en-US" dirty="0" smtClean="0"/>
              <a:t>Unreliable</a:t>
            </a:r>
          </a:p>
          <a:p>
            <a:pPr>
              <a:buFont typeface="Wingdings" pitchFamily="2" charset="2"/>
              <a:buChar char="q"/>
            </a:pPr>
            <a:r>
              <a:rPr lang="en-US" dirty="0" smtClean="0"/>
              <a:t>Supported Machine language only</a:t>
            </a:r>
          </a:p>
          <a:p>
            <a:pPr>
              <a:buFont typeface="Wingdings" pitchFamily="2" charset="2"/>
              <a:buChar char="q"/>
            </a:pPr>
            <a:r>
              <a:rPr lang="en-US" dirty="0" smtClean="0"/>
              <a:t>Very costly</a:t>
            </a:r>
          </a:p>
          <a:p>
            <a:pPr>
              <a:buFont typeface="Wingdings" pitchFamily="2" charset="2"/>
              <a:buChar char="q"/>
            </a:pPr>
            <a:r>
              <a:rPr lang="en-US" dirty="0" smtClean="0"/>
              <a:t>Generate lot of heat</a:t>
            </a:r>
          </a:p>
          <a:p>
            <a:pPr>
              <a:buFont typeface="Wingdings" pitchFamily="2" charset="2"/>
              <a:buChar char="q"/>
            </a:pPr>
            <a:r>
              <a:rPr lang="en-US" dirty="0" smtClean="0"/>
              <a:t>Slow Input/Output device</a:t>
            </a:r>
          </a:p>
          <a:p>
            <a:pPr>
              <a:buFont typeface="Wingdings" pitchFamily="2" charset="2"/>
              <a:buChar char="q"/>
            </a:pPr>
            <a:r>
              <a:rPr lang="en-US" dirty="0" smtClean="0"/>
              <a:t>Huge size</a:t>
            </a:r>
          </a:p>
          <a:p>
            <a:pPr>
              <a:buFont typeface="Wingdings" pitchFamily="2" charset="2"/>
              <a:buChar char="q"/>
            </a:pPr>
            <a:r>
              <a:rPr lang="en-US" dirty="0" smtClean="0"/>
              <a:t>Need of A.C.</a:t>
            </a:r>
          </a:p>
          <a:p>
            <a:pPr>
              <a:buFont typeface="Wingdings" pitchFamily="2" charset="2"/>
              <a:buChar char="q"/>
            </a:pPr>
            <a:r>
              <a:rPr lang="en-US" dirty="0" smtClean="0"/>
              <a:t>Non-portable</a:t>
            </a:r>
          </a:p>
          <a:p>
            <a:pPr>
              <a:buFont typeface="Wingdings" pitchFamily="2" charset="2"/>
              <a:buChar char="q"/>
            </a:pPr>
            <a:r>
              <a:rPr lang="en-US" dirty="0" smtClean="0"/>
              <a:t>Consumed lot of electricity</a:t>
            </a:r>
          </a:p>
          <a:p>
            <a:endParaRPr lang="en-US" sz="1400" dirty="0"/>
          </a:p>
        </p:txBody>
      </p:sp>
      <p:sp>
        <p:nvSpPr>
          <p:cNvPr id="8" name="TextBox 7"/>
          <p:cNvSpPr txBox="1"/>
          <p:nvPr/>
        </p:nvSpPr>
        <p:spPr>
          <a:xfrm>
            <a:off x="4953000" y="4114800"/>
            <a:ext cx="3962400" cy="2523768"/>
          </a:xfrm>
          <a:prstGeom prst="rect">
            <a:avLst/>
          </a:prstGeom>
          <a:noFill/>
        </p:spPr>
        <p:txBody>
          <a:bodyPr wrap="square" rtlCol="0">
            <a:spAutoFit/>
          </a:bodyPr>
          <a:lstStyle/>
          <a:p>
            <a:r>
              <a:rPr lang="en-US" sz="2000" b="1" u="sng" dirty="0" smtClean="0"/>
              <a:t>Some computers of this generation were </a:t>
            </a:r>
            <a:r>
              <a:rPr lang="en-US" sz="2000" dirty="0" smtClean="0"/>
              <a:t>:  </a:t>
            </a:r>
          </a:p>
          <a:p>
            <a:endParaRPr lang="en-US" sz="1400" dirty="0"/>
          </a:p>
          <a:p>
            <a:pPr>
              <a:buFont typeface="Wingdings" pitchFamily="2" charset="2"/>
              <a:buChar char="q"/>
            </a:pPr>
            <a:r>
              <a:rPr lang="en-US" dirty="0" smtClean="0"/>
              <a:t>ENIAC</a:t>
            </a:r>
          </a:p>
          <a:p>
            <a:pPr>
              <a:buFont typeface="Wingdings" pitchFamily="2" charset="2"/>
              <a:buChar char="q"/>
            </a:pPr>
            <a:r>
              <a:rPr lang="en-US" dirty="0" smtClean="0"/>
              <a:t>EDVAC</a:t>
            </a:r>
          </a:p>
          <a:p>
            <a:pPr>
              <a:buFont typeface="Wingdings" pitchFamily="2" charset="2"/>
              <a:buChar char="q"/>
            </a:pPr>
            <a:r>
              <a:rPr lang="en-US" dirty="0" smtClean="0"/>
              <a:t>UNIVAC</a:t>
            </a:r>
          </a:p>
          <a:p>
            <a:pPr>
              <a:buFont typeface="Wingdings" pitchFamily="2" charset="2"/>
              <a:buChar char="q"/>
            </a:pPr>
            <a:r>
              <a:rPr lang="en-US" dirty="0" smtClean="0"/>
              <a:t>IBM-701</a:t>
            </a:r>
          </a:p>
          <a:p>
            <a:pPr>
              <a:buFont typeface="Wingdings" pitchFamily="2" charset="2"/>
              <a:buChar char="q"/>
            </a:pPr>
            <a:r>
              <a:rPr lang="en-US" dirty="0" smtClean="0"/>
              <a:t>IBM-650</a:t>
            </a:r>
          </a:p>
          <a:p>
            <a:endParaRPr lang="en-US" sz="1400" dirty="0"/>
          </a:p>
        </p:txBody>
      </p:sp>
      <p:pic>
        <p:nvPicPr>
          <p:cNvPr id="9" name="Picture 8" descr="first_generation.jpg"/>
          <p:cNvPicPr>
            <a:picLocks noChangeAspect="1"/>
          </p:cNvPicPr>
          <p:nvPr/>
        </p:nvPicPr>
        <p:blipFill>
          <a:blip r:embed="rId2"/>
          <a:stretch>
            <a:fillRect/>
          </a:stretch>
        </p:blipFill>
        <p:spPr>
          <a:xfrm>
            <a:off x="6172200" y="304800"/>
            <a:ext cx="2743200" cy="3543300"/>
          </a:xfrm>
          <a:prstGeom prst="rect">
            <a:avLst/>
          </a:prstGeom>
        </p:spPr>
      </p:pic>
      <p:sp>
        <p:nvSpPr>
          <p:cNvPr id="11" name="TextBox 10"/>
          <p:cNvSpPr txBox="1"/>
          <p:nvPr/>
        </p:nvSpPr>
        <p:spPr>
          <a:xfrm>
            <a:off x="7010400" y="6550223"/>
            <a:ext cx="2362200" cy="615553"/>
          </a:xfrm>
          <a:prstGeom prst="rect">
            <a:avLst/>
          </a:prstGeom>
          <a:noFill/>
        </p:spPr>
        <p:txBody>
          <a:bodyPr wrap="square" rtlCol="0">
            <a:spAutoFit/>
          </a:bodyPr>
          <a:lstStyle/>
          <a:p>
            <a:r>
              <a:rPr lang="en-US" sz="1600" dirty="0" smtClean="0"/>
              <a:t>By tutorialspoint.com</a:t>
            </a:r>
          </a:p>
          <a:p>
            <a:endParaRPr lang="en-US" dirty="0"/>
          </a:p>
        </p:txBody>
      </p:sp>
    </p:spTree>
  </p:cSld>
  <p:clrMapOvr>
    <a:masterClrMapping/>
  </p:clrMapOvr>
  <p:transition>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19600" cy="1143000"/>
          </a:xfrm>
        </p:spPr>
        <p:txBody>
          <a:bodyPr>
            <a:normAutofit fontScale="90000"/>
          </a:bodyPr>
          <a:lstStyle/>
          <a:p>
            <a:r>
              <a:rPr lang="en-US" b="1" i="1" u="sng" dirty="0" smtClean="0"/>
              <a:t>Second Generation</a:t>
            </a:r>
            <a:r>
              <a:rPr lang="en-US" b="1" dirty="0" smtClean="0"/>
              <a:t/>
            </a:r>
            <a:br>
              <a:rPr lang="en-US" b="1" dirty="0" smtClean="0"/>
            </a:br>
            <a:endParaRPr lang="en-US" dirty="0"/>
          </a:p>
        </p:txBody>
      </p:sp>
      <p:sp>
        <p:nvSpPr>
          <p:cNvPr id="3" name="Content Placeholder 2"/>
          <p:cNvSpPr>
            <a:spLocks noGrp="1"/>
          </p:cNvSpPr>
          <p:nvPr>
            <p:ph idx="1"/>
          </p:nvPr>
        </p:nvSpPr>
        <p:spPr>
          <a:xfrm>
            <a:off x="304800" y="990600"/>
            <a:ext cx="4800600" cy="2438399"/>
          </a:xfrm>
        </p:spPr>
        <p:txBody>
          <a:bodyPr>
            <a:normAutofit fontScale="85000" lnSpcReduction="20000"/>
          </a:bodyPr>
          <a:lstStyle/>
          <a:p>
            <a:r>
              <a:rPr lang="en-US" sz="1600" dirty="0" smtClean="0"/>
              <a:t>The period of second generation was 1959-1965.</a:t>
            </a:r>
          </a:p>
          <a:p>
            <a:r>
              <a:rPr lang="en-US" sz="1600" dirty="0" smtClean="0"/>
              <a:t>This generation using the transistor were cheaper, consumed less power, more compact in size, more reliable and faster than the first generation machines made of vacuum tubes. In this generation, magnetic cores were used as primary memory and magnetic tape and magnetic disks as secondary storage devices.</a:t>
            </a:r>
          </a:p>
          <a:p>
            <a:r>
              <a:rPr lang="en-US" sz="1600" dirty="0" smtClean="0"/>
              <a:t>In this generation, assembly language and high-level programming language like FORTRAN, COBOL were used.</a:t>
            </a:r>
          </a:p>
          <a:p>
            <a:r>
              <a:rPr lang="en-US" sz="1600" dirty="0" smtClean="0"/>
              <a:t>There were Batch processing and Multiprogramming Operating system used.</a:t>
            </a:r>
            <a:r>
              <a:rPr lang="en-US" dirty="0" smtClean="0"/>
              <a:t> </a:t>
            </a:r>
          </a:p>
          <a:p>
            <a:endParaRPr lang="en-US" dirty="0"/>
          </a:p>
        </p:txBody>
      </p:sp>
      <p:sp>
        <p:nvSpPr>
          <p:cNvPr id="4" name="TextBox 3"/>
          <p:cNvSpPr txBox="1"/>
          <p:nvPr/>
        </p:nvSpPr>
        <p:spPr>
          <a:xfrm>
            <a:off x="304800" y="3124200"/>
            <a:ext cx="5410200" cy="3908762"/>
          </a:xfrm>
          <a:prstGeom prst="rect">
            <a:avLst/>
          </a:prstGeom>
          <a:noFill/>
        </p:spPr>
        <p:txBody>
          <a:bodyPr wrap="square" rtlCol="0">
            <a:spAutoFit/>
          </a:bodyPr>
          <a:lstStyle/>
          <a:p>
            <a:endParaRPr lang="en-US" dirty="0" smtClean="0"/>
          </a:p>
          <a:p>
            <a:r>
              <a:rPr lang="en-US" b="1" u="sng" dirty="0" smtClean="0"/>
              <a:t>The main features of Second Generation are </a:t>
            </a:r>
            <a:r>
              <a:rPr lang="en-US" dirty="0" smtClean="0"/>
              <a:t>:</a:t>
            </a:r>
          </a:p>
          <a:p>
            <a:endParaRPr lang="en-US" dirty="0" smtClean="0"/>
          </a:p>
          <a:p>
            <a:pPr>
              <a:buFont typeface="Wingdings" pitchFamily="2" charset="2"/>
              <a:buChar char="q"/>
            </a:pPr>
            <a:r>
              <a:rPr lang="en-US" sz="1600" dirty="0" smtClean="0"/>
              <a:t>Use of transistors</a:t>
            </a:r>
          </a:p>
          <a:p>
            <a:pPr>
              <a:buFont typeface="Wingdings" pitchFamily="2" charset="2"/>
              <a:buChar char="q"/>
            </a:pPr>
            <a:r>
              <a:rPr lang="en-US" sz="1600" dirty="0" smtClean="0"/>
              <a:t>Reliable as compared to First generation computers</a:t>
            </a:r>
          </a:p>
          <a:p>
            <a:pPr>
              <a:buFont typeface="Wingdings" pitchFamily="2" charset="2"/>
              <a:buChar char="q"/>
            </a:pPr>
            <a:r>
              <a:rPr lang="en-US" sz="1600" dirty="0" smtClean="0"/>
              <a:t>Smaller size as compared to First generation computers</a:t>
            </a:r>
          </a:p>
          <a:p>
            <a:pPr>
              <a:buFont typeface="Wingdings" pitchFamily="2" charset="2"/>
              <a:buChar char="q"/>
            </a:pPr>
            <a:r>
              <a:rPr lang="en-US" sz="1600" dirty="0" smtClean="0"/>
              <a:t>Generate less heat as compared to First generation computers</a:t>
            </a:r>
          </a:p>
          <a:p>
            <a:pPr>
              <a:buFont typeface="Wingdings" pitchFamily="2" charset="2"/>
              <a:buChar char="q"/>
            </a:pPr>
            <a:r>
              <a:rPr lang="en-US" sz="1600" dirty="0" smtClean="0"/>
              <a:t>Consumed less electricity as compared to first generation computers</a:t>
            </a:r>
          </a:p>
          <a:p>
            <a:pPr>
              <a:buFont typeface="Wingdings" pitchFamily="2" charset="2"/>
              <a:buChar char="q"/>
            </a:pPr>
            <a:r>
              <a:rPr lang="en-US" sz="1600" dirty="0" smtClean="0"/>
              <a:t>Faster than first generation computers</a:t>
            </a:r>
          </a:p>
          <a:p>
            <a:pPr>
              <a:buFont typeface="Wingdings" pitchFamily="2" charset="2"/>
              <a:buChar char="q"/>
            </a:pPr>
            <a:r>
              <a:rPr lang="en-US" sz="1600" dirty="0" smtClean="0"/>
              <a:t>Still very costly</a:t>
            </a:r>
          </a:p>
          <a:p>
            <a:pPr>
              <a:buFont typeface="Wingdings" pitchFamily="2" charset="2"/>
              <a:buChar char="q"/>
            </a:pPr>
            <a:r>
              <a:rPr lang="en-US" sz="1600" dirty="0" smtClean="0"/>
              <a:t>A.C. needed</a:t>
            </a:r>
          </a:p>
          <a:p>
            <a:pPr>
              <a:buFont typeface="Wingdings" pitchFamily="2" charset="2"/>
              <a:buChar char="q"/>
            </a:pPr>
            <a:r>
              <a:rPr lang="en-US" sz="1600" dirty="0" smtClean="0"/>
              <a:t>Support machine and assembly languages</a:t>
            </a:r>
          </a:p>
          <a:p>
            <a:endParaRPr lang="en-US" dirty="0"/>
          </a:p>
        </p:txBody>
      </p:sp>
      <p:sp>
        <p:nvSpPr>
          <p:cNvPr id="5" name="TextBox 4"/>
          <p:cNvSpPr txBox="1"/>
          <p:nvPr/>
        </p:nvSpPr>
        <p:spPr>
          <a:xfrm>
            <a:off x="5943600" y="3962400"/>
            <a:ext cx="3200400" cy="2462213"/>
          </a:xfrm>
          <a:prstGeom prst="rect">
            <a:avLst/>
          </a:prstGeom>
          <a:noFill/>
        </p:spPr>
        <p:txBody>
          <a:bodyPr wrap="square" rtlCol="0">
            <a:spAutoFit/>
          </a:bodyPr>
          <a:lstStyle/>
          <a:p>
            <a:r>
              <a:rPr lang="en-US" sz="1600" b="1" u="sng" dirty="0" smtClean="0"/>
              <a:t>Some computers of this generation were </a:t>
            </a:r>
            <a:r>
              <a:rPr lang="en-US" sz="1600" dirty="0" smtClean="0"/>
              <a:t>:</a:t>
            </a:r>
          </a:p>
          <a:p>
            <a:endParaRPr lang="en-US" sz="1600" dirty="0"/>
          </a:p>
          <a:p>
            <a:pPr>
              <a:buFont typeface="Wingdings" pitchFamily="2" charset="2"/>
              <a:buChar char="q"/>
            </a:pPr>
            <a:r>
              <a:rPr lang="en-US" dirty="0" smtClean="0"/>
              <a:t>IBM 1620</a:t>
            </a:r>
          </a:p>
          <a:p>
            <a:pPr>
              <a:buFont typeface="Wingdings" pitchFamily="2" charset="2"/>
              <a:buChar char="q"/>
            </a:pPr>
            <a:r>
              <a:rPr lang="en-US" dirty="0" smtClean="0"/>
              <a:t>IBM 7094</a:t>
            </a:r>
          </a:p>
          <a:p>
            <a:pPr>
              <a:buFont typeface="Wingdings" pitchFamily="2" charset="2"/>
              <a:buChar char="q"/>
            </a:pPr>
            <a:r>
              <a:rPr lang="en-US" dirty="0" smtClean="0"/>
              <a:t>CDC 1604</a:t>
            </a:r>
          </a:p>
          <a:p>
            <a:pPr>
              <a:buFont typeface="Wingdings" pitchFamily="2" charset="2"/>
              <a:buChar char="q"/>
            </a:pPr>
            <a:r>
              <a:rPr lang="en-US" dirty="0" smtClean="0"/>
              <a:t>CDC 3600</a:t>
            </a:r>
          </a:p>
          <a:p>
            <a:pPr>
              <a:buFont typeface="Wingdings" pitchFamily="2" charset="2"/>
              <a:buChar char="q"/>
            </a:pPr>
            <a:r>
              <a:rPr lang="en-US" dirty="0" smtClean="0"/>
              <a:t>UNIVAC 1108</a:t>
            </a:r>
          </a:p>
          <a:p>
            <a:endParaRPr lang="en-US" sz="1600" dirty="0"/>
          </a:p>
        </p:txBody>
      </p:sp>
      <p:pic>
        <p:nvPicPr>
          <p:cNvPr id="6" name="Picture 5" descr="second_generation.jpg"/>
          <p:cNvPicPr>
            <a:picLocks noChangeAspect="1"/>
          </p:cNvPicPr>
          <p:nvPr/>
        </p:nvPicPr>
        <p:blipFill>
          <a:blip r:embed="rId2"/>
          <a:stretch>
            <a:fillRect/>
          </a:stretch>
        </p:blipFill>
        <p:spPr>
          <a:xfrm>
            <a:off x="5181600" y="381000"/>
            <a:ext cx="3810000" cy="3067050"/>
          </a:xfrm>
          <a:prstGeom prst="rect">
            <a:avLst/>
          </a:prstGeom>
        </p:spPr>
      </p:pic>
      <p:sp>
        <p:nvSpPr>
          <p:cNvPr id="7" name="TextBox 6"/>
          <p:cNvSpPr txBox="1"/>
          <p:nvPr/>
        </p:nvSpPr>
        <p:spPr>
          <a:xfrm>
            <a:off x="7086600" y="6550223"/>
            <a:ext cx="2209800" cy="615553"/>
          </a:xfrm>
          <a:prstGeom prst="rect">
            <a:avLst/>
          </a:prstGeom>
          <a:noFill/>
        </p:spPr>
        <p:txBody>
          <a:bodyPr wrap="square" rtlCol="0">
            <a:spAutoFit/>
          </a:bodyPr>
          <a:lstStyle/>
          <a:p>
            <a:r>
              <a:rPr lang="en-US" sz="1600" dirty="0" smtClean="0"/>
              <a:t>By tutorialspoint.com</a:t>
            </a:r>
          </a:p>
          <a:p>
            <a:endParaRPr lang="en-US" dirty="0"/>
          </a:p>
        </p:txBody>
      </p:sp>
    </p:spTree>
  </p:cSld>
  <p:clrMapOvr>
    <a:masterClrMapping/>
  </p:clrMapOvr>
  <p:transition>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962400" cy="792162"/>
          </a:xfrm>
        </p:spPr>
        <p:txBody>
          <a:bodyPr>
            <a:normAutofit fontScale="90000"/>
          </a:bodyPr>
          <a:lstStyle/>
          <a:p>
            <a:r>
              <a:rPr lang="en-US" b="1" i="1" u="sng" dirty="0" smtClean="0"/>
              <a:t>Third Generation</a:t>
            </a:r>
            <a:r>
              <a:rPr lang="en-US" b="1" dirty="0" smtClean="0"/>
              <a:t/>
            </a:r>
            <a:br>
              <a:rPr lang="en-US" b="1" dirty="0" smtClean="0"/>
            </a:br>
            <a:endParaRPr lang="en-US" dirty="0"/>
          </a:p>
        </p:txBody>
      </p:sp>
      <p:sp>
        <p:nvSpPr>
          <p:cNvPr id="3" name="Content Placeholder 2"/>
          <p:cNvSpPr>
            <a:spLocks noGrp="1"/>
          </p:cNvSpPr>
          <p:nvPr>
            <p:ph idx="1"/>
          </p:nvPr>
        </p:nvSpPr>
        <p:spPr>
          <a:xfrm>
            <a:off x="228600" y="914401"/>
            <a:ext cx="4876800" cy="2133600"/>
          </a:xfrm>
        </p:spPr>
        <p:txBody>
          <a:bodyPr>
            <a:normAutofit fontScale="47500" lnSpcReduction="20000"/>
          </a:bodyPr>
          <a:lstStyle/>
          <a:p>
            <a:r>
              <a:rPr lang="en-US" dirty="0" smtClean="0"/>
              <a:t>The period of third generation was 1965-1971.</a:t>
            </a:r>
          </a:p>
          <a:p>
            <a:r>
              <a:rPr lang="en-US" dirty="0" smtClean="0"/>
              <a:t>The third generation of computer is marked by the use of Integrated Circuits (IC's) in place of transistors. The IC was invented by Jack Kilby.</a:t>
            </a:r>
          </a:p>
          <a:p>
            <a:r>
              <a:rPr lang="en-US" dirty="0" smtClean="0"/>
              <a:t>In this generation, Remote processing, Time-sharing, Real-time, Multi-programming Operating System were used.</a:t>
            </a:r>
          </a:p>
          <a:p>
            <a:r>
              <a:rPr lang="en-US" dirty="0" smtClean="0"/>
              <a:t>High-level language (FORTRAN-II TO IV, COBOL, PASCAL PL/1, BASIC, ALGOL-68, etc.) were used during this generation.</a:t>
            </a:r>
            <a:endParaRPr lang="en-US" dirty="0"/>
          </a:p>
        </p:txBody>
      </p:sp>
      <p:sp>
        <p:nvSpPr>
          <p:cNvPr id="4" name="TextBox 3"/>
          <p:cNvSpPr txBox="1"/>
          <p:nvPr/>
        </p:nvSpPr>
        <p:spPr>
          <a:xfrm>
            <a:off x="228600" y="3200400"/>
            <a:ext cx="4343400" cy="3693319"/>
          </a:xfrm>
          <a:prstGeom prst="rect">
            <a:avLst/>
          </a:prstGeom>
          <a:noFill/>
        </p:spPr>
        <p:txBody>
          <a:bodyPr wrap="square" rtlCol="0">
            <a:spAutoFit/>
          </a:bodyPr>
          <a:lstStyle/>
          <a:p>
            <a:r>
              <a:rPr lang="en-US" b="1" u="sng" dirty="0" smtClean="0"/>
              <a:t>The main features of Third Generation are </a:t>
            </a:r>
            <a:r>
              <a:rPr lang="en-US" dirty="0" smtClean="0"/>
              <a:t>:</a:t>
            </a:r>
          </a:p>
          <a:p>
            <a:endParaRPr lang="en-US" dirty="0"/>
          </a:p>
          <a:p>
            <a:pPr>
              <a:buFont typeface="Wingdings" pitchFamily="2" charset="2"/>
              <a:buChar char="q"/>
            </a:pPr>
            <a:r>
              <a:rPr lang="en-US" dirty="0" smtClean="0"/>
              <a:t>IC used</a:t>
            </a:r>
          </a:p>
          <a:p>
            <a:pPr>
              <a:buFont typeface="Wingdings" pitchFamily="2" charset="2"/>
              <a:buChar char="q"/>
            </a:pPr>
            <a:r>
              <a:rPr lang="en-US" dirty="0" smtClean="0"/>
              <a:t>More reliable</a:t>
            </a:r>
          </a:p>
          <a:p>
            <a:pPr>
              <a:buFont typeface="Wingdings" pitchFamily="2" charset="2"/>
              <a:buChar char="q"/>
            </a:pPr>
            <a:r>
              <a:rPr lang="en-US" dirty="0" smtClean="0"/>
              <a:t>Smaller size</a:t>
            </a:r>
          </a:p>
          <a:p>
            <a:pPr>
              <a:buFont typeface="Wingdings" pitchFamily="2" charset="2"/>
              <a:buChar char="q"/>
            </a:pPr>
            <a:r>
              <a:rPr lang="en-US" dirty="0" smtClean="0"/>
              <a:t>Generate less heat</a:t>
            </a:r>
          </a:p>
          <a:p>
            <a:pPr>
              <a:buFont typeface="Wingdings" pitchFamily="2" charset="2"/>
              <a:buChar char="q"/>
            </a:pPr>
            <a:r>
              <a:rPr lang="en-US" dirty="0" smtClean="0"/>
              <a:t>Faster</a:t>
            </a:r>
          </a:p>
          <a:p>
            <a:pPr>
              <a:buFont typeface="Wingdings" pitchFamily="2" charset="2"/>
              <a:buChar char="q"/>
            </a:pPr>
            <a:r>
              <a:rPr lang="en-US" dirty="0" smtClean="0"/>
              <a:t>Lesser maintenance</a:t>
            </a:r>
          </a:p>
          <a:p>
            <a:pPr>
              <a:buFont typeface="Wingdings" pitchFamily="2" charset="2"/>
              <a:buChar char="q"/>
            </a:pPr>
            <a:r>
              <a:rPr lang="en-US" dirty="0" smtClean="0"/>
              <a:t>Still costly</a:t>
            </a:r>
          </a:p>
          <a:p>
            <a:pPr>
              <a:buFont typeface="Wingdings" pitchFamily="2" charset="2"/>
              <a:buChar char="q"/>
            </a:pPr>
            <a:r>
              <a:rPr lang="en-US" dirty="0" smtClean="0"/>
              <a:t>A.C. needed</a:t>
            </a:r>
          </a:p>
          <a:p>
            <a:pPr>
              <a:buFont typeface="Wingdings" pitchFamily="2" charset="2"/>
              <a:buChar char="q"/>
            </a:pPr>
            <a:r>
              <a:rPr lang="en-US" dirty="0" smtClean="0"/>
              <a:t>Consumed lesser electricity</a:t>
            </a:r>
          </a:p>
          <a:p>
            <a:pPr>
              <a:buFont typeface="Wingdings" pitchFamily="2" charset="2"/>
              <a:buChar char="q"/>
            </a:pPr>
            <a:r>
              <a:rPr lang="en-US" dirty="0" smtClean="0"/>
              <a:t>Support high-level language</a:t>
            </a:r>
          </a:p>
          <a:p>
            <a:endParaRPr lang="en-US" dirty="0"/>
          </a:p>
        </p:txBody>
      </p:sp>
      <p:sp>
        <p:nvSpPr>
          <p:cNvPr id="5" name="TextBox 4"/>
          <p:cNvSpPr txBox="1"/>
          <p:nvPr/>
        </p:nvSpPr>
        <p:spPr>
          <a:xfrm>
            <a:off x="5410200" y="3886200"/>
            <a:ext cx="3505200" cy="2585323"/>
          </a:xfrm>
          <a:prstGeom prst="rect">
            <a:avLst/>
          </a:prstGeom>
          <a:noFill/>
        </p:spPr>
        <p:txBody>
          <a:bodyPr wrap="square" rtlCol="0">
            <a:spAutoFit/>
          </a:bodyPr>
          <a:lstStyle/>
          <a:p>
            <a:r>
              <a:rPr lang="en-US" b="1" u="sng" dirty="0" smtClean="0"/>
              <a:t>Some computers of this generation were</a:t>
            </a:r>
            <a:r>
              <a:rPr lang="en-US" dirty="0" smtClean="0"/>
              <a:t>:</a:t>
            </a:r>
          </a:p>
          <a:p>
            <a:endParaRPr lang="en-US" dirty="0"/>
          </a:p>
          <a:p>
            <a:pPr>
              <a:buFont typeface="Wingdings" pitchFamily="2" charset="2"/>
              <a:buChar char="q"/>
            </a:pPr>
            <a:r>
              <a:rPr lang="en-US" dirty="0" smtClean="0"/>
              <a:t>IBM-360 series</a:t>
            </a:r>
          </a:p>
          <a:p>
            <a:pPr>
              <a:buFont typeface="Wingdings" pitchFamily="2" charset="2"/>
              <a:buChar char="q"/>
            </a:pPr>
            <a:r>
              <a:rPr lang="en-US" dirty="0" smtClean="0"/>
              <a:t>Honeywell-6000 series</a:t>
            </a:r>
          </a:p>
          <a:p>
            <a:pPr>
              <a:buFont typeface="Wingdings" pitchFamily="2" charset="2"/>
              <a:buChar char="q"/>
            </a:pPr>
            <a:r>
              <a:rPr lang="en-US" dirty="0" smtClean="0"/>
              <a:t>PDP(Personal Data Processor)</a:t>
            </a:r>
          </a:p>
          <a:p>
            <a:pPr>
              <a:buFont typeface="Wingdings" pitchFamily="2" charset="2"/>
              <a:buChar char="q"/>
            </a:pPr>
            <a:r>
              <a:rPr lang="en-US" dirty="0" smtClean="0"/>
              <a:t>IBM-370/168</a:t>
            </a:r>
          </a:p>
          <a:p>
            <a:pPr>
              <a:buFont typeface="Wingdings" pitchFamily="2" charset="2"/>
              <a:buChar char="q"/>
            </a:pPr>
            <a:r>
              <a:rPr lang="en-US" dirty="0" smtClean="0"/>
              <a:t>TDC-316</a:t>
            </a:r>
          </a:p>
          <a:p>
            <a:endParaRPr lang="en-US" dirty="0"/>
          </a:p>
        </p:txBody>
      </p:sp>
      <p:pic>
        <p:nvPicPr>
          <p:cNvPr id="6" name="Picture 5" descr="third_generation.jpg"/>
          <p:cNvPicPr>
            <a:picLocks noChangeAspect="1"/>
          </p:cNvPicPr>
          <p:nvPr/>
        </p:nvPicPr>
        <p:blipFill>
          <a:blip r:embed="rId2"/>
          <a:stretch>
            <a:fillRect/>
          </a:stretch>
        </p:blipFill>
        <p:spPr>
          <a:xfrm>
            <a:off x="5181600" y="304800"/>
            <a:ext cx="3810000" cy="2752725"/>
          </a:xfrm>
          <a:prstGeom prst="rect">
            <a:avLst/>
          </a:prstGeom>
        </p:spPr>
      </p:pic>
      <p:sp>
        <p:nvSpPr>
          <p:cNvPr id="7" name="TextBox 6"/>
          <p:cNvSpPr txBox="1"/>
          <p:nvPr/>
        </p:nvSpPr>
        <p:spPr>
          <a:xfrm>
            <a:off x="6934200" y="6550223"/>
            <a:ext cx="2514600" cy="615553"/>
          </a:xfrm>
          <a:prstGeom prst="rect">
            <a:avLst/>
          </a:prstGeom>
          <a:noFill/>
        </p:spPr>
        <p:txBody>
          <a:bodyPr wrap="square" rtlCol="0">
            <a:spAutoFit/>
          </a:bodyPr>
          <a:lstStyle/>
          <a:p>
            <a:r>
              <a:rPr lang="en-US" sz="1600" dirty="0" smtClean="0"/>
              <a:t>By tutorialspoint.com</a:t>
            </a:r>
          </a:p>
          <a:p>
            <a:endParaRPr lang="en-US" dirty="0"/>
          </a:p>
        </p:txBody>
      </p:sp>
    </p:spTree>
  </p:cSld>
  <p:clrMapOvr>
    <a:masterClrMapping/>
  </p:clrMapOvr>
  <p:transition>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343400" cy="715962"/>
          </a:xfrm>
        </p:spPr>
        <p:txBody>
          <a:bodyPr>
            <a:normAutofit fontScale="90000"/>
          </a:bodyPr>
          <a:lstStyle/>
          <a:p>
            <a:r>
              <a:rPr lang="en-US" b="1" i="1" u="sng" dirty="0" smtClean="0"/>
              <a:t>Fourth Generation</a:t>
            </a:r>
            <a:r>
              <a:rPr lang="en-US" b="1" dirty="0" smtClean="0"/>
              <a:t/>
            </a:r>
            <a:br>
              <a:rPr lang="en-US" b="1" dirty="0" smtClean="0"/>
            </a:br>
            <a:endParaRPr lang="en-US" dirty="0"/>
          </a:p>
        </p:txBody>
      </p:sp>
      <p:sp>
        <p:nvSpPr>
          <p:cNvPr id="3" name="Content Placeholder 2"/>
          <p:cNvSpPr>
            <a:spLocks noGrp="1"/>
          </p:cNvSpPr>
          <p:nvPr>
            <p:ph idx="1"/>
          </p:nvPr>
        </p:nvSpPr>
        <p:spPr>
          <a:xfrm>
            <a:off x="228600" y="762001"/>
            <a:ext cx="5486400" cy="1905000"/>
          </a:xfrm>
        </p:spPr>
        <p:txBody>
          <a:bodyPr>
            <a:normAutofit fontScale="47500" lnSpcReduction="20000"/>
          </a:bodyPr>
          <a:lstStyle/>
          <a:p>
            <a:r>
              <a:rPr lang="en-US" dirty="0" smtClean="0"/>
              <a:t>The period of Fourth Generation was 1971-1980.</a:t>
            </a:r>
          </a:p>
          <a:p>
            <a:r>
              <a:rPr lang="en-US" dirty="0" smtClean="0"/>
              <a:t>The fourth generation of computers is marked by the use of Very Large Scale Integrated (VLSI) circuits. VLSI circuits having about 5000 transistors.</a:t>
            </a:r>
          </a:p>
          <a:p>
            <a:r>
              <a:rPr lang="en-US" dirty="0" smtClean="0"/>
              <a:t>In this generation, Time sharing, Real time, Networks, Distributed Operating System were used.</a:t>
            </a:r>
          </a:p>
          <a:p>
            <a:r>
              <a:rPr lang="en-US" dirty="0" smtClean="0"/>
              <a:t>All the higher level languages like C and C++, DBASE, etc., were used in this generation.</a:t>
            </a:r>
            <a:endParaRPr lang="en-US" dirty="0"/>
          </a:p>
        </p:txBody>
      </p:sp>
      <p:sp>
        <p:nvSpPr>
          <p:cNvPr id="4" name="TextBox 3"/>
          <p:cNvSpPr txBox="1"/>
          <p:nvPr/>
        </p:nvSpPr>
        <p:spPr>
          <a:xfrm>
            <a:off x="228600" y="2819400"/>
            <a:ext cx="4114800" cy="4247317"/>
          </a:xfrm>
          <a:prstGeom prst="rect">
            <a:avLst/>
          </a:prstGeom>
          <a:noFill/>
        </p:spPr>
        <p:txBody>
          <a:bodyPr wrap="square" rtlCol="0">
            <a:spAutoFit/>
          </a:bodyPr>
          <a:lstStyle/>
          <a:p>
            <a:r>
              <a:rPr lang="en-US" b="1" u="sng" dirty="0" smtClean="0"/>
              <a:t>The main features of Fourth Generation are </a:t>
            </a:r>
            <a:r>
              <a:rPr lang="en-US" dirty="0" smtClean="0"/>
              <a:t>:</a:t>
            </a:r>
          </a:p>
          <a:p>
            <a:endParaRPr lang="en-US" dirty="0" smtClean="0"/>
          </a:p>
          <a:p>
            <a:pPr>
              <a:buFont typeface="Wingdings" pitchFamily="2" charset="2"/>
              <a:buChar char="q"/>
            </a:pPr>
            <a:r>
              <a:rPr lang="en-US" dirty="0" smtClean="0"/>
              <a:t>VLSI technology used</a:t>
            </a:r>
          </a:p>
          <a:p>
            <a:pPr>
              <a:buFont typeface="Wingdings" pitchFamily="2" charset="2"/>
              <a:buChar char="q"/>
            </a:pPr>
            <a:r>
              <a:rPr lang="en-US" dirty="0" smtClean="0"/>
              <a:t>Very cheap</a:t>
            </a:r>
          </a:p>
          <a:p>
            <a:pPr>
              <a:buFont typeface="Wingdings" pitchFamily="2" charset="2"/>
              <a:buChar char="q"/>
            </a:pPr>
            <a:r>
              <a:rPr lang="en-US" dirty="0" smtClean="0"/>
              <a:t>Portable and reliable</a:t>
            </a:r>
          </a:p>
          <a:p>
            <a:pPr>
              <a:buFont typeface="Wingdings" pitchFamily="2" charset="2"/>
              <a:buChar char="q"/>
            </a:pPr>
            <a:r>
              <a:rPr lang="en-US" dirty="0" smtClean="0"/>
              <a:t>Use of PC's</a:t>
            </a:r>
          </a:p>
          <a:p>
            <a:pPr>
              <a:buFont typeface="Wingdings" pitchFamily="2" charset="2"/>
              <a:buChar char="q"/>
            </a:pPr>
            <a:r>
              <a:rPr lang="en-US" dirty="0" smtClean="0"/>
              <a:t>Very small size</a:t>
            </a:r>
          </a:p>
          <a:p>
            <a:pPr>
              <a:buFont typeface="Wingdings" pitchFamily="2" charset="2"/>
              <a:buChar char="q"/>
            </a:pPr>
            <a:r>
              <a:rPr lang="en-US" dirty="0" smtClean="0"/>
              <a:t>Pipeline processing</a:t>
            </a:r>
          </a:p>
          <a:p>
            <a:pPr>
              <a:buFont typeface="Wingdings" pitchFamily="2" charset="2"/>
              <a:buChar char="q"/>
            </a:pPr>
            <a:r>
              <a:rPr lang="en-US" dirty="0" smtClean="0"/>
              <a:t>No A.C. needed</a:t>
            </a:r>
          </a:p>
          <a:p>
            <a:pPr>
              <a:buFont typeface="Wingdings" pitchFamily="2" charset="2"/>
              <a:buChar char="q"/>
            </a:pPr>
            <a:r>
              <a:rPr lang="en-US" dirty="0" smtClean="0"/>
              <a:t>Concept of internet was introduced</a:t>
            </a:r>
          </a:p>
          <a:p>
            <a:pPr>
              <a:buFont typeface="Wingdings" pitchFamily="2" charset="2"/>
              <a:buChar char="q"/>
            </a:pPr>
            <a:r>
              <a:rPr lang="en-US" dirty="0" smtClean="0"/>
              <a:t>Great developments in the fields of networks</a:t>
            </a:r>
          </a:p>
          <a:p>
            <a:pPr>
              <a:buFont typeface="Wingdings" pitchFamily="2" charset="2"/>
              <a:buChar char="q"/>
            </a:pPr>
            <a:r>
              <a:rPr lang="en-US" dirty="0" smtClean="0"/>
              <a:t>Computers became easily available</a:t>
            </a:r>
          </a:p>
          <a:p>
            <a:endParaRPr lang="en-US" dirty="0"/>
          </a:p>
        </p:txBody>
      </p:sp>
      <p:sp>
        <p:nvSpPr>
          <p:cNvPr id="5" name="TextBox 4"/>
          <p:cNvSpPr txBox="1"/>
          <p:nvPr/>
        </p:nvSpPr>
        <p:spPr>
          <a:xfrm>
            <a:off x="5334000" y="3886200"/>
            <a:ext cx="3581400" cy="2585323"/>
          </a:xfrm>
          <a:prstGeom prst="rect">
            <a:avLst/>
          </a:prstGeom>
          <a:noFill/>
        </p:spPr>
        <p:txBody>
          <a:bodyPr wrap="square" rtlCol="0">
            <a:spAutoFit/>
          </a:bodyPr>
          <a:lstStyle/>
          <a:p>
            <a:r>
              <a:rPr lang="en-US" b="1" u="sng" dirty="0" smtClean="0"/>
              <a:t>Some computers of this generation were </a:t>
            </a:r>
            <a:r>
              <a:rPr lang="en-US" dirty="0" smtClean="0"/>
              <a:t>:</a:t>
            </a:r>
          </a:p>
          <a:p>
            <a:endParaRPr lang="en-US" dirty="0" smtClean="0"/>
          </a:p>
          <a:p>
            <a:pPr>
              <a:buFont typeface="Wingdings" pitchFamily="2" charset="2"/>
              <a:buChar char="q"/>
            </a:pPr>
            <a:r>
              <a:rPr lang="en-US" dirty="0" smtClean="0"/>
              <a:t>DEC 10</a:t>
            </a:r>
          </a:p>
          <a:p>
            <a:pPr>
              <a:buFont typeface="Wingdings" pitchFamily="2" charset="2"/>
              <a:buChar char="q"/>
            </a:pPr>
            <a:r>
              <a:rPr lang="en-US" dirty="0" smtClean="0"/>
              <a:t>STAR 1000</a:t>
            </a:r>
          </a:p>
          <a:p>
            <a:pPr>
              <a:buFont typeface="Wingdings" pitchFamily="2" charset="2"/>
              <a:buChar char="q"/>
            </a:pPr>
            <a:r>
              <a:rPr lang="en-US" dirty="0" smtClean="0"/>
              <a:t>PDP 11</a:t>
            </a:r>
          </a:p>
          <a:p>
            <a:pPr>
              <a:buFont typeface="Wingdings" pitchFamily="2" charset="2"/>
              <a:buChar char="q"/>
            </a:pPr>
            <a:r>
              <a:rPr lang="en-US" dirty="0" smtClean="0"/>
              <a:t>CRAY-1 (Super Computer)</a:t>
            </a:r>
          </a:p>
          <a:p>
            <a:pPr>
              <a:buFont typeface="Wingdings" pitchFamily="2" charset="2"/>
              <a:buChar char="q"/>
            </a:pPr>
            <a:r>
              <a:rPr lang="en-US" dirty="0" smtClean="0"/>
              <a:t>CRAY-X-MP (Super Computer)</a:t>
            </a:r>
          </a:p>
          <a:p>
            <a:endParaRPr lang="en-US" dirty="0"/>
          </a:p>
        </p:txBody>
      </p:sp>
      <p:pic>
        <p:nvPicPr>
          <p:cNvPr id="6" name="Picture 5" descr="fourth_generation.jpg"/>
          <p:cNvPicPr>
            <a:picLocks noChangeAspect="1"/>
          </p:cNvPicPr>
          <p:nvPr/>
        </p:nvPicPr>
        <p:blipFill>
          <a:blip r:embed="rId2"/>
          <a:stretch>
            <a:fillRect/>
          </a:stretch>
        </p:blipFill>
        <p:spPr>
          <a:xfrm>
            <a:off x="6033155" y="0"/>
            <a:ext cx="3110845" cy="3352800"/>
          </a:xfrm>
          <a:prstGeom prst="rect">
            <a:avLst/>
          </a:prstGeom>
        </p:spPr>
      </p:pic>
      <p:sp>
        <p:nvSpPr>
          <p:cNvPr id="7" name="TextBox 6"/>
          <p:cNvSpPr txBox="1"/>
          <p:nvPr/>
        </p:nvSpPr>
        <p:spPr>
          <a:xfrm>
            <a:off x="7010400" y="6550223"/>
            <a:ext cx="2514600" cy="615553"/>
          </a:xfrm>
          <a:prstGeom prst="rect">
            <a:avLst/>
          </a:prstGeom>
          <a:noFill/>
        </p:spPr>
        <p:txBody>
          <a:bodyPr wrap="square" rtlCol="0">
            <a:spAutoFit/>
          </a:bodyPr>
          <a:lstStyle/>
          <a:p>
            <a:r>
              <a:rPr lang="en-US" sz="1600" dirty="0" smtClean="0"/>
              <a:t>By tutorialspoint.com</a:t>
            </a:r>
          </a:p>
          <a:p>
            <a:endParaRPr lang="en-US" dirty="0"/>
          </a:p>
        </p:txBody>
      </p:sp>
    </p:spTree>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988</Words>
  <Application>Microsoft Office PowerPoint</Application>
  <PresentationFormat>On-screen Show (4:3)</PresentationFormat>
  <Paragraphs>162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Computer &amp; It’s generations.</vt:lpstr>
      <vt:lpstr>Introduction To Computers</vt:lpstr>
      <vt:lpstr>Characteristics of Computer </vt:lpstr>
      <vt:lpstr>PowerPoint Presentation</vt:lpstr>
      <vt:lpstr>PowerPoint Presentation</vt:lpstr>
      <vt:lpstr>First Generation </vt:lpstr>
      <vt:lpstr>Second Generation </vt:lpstr>
      <vt:lpstr>Third Generation </vt:lpstr>
      <vt:lpstr>Fourth Generation </vt:lpstr>
      <vt:lpstr>Fifth Generation </vt:lpstr>
      <vt:lpstr>        Thank you.</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generation</dc:title>
  <dc:creator>Rajib</dc:creator>
  <cp:lastModifiedBy>PC-05</cp:lastModifiedBy>
  <cp:revision>16</cp:revision>
  <dcterms:created xsi:type="dcterms:W3CDTF">2014-04-29T14:07:24Z</dcterms:created>
  <dcterms:modified xsi:type="dcterms:W3CDTF">2014-05-05T07:23:32Z</dcterms:modified>
</cp:coreProperties>
</file>