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77" r:id="rId7"/>
    <p:sldId id="266" r:id="rId8"/>
    <p:sldId id="276" r:id="rId9"/>
    <p:sldId id="278" r:id="rId10"/>
    <p:sldId id="273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design/prototype%20.xd" TargetMode="External"/><Relationship Id="rId1" Type="http://schemas.openxmlformats.org/officeDocument/2006/relationships/hyperlink" Target="file:///C:\Users\error53\Pictures\gith\YoucodeRestaurant\design\wireframe%20youcode_restaut.xd" TargetMode="External"/><Relationship Id="rId6" Type="http://schemas.openxmlformats.org/officeDocument/2006/relationships/image" Target="../media/image22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../design/prototype%20.xd" TargetMode="External"/><Relationship Id="rId7" Type="http://schemas.openxmlformats.org/officeDocument/2006/relationships/image" Target="../media/image22.svg"/><Relationship Id="rId1" Type="http://schemas.openxmlformats.org/officeDocument/2006/relationships/image" Target="../media/image14.png"/><Relationship Id="rId6" Type="http://schemas.openxmlformats.org/officeDocument/2006/relationships/image" Target="../media/image15.png"/><Relationship Id="rId5" Type="http://schemas.openxmlformats.org/officeDocument/2006/relationships/hyperlink" Target="file:///C:\Users\error53\Pictures\gith\YoucodeRestaurant\design\wireframe%20youcode_restaut.xd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smtClean="0">
              <a:solidFill>
                <a:schemeClr val="tx1"/>
              </a:solidFill>
            </a:rPr>
            <a:t>Conception </a:t>
          </a:r>
          <a:endParaRPr lang="fr-FR" noProof="0" dirty="0">
            <a:solidFill>
              <a:schemeClr val="tx1"/>
            </a:solidFill>
          </a:endParaRP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D7D34C7-9466-4514-BF51-7396C17436B5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en-US" noProof="0" dirty="0" smtClean="0">
              <a:solidFill>
                <a:schemeClr val="tx1"/>
              </a:solidFill>
            </a:rPr>
            <a:t>low /high fidelity</a:t>
          </a:r>
          <a:endParaRPr lang="fr-FR" noProof="0" dirty="0">
            <a:solidFill>
              <a:schemeClr val="tx1"/>
            </a:solidFill>
          </a:endParaRP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MA" noProof="0" smtClean="0">
              <a:solidFill>
                <a:schemeClr val="tx1"/>
              </a:solidFill>
            </a:rPr>
            <a:t>Interface statique</a:t>
          </a:r>
          <a:endParaRPr lang="fr-FR" noProof="0" dirty="0">
            <a:solidFill>
              <a:schemeClr val="tx1"/>
            </a:solidFill>
          </a:endParaRP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8F77A9-D452-4F3F-ADF1-08124CDCB940}" type="pres">
      <dgm:prSet presAssocID="{41CDB9B8-E81E-41E7-AE89-8F6EDFC88D92}" presName="compNode" presStyleCnt="0"/>
      <dgm:spPr/>
      <dgm:t>
        <a:bodyPr/>
        <a:lstStyle/>
        <a:p>
          <a:endParaRPr lang="fr-FR"/>
        </a:p>
      </dgm:t>
    </dgm:pt>
    <dgm:pt modelId="{223CEBFB-B6C0-4518-9E76-B1250D3AEE20}" type="pres">
      <dgm:prSet presAssocID="{41CDB9B8-E81E-41E7-AE89-8F6EDFC88D92}" presName="iconBgRect" presStyleLbl="bgShp" presStyleIdx="0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  <dgm:t>
        <a:bodyPr/>
        <a:lstStyle/>
        <a:p>
          <a:endParaRPr lang="fr-FR"/>
        </a:p>
      </dgm:t>
    </dgm:pt>
    <dgm:pt modelId="{CEC3BB2D-F9F1-4489-93C4-A156AC3849E7}" type="pres">
      <dgm:prSet presAssocID="{41CDB9B8-E81E-41E7-AE89-8F6EDFC88D92}" presName="iconRect" presStyleLbl="node1" presStyleIdx="0" presStyleCnt="3" custLinFactNeighborY="-212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/>
    </dgm:pt>
    <dgm:pt modelId="{99D442A7-5D31-4CD1-A931-5F3D628718C8}" type="pres">
      <dgm:prSet presAssocID="{41CDB9B8-E81E-41E7-AE89-8F6EDFC88D92}" presName="spaceRect" presStyleCnt="0"/>
      <dgm:spPr/>
      <dgm:t>
        <a:bodyPr/>
        <a:lstStyle/>
        <a:p>
          <a:endParaRPr lang="fr-FR"/>
        </a:p>
      </dgm:t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9D599636-89FD-41B5-970D-9F8617BA295C}" type="pres">
      <dgm:prSet presAssocID="{BA791450-8D1E-4A6F-B71D-2984D9E245C4}" presName="sibTrans" presStyleCnt="0"/>
      <dgm:spPr/>
      <dgm:t>
        <a:bodyPr/>
        <a:lstStyle/>
        <a:p>
          <a:endParaRPr lang="fr-FR"/>
        </a:p>
      </dgm:t>
    </dgm:pt>
    <dgm:pt modelId="{E765D845-767A-46E9-BD73-B0B0E82FE9B0}" type="pres">
      <dgm:prSet presAssocID="{4D7D34C7-9466-4514-BF51-7396C17436B5}" presName="compNode" presStyleCnt="0"/>
      <dgm:spPr/>
      <dgm:t>
        <a:bodyPr/>
        <a:lstStyle/>
        <a:p>
          <a:endParaRPr lang="fr-FR"/>
        </a:p>
      </dgm:t>
    </dgm:pt>
    <dgm:pt modelId="{F82A6E7C-4234-4816-9EB8-ED399009E25C}" type="pres">
      <dgm:prSet presAssocID="{4D7D34C7-9466-4514-BF51-7396C17436B5}" presName="iconBgRect" presStyleLbl="bgShp" presStyleIdx="1" presStyleCnt="3" custAng="10800000" custLinFactNeighborX="11499" custLinFactNeighborY="-7583"/>
      <dgm:spPr>
        <a:prstGeom prst="flowChartAlternateProcess">
          <a:avLst/>
        </a:prstGeom>
        <a:solidFill>
          <a:schemeClr val="accent2"/>
        </a:solidFill>
      </dgm:spPr>
      <dgm:t>
        <a:bodyPr/>
        <a:lstStyle/>
        <a:p>
          <a:endParaRPr lang="fr-FR"/>
        </a:p>
      </dgm:t>
    </dgm:pt>
    <dgm:pt modelId="{8BA5F9BB-3E28-4026-A392-7F4C0A3085E2}" type="pres">
      <dgm:prSet presAssocID="{4D7D34C7-9466-4514-BF51-7396C17436B5}" presName="iconRect" presStyleLbl="node1" presStyleIdx="1" presStyleCnt="3" custLinFactNeighborX="-2010" custLinFactNeighborY="-947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/>
    </dgm:pt>
    <dgm:pt modelId="{DC8182C7-C8E0-4DAE-B344-FE508B06E860}" type="pres">
      <dgm:prSet presAssocID="{4D7D34C7-9466-4514-BF51-7396C17436B5}" presName="spaceRect" presStyleCnt="0"/>
      <dgm:spPr/>
      <dgm:t>
        <a:bodyPr/>
        <a:lstStyle/>
        <a:p>
          <a:endParaRPr lang="fr-FR"/>
        </a:p>
      </dgm:t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999AABC-CAD9-4E1C-B78B-2BECA8D43C27}" type="pres">
      <dgm:prSet presAssocID="{483498F9-A0C2-4668-85AB-D8E6E254F73B}" presName="sibTrans" presStyleCnt="0"/>
      <dgm:spPr/>
      <dgm:t>
        <a:bodyPr/>
        <a:lstStyle/>
        <a:p>
          <a:endParaRPr lang="fr-FR"/>
        </a:p>
      </dgm:t>
    </dgm:pt>
    <dgm:pt modelId="{DB99A9BB-B1B8-433F-A4FA-6F31B826EE48}" type="pres">
      <dgm:prSet presAssocID="{8E185869-F0D4-43E2-B08A-2F3E83EE98F3}" presName="compNode" presStyleCnt="0"/>
      <dgm:spPr/>
      <dgm:t>
        <a:bodyPr/>
        <a:lstStyle/>
        <a:p>
          <a:endParaRPr lang="fr-FR"/>
        </a:p>
      </dgm:t>
    </dgm:pt>
    <dgm:pt modelId="{CA848760-99D5-488A-AFB3-9EA6BD946B87}" type="pres">
      <dgm:prSet presAssocID="{8E185869-F0D4-43E2-B08A-2F3E83EE98F3}" presName="iconBgRect" presStyleLbl="bgShp" presStyleIdx="2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  <dgm:t>
        <a:bodyPr/>
        <a:lstStyle/>
        <a:p>
          <a:endParaRPr lang="fr-FR"/>
        </a:p>
      </dgm:t>
    </dgm:pt>
    <dgm:pt modelId="{FD5546ED-1D49-469E-BE29-17C87FAFD7C8}" type="pres">
      <dgm:prSet presAssocID="{8E185869-F0D4-43E2-B08A-2F3E83EE98F3}" presName="iconRect" presStyleLbl="node1" presStyleIdx="2" presStyleCnt="3" custLinFactNeighborX="-2106" custLinFactNeighborY="-71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/>
    </dgm:pt>
    <dgm:pt modelId="{408A0B1B-BC17-40DB-A76F-65541C3B4325}" type="pres">
      <dgm:prSet presAssocID="{8E185869-F0D4-43E2-B08A-2F3E83EE98F3}" presName="spaceRect" presStyleCnt="0"/>
      <dgm:spPr/>
      <dgm:t>
        <a:bodyPr/>
        <a:lstStyle/>
        <a:p>
          <a:endParaRPr lang="fr-FR"/>
        </a:p>
      </dgm:t>
    </dgm:pt>
    <dgm:pt modelId="{3360347C-5C69-4C15-9A6A-3E9A9E20C3DA}" type="pres">
      <dgm:prSet presAssocID="{8E185869-F0D4-43E2-B08A-2F3E83EE98F3}" presName="textRect" presStyleLbl="revTx" presStyleIdx="2" presStyleCnt="3" custScaleX="15816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/>
        <a:lstStyle/>
        <a:p>
          <a:pPr rtl="0"/>
          <a:r>
            <a:rPr lang="en-US" u="none" noProof="0" dirty="0" smtClean="0">
              <a:hlinkClick xmlns:r="http://schemas.openxmlformats.org/officeDocument/2006/relationships" r:id="rId1" action="ppaction://hlinkfile">
                <a:snd r:embed="rId10" name="hammer.wav"/>
              </a:hlinkClick>
            </a:rPr>
            <a:t>Low fidelity</a:t>
          </a:r>
          <a:r>
            <a:rPr lang="fr-FR" u="none" noProof="0" dirty="0" smtClean="0">
              <a:hlinkClick xmlns:r="http://schemas.openxmlformats.org/officeDocument/2006/relationships" r:id="rId1" action="ppaction://hlinkfile">
                <a:snd r:embed="rId10" name="hammer.wav"/>
              </a:hlinkClick>
            </a:rPr>
            <a:t> </a:t>
          </a:r>
          <a:endParaRPr lang="fr-FR" u="none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en-US" noProof="0" dirty="0" smtClean="0">
              <a:hlinkClick xmlns:r="http://schemas.openxmlformats.org/officeDocument/2006/relationships" r:id="rId2" action="ppaction://hlinkfile"/>
            </a:rPr>
            <a:t>high fidelity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fr-FR" noProof="0" dirty="0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2"/>
      <dgm:spPr/>
    </dgm:pt>
    <dgm:pt modelId="{D5B4F75B-F23E-458D-8503-2D17FB11A702}" type="pres">
      <dgm:prSet presAssocID="{AAC263CB-8256-4B03-92FE-1622698FB3E9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2"/>
      <dgm:spPr/>
    </dgm:pt>
    <dgm:pt modelId="{BF46F64E-08D3-4401-971A-A37980929B2F}" type="pres">
      <dgm:prSet presAssocID="{4E8D2E69-0173-4BD3-B96A-7A9C5DD12B47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546862" y="520576"/>
          <a:ext cx="1544062" cy="15440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875924" y="794384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53268" y="2678150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2400" kern="1200" noProof="0" smtClean="0">
              <a:solidFill>
                <a:schemeClr val="tx1"/>
              </a:solidFill>
            </a:rPr>
            <a:t>Conception </a:t>
          </a:r>
          <a:endParaRPr lang="fr-FR" sz="2400" kern="1200" noProof="0" dirty="0">
            <a:solidFill>
              <a:schemeClr val="tx1"/>
            </a:solidFill>
          </a:endParaRPr>
        </a:p>
      </dsp:txBody>
      <dsp:txXfrm>
        <a:off x="53268" y="2678150"/>
        <a:ext cx="2531250" cy="720000"/>
      </dsp:txXfrm>
    </dsp:sp>
    <dsp:sp modelId="{F82A6E7C-4234-4816-9EB8-ED399009E25C}">
      <dsp:nvSpPr>
        <dsp:cNvPr id="0" name=""/>
        <dsp:cNvSpPr/>
      </dsp:nvSpPr>
      <dsp:spPr>
        <a:xfrm rot="10800000">
          <a:off x="3698632" y="536063"/>
          <a:ext cx="1544062" cy="15440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3832336" y="898243"/>
          <a:ext cx="885937" cy="8859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027487" y="2678150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noProof="0" dirty="0" smtClean="0">
              <a:solidFill>
                <a:schemeClr val="tx1"/>
              </a:solidFill>
            </a:rPr>
            <a:t>low /high fidelity</a:t>
          </a:r>
          <a:endParaRPr lang="fr-FR" sz="2400" kern="1200" noProof="0" dirty="0">
            <a:solidFill>
              <a:schemeClr val="tx1"/>
            </a:solidFill>
          </a:endParaRPr>
        </a:p>
      </dsp:txBody>
      <dsp:txXfrm>
        <a:off x="3027487" y="2678150"/>
        <a:ext cx="2531250" cy="720000"/>
      </dsp:txXfrm>
    </dsp:sp>
    <dsp:sp modelId="{CA848760-99D5-488A-AFB3-9EA6BD946B87}">
      <dsp:nvSpPr>
        <dsp:cNvPr id="0" name=""/>
        <dsp:cNvSpPr/>
      </dsp:nvSpPr>
      <dsp:spPr>
        <a:xfrm rot="10800000">
          <a:off x="7231387" y="520576"/>
          <a:ext cx="1544062" cy="154406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541792" y="919054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6001706" y="2678150"/>
          <a:ext cx="4003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MA" sz="2400" kern="1200" noProof="0" smtClean="0">
              <a:solidFill>
                <a:schemeClr val="tx1"/>
              </a:solidFill>
            </a:rPr>
            <a:t>Interface statique</a:t>
          </a:r>
          <a:endParaRPr lang="fr-FR" sz="2400" kern="1200" noProof="0" dirty="0">
            <a:solidFill>
              <a:schemeClr val="tx1"/>
            </a:solidFill>
          </a:endParaRPr>
        </a:p>
      </dsp:txBody>
      <dsp:txXfrm>
        <a:off x="6001706" y="2678150"/>
        <a:ext cx="40034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609518"/>
          <a:ext cx="5299585" cy="1125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40392" y="862703"/>
          <a:ext cx="618896" cy="618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299681" y="609518"/>
          <a:ext cx="3999903" cy="11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91" tIns="119091" rIns="119091" bIns="119091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none" kern="1200" noProof="0" dirty="0" smtClean="0">
              <a:hlinkClick xmlns:r="http://schemas.openxmlformats.org/officeDocument/2006/relationships" r:id="rId5"/>
            </a:rPr>
            <a:t>Low fidelity</a:t>
          </a:r>
          <a:r>
            <a:rPr lang="fr-FR" sz="2500" u="none" kern="1200" noProof="0" dirty="0" smtClean="0">
              <a:hlinkClick xmlns:r="http://schemas.openxmlformats.org/officeDocument/2006/relationships" r:id="rId5"/>
            </a:rPr>
            <a:t> </a:t>
          </a:r>
          <a:endParaRPr lang="fr-FR" sz="2500" u="none" kern="1200" noProof="0" dirty="0"/>
        </a:p>
      </dsp:txBody>
      <dsp:txXfrm>
        <a:off x="1299681" y="609518"/>
        <a:ext cx="3999903" cy="1125265"/>
      </dsp:txXfrm>
    </dsp:sp>
    <dsp:sp modelId="{0F6BAAF8-CB60-4B3A-8B7F-F036077073E4}">
      <dsp:nvSpPr>
        <dsp:cNvPr id="0" name=""/>
        <dsp:cNvSpPr/>
      </dsp:nvSpPr>
      <dsp:spPr>
        <a:xfrm>
          <a:off x="0" y="2016101"/>
          <a:ext cx="5299585" cy="1125265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40392" y="2269286"/>
          <a:ext cx="618896" cy="61889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299681" y="2016101"/>
          <a:ext cx="3999903" cy="11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91" tIns="119091" rIns="119091" bIns="119091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>
              <a:hlinkClick xmlns:r="http://schemas.openxmlformats.org/officeDocument/2006/relationships" r:id="rId8"/>
            </a:rPr>
            <a:t>high fidelity</a:t>
          </a:r>
          <a:endParaRPr lang="fr-FR" sz="2500" kern="1200" noProof="0" dirty="0"/>
        </a:p>
      </dsp:txBody>
      <dsp:txXfrm>
        <a:off x="1299681" y="2016101"/>
        <a:ext cx="3999903" cy="1125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D033A6-9DBE-4B24-97DA-EB681B6FA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CDEC-1229-4C8D-9200-B23A1F57D9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FA7E-443A-491A-A640-8C4DDCE0247A}" type="datetime1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BE60A-65EE-4214-9765-EA4897FFC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22ED4-94E6-4333-99CD-F34F4226F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6CBE-CF7D-490B-9131-25294C63B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650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A29FF0-33D4-40EA-B065-6E756912E795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4" name="Espace réservé à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798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71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43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5024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52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e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8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8CDFA-B6C5-430C-8049-C960D5587F9E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AD5BE-4846-4E65-9E43-3104B01DFF13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8EF7-2A71-4AA3-8ECB-8BB64F1C9580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8B19D-B010-49CB-8E8B-9A0B22D4BF0A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F6EC8566-2F30-4981-A653-CA8DE5CA399F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8" name="Groupe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46C02-4351-45D4-878E-F8128DA6182B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B43B8-F7BD-499E-BA8C-5DB2035AA36E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E539BE-F72B-4132-981F-162B41DD2C20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1491A-67B9-4AD7-AD1B-054B207CEF91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A93E7-EC1E-43FA-812E-1F41EC4B5B61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8F7BBA-1C54-40D3-AA7B-48B3B61F0C04}" type="datetime1">
              <a:rPr lang="fr-FR" noProof="0" smtClean="0"/>
              <a:t>10/01/2022</a:t>
            </a:fld>
            <a:endParaRPr lang="fr-FR" noProof="0"/>
          </a:p>
        </p:txBody>
      </p:sp>
      <p:grpSp>
        <p:nvGrpSpPr>
          <p:cNvPr id="8" name="Groupe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73D7D4F-CE7A-4783-BA27-C049E135ED1F}" type="datetime1">
              <a:rPr lang="fr-FR" noProof="0" smtClean="0"/>
              <a:t>10/01/2022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6.png"/><Relationship Id="rId5" Type="http://schemas.openxmlformats.org/officeDocument/2006/relationships/diagramData" Target="../diagrams/data2.xml"/><Relationship Id="rId10" Type="http://schemas.openxmlformats.org/officeDocument/2006/relationships/audio" Target="../media/audio1.wav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markazoum.github.io/YoucodeRestaurant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arKazoum/YoucodeRestaurant/projects/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13" name="Image 12" descr="Avocats et poivrons sur une planche à découper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1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27" y="3059687"/>
            <a:ext cx="8461556" cy="3035808"/>
          </a:xfrm>
        </p:spPr>
        <p:txBody>
          <a:bodyPr rtlCol="0" anchor="b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Interface statique </a:t>
            </a:r>
            <a:r>
              <a:rPr lang="fr-FR" dirty="0">
                <a:solidFill>
                  <a:srgbClr val="FFFFFF"/>
                </a:solidFill>
              </a:rPr>
              <a:t>du restaurant </a:t>
            </a:r>
            <a:r>
              <a:rPr lang="fr-FR" dirty="0" err="1" smtClean="0">
                <a:solidFill>
                  <a:srgbClr val="FFFFFF"/>
                </a:solidFill>
              </a:rPr>
              <a:t>Youcode</a:t>
            </a:r>
            <a:r>
              <a:rPr lang="fr-FR" dirty="0" smtClean="0">
                <a:solidFill>
                  <a:srgbClr val="FFFFFF"/>
                </a:solidFill>
              </a:rPr>
              <a:t/>
            </a:r>
            <a:br>
              <a:rPr lang="fr-FR" dirty="0" smtClean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9" name="Image 8" descr="Laitu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        Plan de travail</a:t>
            </a:r>
            <a:endParaRPr lang="fr-FR" dirty="0"/>
          </a:p>
        </p:txBody>
      </p:sp>
      <p:grpSp>
        <p:nvGrpSpPr>
          <p:cNvPr id="24" name="Groupe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 dirty="0"/>
          </a:p>
        </p:txBody>
      </p:sp>
      <p:graphicFrame>
        <p:nvGraphicFramePr>
          <p:cNvPr id="21" name="Espace réservé au contenu 2" descr="Graphique icône SmartArt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87547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0686" y="160338"/>
            <a:ext cx="5305337" cy="1332738"/>
          </a:xfrm>
        </p:spPr>
        <p:txBody>
          <a:bodyPr>
            <a:normAutofit/>
          </a:bodyPr>
          <a:lstStyle/>
          <a:p>
            <a:r>
              <a:rPr lang="fr-MA" sz="4000" dirty="0" smtClean="0">
                <a:latin typeface="+mn-lt"/>
              </a:rPr>
              <a:t>La  conception</a:t>
            </a:r>
            <a:endParaRPr lang="fr-FR" sz="4000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sz="1100" noProof="0" smtClean="0"/>
              <a:t>3</a:t>
            </a:fld>
            <a:endParaRPr lang="fr-FR" sz="1100" noProof="0"/>
          </a:p>
        </p:txBody>
      </p:sp>
      <p:sp>
        <p:nvSpPr>
          <p:cNvPr id="6" name="AutoShape 4" descr="Icône Homme Gratuit de ionicons"/>
          <p:cNvSpPr>
            <a:spLocks noChangeAspect="1" noChangeArrowheads="1"/>
          </p:cNvSpPr>
          <p:nvPr/>
        </p:nvSpPr>
        <p:spPr bwMode="auto">
          <a:xfrm>
            <a:off x="590581" y="1880417"/>
            <a:ext cx="2009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100"/>
          </a:p>
        </p:txBody>
      </p:sp>
      <p:sp>
        <p:nvSpPr>
          <p:cNvPr id="7" name="AutoShape 6" descr="Icône Homme Gratuit de ion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100"/>
          </a:p>
        </p:txBody>
      </p:sp>
      <p:sp>
        <p:nvSpPr>
          <p:cNvPr id="8" name="AutoShape 8" descr="Icône de l'homme rouge (symbole png)"/>
          <p:cNvSpPr>
            <a:spLocks noChangeAspect="1" noChangeArrowheads="1"/>
          </p:cNvSpPr>
          <p:nvPr/>
        </p:nvSpPr>
        <p:spPr bwMode="auto">
          <a:xfrm>
            <a:off x="-1014112" y="2514071"/>
            <a:ext cx="3209385" cy="32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1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2136646"/>
            <a:ext cx="1495799" cy="1783163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1096608" y="3222528"/>
            <a:ext cx="1379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6805940" y="1087399"/>
            <a:ext cx="885579" cy="70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987650" y="3240370"/>
            <a:ext cx="803293" cy="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987650" y="4828282"/>
            <a:ext cx="807320" cy="6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38539" y="520774"/>
            <a:ext cx="2417236" cy="1691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1100" dirty="0" smtClean="0"/>
              <a:t>h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7838539" y="2549821"/>
            <a:ext cx="2417235" cy="16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1" name="Rectangle 30"/>
          <p:cNvSpPr/>
          <p:nvPr/>
        </p:nvSpPr>
        <p:spPr>
          <a:xfrm>
            <a:off x="7838539" y="4474611"/>
            <a:ext cx="2417236" cy="2163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0" name="Ellipse 39"/>
          <p:cNvSpPr/>
          <p:nvPr/>
        </p:nvSpPr>
        <p:spPr>
          <a:xfrm>
            <a:off x="2640684" y="2783830"/>
            <a:ext cx="2390430" cy="8623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dirty="0" smtClean="0"/>
              <a:t>s’authentifier</a:t>
            </a:r>
            <a:endParaRPr lang="fr-FR" sz="1600" dirty="0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5041425" y="2153081"/>
            <a:ext cx="1224992" cy="91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817175" y="1834081"/>
            <a:ext cx="246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100" dirty="0" smtClean="0"/>
              <a:t>Utilisateur-client</a:t>
            </a:r>
            <a:endParaRPr lang="fr-FR" sz="1100" dirty="0"/>
          </a:p>
        </p:txBody>
      </p:sp>
      <p:sp>
        <p:nvSpPr>
          <p:cNvPr id="50" name="Rectangle 49"/>
          <p:cNvSpPr/>
          <p:nvPr/>
        </p:nvSpPr>
        <p:spPr>
          <a:xfrm>
            <a:off x="5789548" y="3094181"/>
            <a:ext cx="12905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100" dirty="0" smtClean="0"/>
              <a:t>Staff-Restaurant</a:t>
            </a:r>
            <a:endParaRPr lang="fr-FR" sz="1100" dirty="0"/>
          </a:p>
        </p:txBody>
      </p:sp>
      <p:cxnSp>
        <p:nvCxnSpPr>
          <p:cNvPr id="52" name="Connecteur droit 51"/>
          <p:cNvCxnSpPr/>
          <p:nvPr/>
        </p:nvCxnSpPr>
        <p:spPr>
          <a:xfrm flipV="1">
            <a:off x="5078710" y="3235990"/>
            <a:ext cx="738465" cy="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002698" y="3511939"/>
            <a:ext cx="1616474" cy="107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75501" y="4568577"/>
            <a:ext cx="21455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100" dirty="0"/>
              <a:t>Utilisateur-admin</a:t>
            </a:r>
            <a:endParaRPr lang="fr-FR" sz="1100" dirty="0"/>
          </a:p>
        </p:txBody>
      </p:sp>
      <p:sp>
        <p:nvSpPr>
          <p:cNvPr id="66" name="ZoneTexte 65"/>
          <p:cNvSpPr txBox="1"/>
          <p:nvPr/>
        </p:nvSpPr>
        <p:spPr>
          <a:xfrm>
            <a:off x="7794971" y="259164"/>
            <a:ext cx="102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/>
          </a:p>
        </p:txBody>
      </p:sp>
      <p:sp>
        <p:nvSpPr>
          <p:cNvPr id="67" name="ZoneTexte 66"/>
          <p:cNvSpPr txBox="1"/>
          <p:nvPr/>
        </p:nvSpPr>
        <p:spPr>
          <a:xfrm>
            <a:off x="7838539" y="521470"/>
            <a:ext cx="1901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Choix de plat</a:t>
            </a:r>
            <a:endParaRPr lang="fr-FR" sz="1100" dirty="0"/>
          </a:p>
        </p:txBody>
      </p:sp>
      <p:sp>
        <p:nvSpPr>
          <p:cNvPr id="68" name="Rectangle 67"/>
          <p:cNvSpPr/>
          <p:nvPr/>
        </p:nvSpPr>
        <p:spPr>
          <a:xfrm>
            <a:off x="7828228" y="783080"/>
            <a:ext cx="21455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Laisser un avis</a:t>
            </a:r>
            <a:endParaRPr lang="fr-FR" sz="1100" dirty="0"/>
          </a:p>
        </p:txBody>
      </p:sp>
      <p:sp>
        <p:nvSpPr>
          <p:cNvPr id="69" name="Rectangle 68"/>
          <p:cNvSpPr/>
          <p:nvPr/>
        </p:nvSpPr>
        <p:spPr>
          <a:xfrm>
            <a:off x="7851861" y="1404851"/>
            <a:ext cx="21455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Voir son profile</a:t>
            </a:r>
            <a:endParaRPr lang="fr-FR" sz="1100" dirty="0"/>
          </a:p>
        </p:txBody>
      </p:sp>
      <p:sp>
        <p:nvSpPr>
          <p:cNvPr id="70" name="Rectangle 69"/>
          <p:cNvSpPr/>
          <p:nvPr/>
        </p:nvSpPr>
        <p:spPr>
          <a:xfrm>
            <a:off x="7851863" y="1838133"/>
            <a:ext cx="3265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Restaurer le mot de passe</a:t>
            </a:r>
            <a:endParaRPr lang="fr-FR" sz="1100" dirty="0"/>
          </a:p>
        </p:txBody>
      </p:sp>
      <p:sp>
        <p:nvSpPr>
          <p:cNvPr id="71" name="Rectangle 70"/>
          <p:cNvSpPr/>
          <p:nvPr/>
        </p:nvSpPr>
        <p:spPr>
          <a:xfrm>
            <a:off x="7851861" y="1613723"/>
            <a:ext cx="21455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Se déconnecter</a:t>
            </a:r>
            <a:endParaRPr lang="fr-FR" sz="1100" dirty="0"/>
          </a:p>
        </p:txBody>
      </p:sp>
      <p:sp>
        <p:nvSpPr>
          <p:cNvPr id="74" name="Rectangle 73"/>
          <p:cNvSpPr/>
          <p:nvPr/>
        </p:nvSpPr>
        <p:spPr>
          <a:xfrm>
            <a:off x="7852859" y="1032042"/>
            <a:ext cx="25626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100" dirty="0" smtClean="0"/>
              <a:t>Ajouter une allergie et préférence</a:t>
            </a:r>
            <a:endParaRPr lang="fr-FR" sz="1100" dirty="0"/>
          </a:p>
        </p:txBody>
      </p:sp>
      <p:sp>
        <p:nvSpPr>
          <p:cNvPr id="75" name="Rectangle 74"/>
          <p:cNvSpPr/>
          <p:nvPr/>
        </p:nvSpPr>
        <p:spPr>
          <a:xfrm>
            <a:off x="7838539" y="2578545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Gérer les plat de la semaine</a:t>
            </a:r>
            <a:endParaRPr lang="fr-FR" sz="1100" dirty="0"/>
          </a:p>
        </p:txBody>
      </p:sp>
      <p:sp>
        <p:nvSpPr>
          <p:cNvPr id="76" name="Rectangle 75"/>
          <p:cNvSpPr/>
          <p:nvPr/>
        </p:nvSpPr>
        <p:spPr>
          <a:xfrm>
            <a:off x="7851862" y="3019348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Statistiques de satisfaction</a:t>
            </a:r>
            <a:endParaRPr lang="fr-FR" sz="1100" dirty="0"/>
          </a:p>
        </p:txBody>
      </p:sp>
      <p:sp>
        <p:nvSpPr>
          <p:cNvPr id="77" name="Rectangle 76"/>
          <p:cNvSpPr/>
          <p:nvPr/>
        </p:nvSpPr>
        <p:spPr>
          <a:xfrm>
            <a:off x="7851863" y="2804800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Statistiques de réservation</a:t>
            </a:r>
            <a:endParaRPr lang="fr-FR" sz="1100" dirty="0"/>
          </a:p>
        </p:txBody>
      </p:sp>
      <p:sp>
        <p:nvSpPr>
          <p:cNvPr id="78" name="Rectangle 77"/>
          <p:cNvSpPr/>
          <p:nvPr/>
        </p:nvSpPr>
        <p:spPr>
          <a:xfrm>
            <a:off x="7851863" y="3250329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Voir le profile</a:t>
            </a:r>
            <a:endParaRPr lang="fr-FR" sz="1100" dirty="0"/>
          </a:p>
        </p:txBody>
      </p:sp>
      <p:sp>
        <p:nvSpPr>
          <p:cNvPr id="79" name="Rectangle 78"/>
          <p:cNvSpPr/>
          <p:nvPr/>
        </p:nvSpPr>
        <p:spPr>
          <a:xfrm>
            <a:off x="7851861" y="3488744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Restaurer le mot de passe</a:t>
            </a:r>
            <a:endParaRPr lang="fr-FR" sz="1100" dirty="0"/>
          </a:p>
        </p:txBody>
      </p:sp>
      <p:sp>
        <p:nvSpPr>
          <p:cNvPr id="80" name="Rectangle 79"/>
          <p:cNvSpPr/>
          <p:nvPr/>
        </p:nvSpPr>
        <p:spPr>
          <a:xfrm>
            <a:off x="7805448" y="5341005"/>
            <a:ext cx="24503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Gestion des allergies et préférences</a:t>
            </a:r>
            <a:endParaRPr lang="fr-FR" sz="1100" dirty="0"/>
          </a:p>
        </p:txBody>
      </p:sp>
      <p:sp>
        <p:nvSpPr>
          <p:cNvPr id="81" name="Rectangle 80"/>
          <p:cNvSpPr/>
          <p:nvPr/>
        </p:nvSpPr>
        <p:spPr>
          <a:xfrm>
            <a:off x="7830149" y="5808827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Voir son profile</a:t>
            </a:r>
            <a:endParaRPr lang="fr-FR" sz="1100" dirty="0"/>
          </a:p>
        </p:txBody>
      </p:sp>
      <p:sp>
        <p:nvSpPr>
          <p:cNvPr id="82" name="Rectangle 81"/>
          <p:cNvSpPr/>
          <p:nvPr/>
        </p:nvSpPr>
        <p:spPr>
          <a:xfrm>
            <a:off x="7851863" y="6139594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Restaurer le mot de passe</a:t>
            </a:r>
            <a:endParaRPr lang="fr-FR" sz="1100" dirty="0"/>
          </a:p>
        </p:txBody>
      </p:sp>
      <p:sp>
        <p:nvSpPr>
          <p:cNvPr id="83" name="Rectangle 82"/>
          <p:cNvSpPr/>
          <p:nvPr/>
        </p:nvSpPr>
        <p:spPr>
          <a:xfrm>
            <a:off x="7794970" y="5074136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Laisser un avis</a:t>
            </a:r>
            <a:endParaRPr lang="fr-FR" sz="1100" dirty="0"/>
          </a:p>
        </p:txBody>
      </p:sp>
      <p:sp>
        <p:nvSpPr>
          <p:cNvPr id="84" name="Rectangle 83"/>
          <p:cNvSpPr/>
          <p:nvPr/>
        </p:nvSpPr>
        <p:spPr>
          <a:xfrm>
            <a:off x="7815022" y="4816739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Choix de plat de jour</a:t>
            </a:r>
            <a:endParaRPr lang="fr-FR" sz="1100" dirty="0"/>
          </a:p>
        </p:txBody>
      </p:sp>
      <p:sp>
        <p:nvSpPr>
          <p:cNvPr id="85" name="Rectangle 84"/>
          <p:cNvSpPr/>
          <p:nvPr/>
        </p:nvSpPr>
        <p:spPr>
          <a:xfrm>
            <a:off x="7794971" y="4538416"/>
            <a:ext cx="22228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MA" sz="1100" dirty="0" smtClean="0"/>
              <a:t>Gestion d’utilisateur</a:t>
            </a:r>
            <a:endParaRPr lang="fr-FR" sz="1100" dirty="0"/>
          </a:p>
        </p:txBody>
      </p:sp>
      <p:sp>
        <p:nvSpPr>
          <p:cNvPr id="91" name="ZoneTexte 90"/>
          <p:cNvSpPr txBox="1"/>
          <p:nvPr/>
        </p:nvSpPr>
        <p:spPr>
          <a:xfrm>
            <a:off x="307975" y="3889458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/>
              <a:t>Acteur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5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0" grpId="0" animBg="1"/>
      <p:bldP spid="31" grpId="0" animBg="1"/>
      <p:bldP spid="40" grpId="0" animBg="1"/>
      <p:bldP spid="48" grpId="0"/>
      <p:bldP spid="50" grpId="0"/>
      <p:bldP spid="64" grpId="0"/>
      <p:bldP spid="67" grpId="0"/>
      <p:bldP spid="68" grpId="0"/>
      <p:bldP spid="69" grpId="0"/>
      <p:bldP spid="70" grpId="0"/>
      <p:bldP spid="71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fr-FR" sz="4000" dirty="0" err="1" smtClean="0"/>
              <a:t>Low</a:t>
            </a:r>
            <a:r>
              <a:rPr lang="fr-FR" sz="4000" dirty="0" smtClean="0"/>
              <a:t>/high </a:t>
            </a:r>
            <a:r>
              <a:rPr lang="fr-FR" sz="4000" dirty="0" err="1" smtClean="0"/>
              <a:t>fidelity</a:t>
            </a:r>
            <a:endParaRPr lang="fr-FR" sz="40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 rtl="0">
                <a:spcAft>
                  <a:spcPts val="600"/>
                </a:spcAft>
              </a:pPr>
              <a:t>4</a:t>
            </a:fld>
            <a:endParaRPr lang="fr-FR" dirty="0"/>
          </a:p>
        </p:txBody>
      </p:sp>
      <p:graphicFrame>
        <p:nvGraphicFramePr>
          <p:cNvPr id="76" name="Espace réservé au contenu 2" descr="Graphique icône SmartArt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7919"/>
              </p:ext>
            </p:extLst>
          </p:nvPr>
        </p:nvGraphicFramePr>
        <p:xfrm>
          <a:off x="6400799" y="2121408"/>
          <a:ext cx="5299585" cy="375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0"/>
          <a:stretch/>
        </p:blipFill>
        <p:spPr>
          <a:xfrm>
            <a:off x="-8324" y="3171039"/>
            <a:ext cx="6095543" cy="37079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87220" cy="31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309" y="2254710"/>
            <a:ext cx="8451657" cy="1609344"/>
          </a:xfrm>
        </p:spPr>
        <p:txBody>
          <a:bodyPr rtlCol="0">
            <a:noAutofit/>
          </a:bodyPr>
          <a:lstStyle/>
          <a:p>
            <a:pPr lvl="0"/>
            <a:r>
              <a:rPr lang="fr-FR" sz="8800" dirty="0" smtClean="0">
                <a:solidFill>
                  <a:srgbClr val="C00000"/>
                </a:solidFill>
                <a:hlinkClick r:id="rId3"/>
              </a:rPr>
              <a:t>Interface STATIQUE</a:t>
            </a:r>
            <a:endParaRPr lang="fr-FR" sz="8800" dirty="0">
              <a:solidFill>
                <a:srgbClr val="C00000"/>
              </a:solidFill>
            </a:endParaRPr>
          </a:p>
        </p:txBody>
      </p: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7847" y="5735888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 rtl="0">
                <a:spcAft>
                  <a:spcPts val="600"/>
                </a:spcAft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9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36586" y="28072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MA" sz="8000" dirty="0" smtClean="0">
                <a:solidFill>
                  <a:srgbClr val="D8B45A"/>
                </a:solidFill>
                <a:hlinkClick r:id="rId2"/>
              </a:rPr>
              <a:t>WORK FLOW</a:t>
            </a:r>
            <a:endParaRPr lang="fr-FR" sz="8000" dirty="0">
              <a:solidFill>
                <a:srgbClr val="D8B4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9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Avocats et poivrons sur une planche à découper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1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064" y="2128510"/>
            <a:ext cx="9966960" cy="3035808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fr-FR" sz="28700" dirty="0">
                <a:solidFill>
                  <a:srgbClr val="FFFFFF"/>
                </a:solidFill>
              </a:rPr>
              <a:t>Merci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F63BB-8299-4DC6-BEF4-D74C2867262F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produits</Template>
  <TotalTime>0</TotalTime>
  <Words>109</Words>
  <Application>Microsoft Office PowerPoint</Application>
  <PresentationFormat>Grand écran</PresentationFormat>
  <Paragraphs>45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Type de bois</vt:lpstr>
      <vt:lpstr>Interface statique du restaurant Youcode </vt:lpstr>
      <vt:lpstr>        Plan de travail</vt:lpstr>
      <vt:lpstr>La  conception</vt:lpstr>
      <vt:lpstr>Low/high fidelity</vt:lpstr>
      <vt:lpstr>Interface STATIQUE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2022-01-08T20:52:56Z</dcterms:created>
  <dcterms:modified xsi:type="dcterms:W3CDTF">2022-01-10T09:25:11Z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