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5" r:id="rId4"/>
    <p:sldId id="259" r:id="rId5"/>
    <p:sldId id="260" r:id="rId6"/>
    <p:sldId id="261" r:id="rId7"/>
    <p:sldId id="262" r:id="rId8"/>
    <p:sldId id="263" r:id="rId9"/>
    <p:sldId id="265" r:id="rId10"/>
    <p:sldId id="266" r:id="rId11"/>
    <p:sldId id="267" r:id="rId12"/>
    <p:sldId id="268" r:id="rId13"/>
    <p:sldId id="264"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79261" y="521999"/>
            <a:ext cx="8791575" cy="45719"/>
          </a:xfrm>
        </p:spPr>
        <p:txBody>
          <a:bodyPr>
            <a:normAutofit fontScale="90000"/>
          </a:bodyPr>
          <a:lstStyle/>
          <a:p>
            <a:r>
              <a:rPr lang="en-US" dirty="0"/>
              <a:t> </a:t>
            </a:r>
          </a:p>
        </p:txBody>
      </p:sp>
      <p:sp>
        <p:nvSpPr>
          <p:cNvPr id="3" name="Subtitle 2"/>
          <p:cNvSpPr>
            <a:spLocks noGrp="1"/>
          </p:cNvSpPr>
          <p:nvPr>
            <p:ph type="subTitle" idx="1"/>
          </p:nvPr>
        </p:nvSpPr>
        <p:spPr>
          <a:xfrm>
            <a:off x="2182667" y="2684054"/>
            <a:ext cx="8791575" cy="1155492"/>
          </a:xfrm>
        </p:spPr>
        <p:txBody>
          <a:bodyPr>
            <a:normAutofit/>
          </a:bodyPr>
          <a:lstStyle/>
          <a:p>
            <a:r>
              <a:rPr lang="en-US" sz="3200" b="1" dirty="0">
                <a:solidFill>
                  <a:srgbClr val="323E4F"/>
                </a:solidFill>
                <a:latin typeface="Times New Roman" panose="02020603050405020304" pitchFamily="18" charset="0"/>
              </a:rPr>
              <a:t>KNN and distance metrics project</a:t>
            </a:r>
            <a:endParaRPr lang="en-US" sz="3200" dirty="0"/>
          </a:p>
        </p:txBody>
      </p:sp>
      <p:sp>
        <p:nvSpPr>
          <p:cNvPr id="5" name="TextBox 4"/>
          <p:cNvSpPr txBox="1"/>
          <p:nvPr/>
        </p:nvSpPr>
        <p:spPr>
          <a:xfrm>
            <a:off x="2216728" y="4262670"/>
            <a:ext cx="8968509" cy="400110"/>
          </a:xfrm>
          <a:prstGeom prst="rect">
            <a:avLst/>
          </a:prstGeom>
          <a:noFill/>
        </p:spPr>
        <p:txBody>
          <a:bodyPr wrap="square" rtlCol="0">
            <a:spAutoFit/>
          </a:bodyPr>
          <a:lstStyle/>
          <a:p>
            <a:pPr fontAlgn="base"/>
            <a:r>
              <a:rPr lang="en-US" sz="2000" b="1" dirty="0">
                <a:latin typeface="Times New Roman" panose="02020603050405020304" pitchFamily="18" charset="0"/>
              </a:rPr>
              <a:t>Prepared by:</a:t>
            </a:r>
            <a:r>
              <a:rPr lang="en-US" sz="2000" dirty="0">
                <a:latin typeface="Times New Roman" panose="02020603050405020304" pitchFamily="18" charset="0"/>
              </a:rPr>
              <a:t>  Omar Sami Mousa</a:t>
            </a:r>
          </a:p>
        </p:txBody>
      </p:sp>
    </p:spTree>
    <p:extLst>
      <p:ext uri="{BB962C8B-B14F-4D97-AF65-F5344CB8AC3E}">
        <p14:creationId xmlns:p14="http://schemas.microsoft.com/office/powerpoint/2010/main" val="1909207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433" y="110520"/>
            <a:ext cx="9905998" cy="83446"/>
          </a:xfrm>
        </p:spPr>
        <p:txBody>
          <a:bodyPr>
            <a:normAutofit fontScale="90000"/>
          </a:bodyPr>
          <a:lstStyle/>
          <a:p>
            <a:r>
              <a:rPr lang="en-US" dirty="0"/>
              <a:t> </a:t>
            </a:r>
          </a:p>
        </p:txBody>
      </p:sp>
      <p:sp>
        <p:nvSpPr>
          <p:cNvPr id="3" name="Content Placeholder 2"/>
          <p:cNvSpPr>
            <a:spLocks noGrp="1"/>
          </p:cNvSpPr>
          <p:nvPr>
            <p:ph idx="1"/>
          </p:nvPr>
        </p:nvSpPr>
        <p:spPr>
          <a:xfrm>
            <a:off x="1141411" y="1619759"/>
            <a:ext cx="9905999" cy="3541714"/>
          </a:xfrm>
        </p:spPr>
        <p:txBody>
          <a:bodyPr/>
          <a:lstStyle/>
          <a:p>
            <a:pPr marL="0" indent="0">
              <a:buNone/>
            </a:pPr>
            <a:r>
              <a:rPr lang="en-GB" dirty="0">
                <a:solidFill>
                  <a:schemeClr val="bg1"/>
                </a:solidFill>
              </a:rPr>
              <a:t>Is a measure of the dissimilarity between two probability distributions</a:t>
            </a:r>
            <a:endParaRPr lang="en-US" dirty="0">
              <a:solidFill>
                <a:schemeClr val="bg1"/>
              </a:solidFill>
            </a:endParaRPr>
          </a:p>
        </p:txBody>
      </p:sp>
      <p:sp>
        <p:nvSpPr>
          <p:cNvPr id="4" name="TextBox 3"/>
          <p:cNvSpPr txBox="1"/>
          <p:nvPr/>
        </p:nvSpPr>
        <p:spPr>
          <a:xfrm>
            <a:off x="1141412" y="674255"/>
            <a:ext cx="7365279" cy="707886"/>
          </a:xfrm>
          <a:prstGeom prst="rect">
            <a:avLst/>
          </a:prstGeom>
          <a:noFill/>
        </p:spPr>
        <p:txBody>
          <a:bodyPr wrap="square" rtlCol="0">
            <a:spAutoFit/>
          </a:bodyPr>
          <a:lstStyle/>
          <a:p>
            <a:r>
              <a:rPr lang="en-US" sz="4000" b="1">
                <a:solidFill>
                  <a:schemeClr val="bg1"/>
                </a:solidFill>
              </a:rPr>
              <a:t>Divergence distance (DivD)</a:t>
            </a:r>
            <a:endParaRPr lang="en-US" sz="4000" b="1" dirty="0">
              <a:solidFill>
                <a:schemeClr val="bg1"/>
              </a:solidFill>
            </a:endParaRPr>
          </a:p>
        </p:txBody>
      </p:sp>
      <p:pic>
        <p:nvPicPr>
          <p:cNvPr id="5" name="Picture 4"/>
          <p:cNvPicPr>
            <a:picLocks noChangeAspect="1"/>
          </p:cNvPicPr>
          <p:nvPr/>
        </p:nvPicPr>
        <p:blipFill>
          <a:blip r:embed="rId2"/>
          <a:stretch>
            <a:fillRect/>
          </a:stretch>
        </p:blipFill>
        <p:spPr>
          <a:xfrm>
            <a:off x="3959270" y="2503387"/>
            <a:ext cx="3920068" cy="902286"/>
          </a:xfrm>
          <a:prstGeom prst="rect">
            <a:avLst/>
          </a:prstGeom>
        </p:spPr>
      </p:pic>
      <p:pic>
        <p:nvPicPr>
          <p:cNvPr id="6" name="Picture 5"/>
          <p:cNvPicPr>
            <a:picLocks noChangeAspect="1"/>
          </p:cNvPicPr>
          <p:nvPr/>
        </p:nvPicPr>
        <p:blipFill>
          <a:blip r:embed="rId3"/>
          <a:stretch>
            <a:fillRect/>
          </a:stretch>
        </p:blipFill>
        <p:spPr>
          <a:xfrm>
            <a:off x="1570787" y="3752822"/>
            <a:ext cx="9047248" cy="2658086"/>
          </a:xfrm>
          <a:prstGeom prst="rect">
            <a:avLst/>
          </a:prstGeom>
        </p:spPr>
      </p:pic>
    </p:spTree>
    <p:extLst>
      <p:ext uri="{BB962C8B-B14F-4D97-AF65-F5344CB8AC3E}">
        <p14:creationId xmlns:p14="http://schemas.microsoft.com/office/powerpoint/2010/main" val="1743002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433" y="110520"/>
            <a:ext cx="9905998" cy="83446"/>
          </a:xfrm>
        </p:spPr>
        <p:txBody>
          <a:bodyPr>
            <a:normAutofit fontScale="90000"/>
          </a:bodyPr>
          <a:lstStyle/>
          <a:p>
            <a:r>
              <a:rPr lang="en-US" dirty="0"/>
              <a:t> </a:t>
            </a:r>
          </a:p>
        </p:txBody>
      </p:sp>
      <p:sp>
        <p:nvSpPr>
          <p:cNvPr id="3" name="Content Placeholder 2"/>
          <p:cNvSpPr>
            <a:spLocks noGrp="1"/>
          </p:cNvSpPr>
          <p:nvPr>
            <p:ph idx="1"/>
          </p:nvPr>
        </p:nvSpPr>
        <p:spPr>
          <a:xfrm>
            <a:off x="1141412" y="1744347"/>
            <a:ext cx="9905999" cy="3541714"/>
          </a:xfrm>
        </p:spPr>
        <p:txBody>
          <a:bodyPr/>
          <a:lstStyle/>
          <a:p>
            <a:pPr marL="0" indent="0">
              <a:buNone/>
            </a:pPr>
            <a:r>
              <a:rPr lang="en-GB" dirty="0">
                <a:solidFill>
                  <a:schemeClr val="bg1"/>
                </a:solidFill>
              </a:rPr>
              <a:t>Defined as the sum of the squared differences between the elements of the two sets.</a:t>
            </a:r>
          </a:p>
          <a:p>
            <a:pPr marL="0" indent="0">
              <a:buNone/>
            </a:pPr>
            <a:endParaRPr lang="en-US" dirty="0">
              <a:solidFill>
                <a:schemeClr val="bg1"/>
              </a:solidFill>
            </a:endParaRPr>
          </a:p>
        </p:txBody>
      </p:sp>
      <p:sp>
        <p:nvSpPr>
          <p:cNvPr id="4" name="TextBox 3"/>
          <p:cNvSpPr txBox="1"/>
          <p:nvPr/>
        </p:nvSpPr>
        <p:spPr>
          <a:xfrm>
            <a:off x="1141412" y="674255"/>
            <a:ext cx="7365279" cy="707886"/>
          </a:xfrm>
          <a:prstGeom prst="rect">
            <a:avLst/>
          </a:prstGeom>
          <a:noFill/>
        </p:spPr>
        <p:txBody>
          <a:bodyPr wrap="square" rtlCol="0">
            <a:spAutoFit/>
          </a:bodyPr>
          <a:lstStyle/>
          <a:p>
            <a:r>
              <a:rPr lang="en-US" sz="4000" b="1">
                <a:solidFill>
                  <a:schemeClr val="bg1"/>
                </a:solidFill>
              </a:rPr>
              <a:t>Jaccard distance (JacD)</a:t>
            </a:r>
            <a:endParaRPr lang="en-US" sz="4000" b="1" dirty="0">
              <a:solidFill>
                <a:schemeClr val="bg1"/>
              </a:solidFill>
            </a:endParaRPr>
          </a:p>
        </p:txBody>
      </p:sp>
      <p:pic>
        <p:nvPicPr>
          <p:cNvPr id="5" name="Picture 4"/>
          <p:cNvPicPr>
            <a:picLocks noChangeAspect="1"/>
          </p:cNvPicPr>
          <p:nvPr/>
        </p:nvPicPr>
        <p:blipFill>
          <a:blip r:embed="rId2"/>
          <a:stretch>
            <a:fillRect/>
          </a:stretch>
        </p:blipFill>
        <p:spPr>
          <a:xfrm>
            <a:off x="3893009" y="2481379"/>
            <a:ext cx="3920068" cy="902286"/>
          </a:xfrm>
          <a:prstGeom prst="rect">
            <a:avLst/>
          </a:prstGeom>
        </p:spPr>
      </p:pic>
      <p:pic>
        <p:nvPicPr>
          <p:cNvPr id="6" name="Picture 5"/>
          <p:cNvPicPr>
            <a:picLocks noChangeAspect="1"/>
          </p:cNvPicPr>
          <p:nvPr/>
        </p:nvPicPr>
        <p:blipFill>
          <a:blip r:embed="rId3"/>
          <a:stretch>
            <a:fillRect/>
          </a:stretch>
        </p:blipFill>
        <p:spPr>
          <a:xfrm>
            <a:off x="1570787" y="3752822"/>
            <a:ext cx="9047248" cy="2658086"/>
          </a:xfrm>
          <a:prstGeom prst="rect">
            <a:avLst/>
          </a:prstGeom>
        </p:spPr>
      </p:pic>
    </p:spTree>
    <p:extLst>
      <p:ext uri="{BB962C8B-B14F-4D97-AF65-F5344CB8AC3E}">
        <p14:creationId xmlns:p14="http://schemas.microsoft.com/office/powerpoint/2010/main" val="1309203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433" y="110520"/>
            <a:ext cx="9905998" cy="83446"/>
          </a:xfrm>
        </p:spPr>
        <p:txBody>
          <a:bodyPr>
            <a:normAutofit fontScale="90000"/>
          </a:bodyPr>
          <a:lstStyle/>
          <a:p>
            <a:r>
              <a:rPr lang="en-US" dirty="0"/>
              <a:t> </a:t>
            </a:r>
          </a:p>
        </p:txBody>
      </p:sp>
      <p:sp>
        <p:nvSpPr>
          <p:cNvPr id="3" name="Content Placeholder 2"/>
          <p:cNvSpPr>
            <a:spLocks noGrp="1"/>
          </p:cNvSpPr>
          <p:nvPr>
            <p:ph idx="1"/>
          </p:nvPr>
        </p:nvSpPr>
        <p:spPr>
          <a:xfrm flipV="1">
            <a:off x="9559636" y="572655"/>
            <a:ext cx="1487775" cy="1171692"/>
          </a:xfrm>
        </p:spPr>
        <p:txBody>
          <a:bodyPr/>
          <a:lstStyle/>
          <a:p>
            <a:pPr marL="0" indent="0">
              <a:buNone/>
            </a:pPr>
            <a:r>
              <a:rPr lang="en-US" dirty="0">
                <a:solidFill>
                  <a:schemeClr val="bg1"/>
                </a:solidFill>
              </a:rPr>
              <a:t> </a:t>
            </a:r>
          </a:p>
        </p:txBody>
      </p:sp>
      <p:sp>
        <p:nvSpPr>
          <p:cNvPr id="4" name="TextBox 3"/>
          <p:cNvSpPr txBox="1"/>
          <p:nvPr/>
        </p:nvSpPr>
        <p:spPr>
          <a:xfrm>
            <a:off x="1141412" y="674255"/>
            <a:ext cx="7365279" cy="707886"/>
          </a:xfrm>
          <a:prstGeom prst="rect">
            <a:avLst/>
          </a:prstGeom>
          <a:noFill/>
        </p:spPr>
        <p:txBody>
          <a:bodyPr wrap="square" rtlCol="0">
            <a:spAutoFit/>
          </a:bodyPr>
          <a:lstStyle/>
          <a:p>
            <a:r>
              <a:rPr lang="en-US" sz="4000" b="1" dirty="0">
                <a:solidFill>
                  <a:schemeClr val="bg1"/>
                </a:solidFill>
              </a:rPr>
              <a:t>KNN </a:t>
            </a:r>
            <a:r>
              <a:rPr lang="en-US" sz="4000" b="1" dirty="0" err="1">
                <a:solidFill>
                  <a:schemeClr val="bg1"/>
                </a:solidFill>
              </a:rPr>
              <a:t>Classifcation</a:t>
            </a:r>
            <a:endParaRPr lang="en-US" sz="4000" b="1" dirty="0">
              <a:solidFill>
                <a:schemeClr val="bg1"/>
              </a:solidFill>
            </a:endParaRPr>
          </a:p>
        </p:txBody>
      </p:sp>
      <p:pic>
        <p:nvPicPr>
          <p:cNvPr id="7" name="Picture 6"/>
          <p:cNvPicPr>
            <a:picLocks noChangeAspect="1"/>
          </p:cNvPicPr>
          <p:nvPr/>
        </p:nvPicPr>
        <p:blipFill>
          <a:blip r:embed="rId2"/>
          <a:stretch>
            <a:fillRect/>
          </a:stretch>
        </p:blipFill>
        <p:spPr>
          <a:xfrm>
            <a:off x="1623159" y="1564717"/>
            <a:ext cx="8680364" cy="4909973"/>
          </a:xfrm>
          <a:prstGeom prst="rect">
            <a:avLst/>
          </a:prstGeom>
        </p:spPr>
      </p:pic>
    </p:spTree>
    <p:extLst>
      <p:ext uri="{BB962C8B-B14F-4D97-AF65-F5344CB8AC3E}">
        <p14:creationId xmlns:p14="http://schemas.microsoft.com/office/powerpoint/2010/main" val="159643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433" y="110520"/>
            <a:ext cx="9905998" cy="83446"/>
          </a:xfrm>
        </p:spPr>
        <p:txBody>
          <a:bodyPr>
            <a:normAutofit fontScale="90000"/>
          </a:bodyPr>
          <a:lstStyle/>
          <a:p>
            <a:r>
              <a:rPr lang="en-US" dirty="0"/>
              <a:t> </a:t>
            </a:r>
          </a:p>
        </p:txBody>
      </p:sp>
      <p:sp>
        <p:nvSpPr>
          <p:cNvPr id="3" name="Content Placeholder 2"/>
          <p:cNvSpPr>
            <a:spLocks noGrp="1"/>
          </p:cNvSpPr>
          <p:nvPr>
            <p:ph idx="1"/>
          </p:nvPr>
        </p:nvSpPr>
        <p:spPr>
          <a:xfrm>
            <a:off x="1141412" y="2335141"/>
            <a:ext cx="4234152" cy="555842"/>
          </a:xfrm>
        </p:spPr>
        <p:txBody>
          <a:bodyPr/>
          <a:lstStyle/>
          <a:p>
            <a:pPr marL="0" indent="0">
              <a:buNone/>
            </a:pPr>
            <a:r>
              <a:rPr lang="en-GB" dirty="0">
                <a:solidFill>
                  <a:schemeClr val="bg1"/>
                </a:solidFill>
              </a:rPr>
              <a:t>By using (join) and (split)</a:t>
            </a:r>
          </a:p>
          <a:p>
            <a:pPr marL="0" indent="0">
              <a:buNone/>
            </a:pPr>
            <a:endParaRPr lang="en-US" dirty="0">
              <a:solidFill>
                <a:schemeClr val="bg1"/>
              </a:solidFill>
            </a:endParaRPr>
          </a:p>
        </p:txBody>
      </p:sp>
      <p:sp>
        <p:nvSpPr>
          <p:cNvPr id="4" name="TextBox 3"/>
          <p:cNvSpPr txBox="1"/>
          <p:nvPr/>
        </p:nvSpPr>
        <p:spPr>
          <a:xfrm>
            <a:off x="1141412" y="674255"/>
            <a:ext cx="7365279" cy="707886"/>
          </a:xfrm>
          <a:prstGeom prst="rect">
            <a:avLst/>
          </a:prstGeom>
          <a:noFill/>
        </p:spPr>
        <p:txBody>
          <a:bodyPr wrap="square" rtlCol="0">
            <a:spAutoFit/>
          </a:bodyPr>
          <a:lstStyle/>
          <a:p>
            <a:r>
              <a:rPr lang="en-US" sz="4000" b="1">
                <a:solidFill>
                  <a:schemeClr val="bg1"/>
                </a:solidFill>
              </a:rPr>
              <a:t>From unclear to clear</a:t>
            </a:r>
            <a:endParaRPr lang="en-US" sz="4000" b="1" dirty="0">
              <a:solidFill>
                <a:schemeClr val="bg1"/>
              </a:solidFill>
            </a:endParaRPr>
          </a:p>
        </p:txBody>
      </p:sp>
      <p:sp>
        <p:nvSpPr>
          <p:cNvPr id="6" name="TextBox 5"/>
          <p:cNvSpPr txBox="1"/>
          <p:nvPr/>
        </p:nvSpPr>
        <p:spPr>
          <a:xfrm>
            <a:off x="7001163" y="2335140"/>
            <a:ext cx="3629891" cy="461665"/>
          </a:xfrm>
          <a:prstGeom prst="rect">
            <a:avLst/>
          </a:prstGeom>
          <a:noFill/>
        </p:spPr>
        <p:txBody>
          <a:bodyPr wrap="square" rtlCol="0">
            <a:spAutoFit/>
          </a:bodyPr>
          <a:lstStyle/>
          <a:p>
            <a:r>
              <a:rPr lang="en-US" sz="2400" dirty="0">
                <a:solidFill>
                  <a:schemeClr val="bg1"/>
                </a:solidFill>
              </a:rPr>
              <a:t>By using data frame</a:t>
            </a:r>
          </a:p>
        </p:txBody>
      </p:sp>
      <p:pic>
        <p:nvPicPr>
          <p:cNvPr id="7" name="Picture 6"/>
          <p:cNvPicPr>
            <a:picLocks noChangeAspect="1"/>
          </p:cNvPicPr>
          <p:nvPr/>
        </p:nvPicPr>
        <p:blipFill>
          <a:blip r:embed="rId2"/>
          <a:stretch>
            <a:fillRect/>
          </a:stretch>
        </p:blipFill>
        <p:spPr>
          <a:xfrm>
            <a:off x="1020878" y="3169150"/>
            <a:ext cx="4663844" cy="2828789"/>
          </a:xfrm>
          <a:prstGeom prst="rect">
            <a:avLst/>
          </a:prstGeom>
        </p:spPr>
      </p:pic>
      <p:pic>
        <p:nvPicPr>
          <p:cNvPr id="8" name="Picture 7"/>
          <p:cNvPicPr>
            <a:picLocks noChangeAspect="1"/>
          </p:cNvPicPr>
          <p:nvPr/>
        </p:nvPicPr>
        <p:blipFill>
          <a:blip r:embed="rId3"/>
          <a:stretch>
            <a:fillRect/>
          </a:stretch>
        </p:blipFill>
        <p:spPr>
          <a:xfrm>
            <a:off x="6484186" y="3169150"/>
            <a:ext cx="4663844" cy="2828789"/>
          </a:xfrm>
          <a:prstGeom prst="rect">
            <a:avLst/>
          </a:prstGeom>
        </p:spPr>
      </p:pic>
    </p:spTree>
    <p:extLst>
      <p:ext uri="{BB962C8B-B14F-4D97-AF65-F5344CB8AC3E}">
        <p14:creationId xmlns:p14="http://schemas.microsoft.com/office/powerpoint/2010/main" val="42014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433" y="110520"/>
            <a:ext cx="9905998" cy="83446"/>
          </a:xfrm>
        </p:spPr>
        <p:txBody>
          <a:bodyPr>
            <a:normAutofit fontScale="90000"/>
          </a:bodyPr>
          <a:lstStyle/>
          <a:p>
            <a:r>
              <a:rPr lang="en-US" dirty="0"/>
              <a:t> </a:t>
            </a:r>
          </a:p>
        </p:txBody>
      </p:sp>
      <p:sp>
        <p:nvSpPr>
          <p:cNvPr id="3" name="Content Placeholder 2"/>
          <p:cNvSpPr>
            <a:spLocks noGrp="1"/>
          </p:cNvSpPr>
          <p:nvPr>
            <p:ph idx="1"/>
          </p:nvPr>
        </p:nvSpPr>
        <p:spPr>
          <a:xfrm flipV="1">
            <a:off x="9559636" y="572655"/>
            <a:ext cx="1487775" cy="1171692"/>
          </a:xfrm>
        </p:spPr>
        <p:txBody>
          <a:bodyPr/>
          <a:lstStyle/>
          <a:p>
            <a:pPr marL="0" indent="0">
              <a:buNone/>
            </a:pPr>
            <a:r>
              <a:rPr lang="en-US" dirty="0">
                <a:solidFill>
                  <a:schemeClr val="bg1"/>
                </a:solidFill>
              </a:rPr>
              <a:t> </a:t>
            </a:r>
          </a:p>
        </p:txBody>
      </p:sp>
      <p:sp>
        <p:nvSpPr>
          <p:cNvPr id="4" name="TextBox 3"/>
          <p:cNvSpPr txBox="1"/>
          <p:nvPr/>
        </p:nvSpPr>
        <p:spPr>
          <a:xfrm>
            <a:off x="4429560" y="2493820"/>
            <a:ext cx="7365279" cy="1107996"/>
          </a:xfrm>
          <a:prstGeom prst="rect">
            <a:avLst/>
          </a:prstGeom>
          <a:noFill/>
        </p:spPr>
        <p:txBody>
          <a:bodyPr wrap="square" rtlCol="0">
            <a:spAutoFit/>
          </a:bodyPr>
          <a:lstStyle/>
          <a:p>
            <a:r>
              <a:rPr lang="en-US" sz="6600" b="1" dirty="0">
                <a:solidFill>
                  <a:schemeClr val="bg1"/>
                </a:solidFill>
              </a:rPr>
              <a:t>Graphs</a:t>
            </a:r>
          </a:p>
        </p:txBody>
      </p:sp>
    </p:spTree>
    <p:extLst>
      <p:ext uri="{BB962C8B-B14F-4D97-AF65-F5344CB8AC3E}">
        <p14:creationId xmlns:p14="http://schemas.microsoft.com/office/powerpoint/2010/main" val="3073865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433" y="110520"/>
            <a:ext cx="9905998" cy="83446"/>
          </a:xfrm>
        </p:spPr>
        <p:txBody>
          <a:bodyPr>
            <a:normAutofit fontScale="90000"/>
          </a:bodyPr>
          <a:lstStyle/>
          <a:p>
            <a:r>
              <a:rPr lang="en-US" dirty="0"/>
              <a:t> </a:t>
            </a:r>
          </a:p>
        </p:txBody>
      </p:sp>
      <p:sp>
        <p:nvSpPr>
          <p:cNvPr id="3" name="Content Placeholder 2"/>
          <p:cNvSpPr>
            <a:spLocks noGrp="1"/>
          </p:cNvSpPr>
          <p:nvPr>
            <p:ph idx="1"/>
          </p:nvPr>
        </p:nvSpPr>
        <p:spPr>
          <a:xfrm flipV="1">
            <a:off x="9559636" y="572655"/>
            <a:ext cx="1487775" cy="1171692"/>
          </a:xfrm>
        </p:spPr>
        <p:txBody>
          <a:bodyPr/>
          <a:lstStyle/>
          <a:p>
            <a:pPr marL="0" indent="0">
              <a:buNone/>
            </a:pPr>
            <a:r>
              <a:rPr lang="en-US" dirty="0">
                <a:solidFill>
                  <a:schemeClr val="bg1"/>
                </a:solidFill>
              </a:rPr>
              <a:t> </a:t>
            </a:r>
          </a:p>
        </p:txBody>
      </p:sp>
      <p:sp>
        <p:nvSpPr>
          <p:cNvPr id="4" name="TextBox 3"/>
          <p:cNvSpPr txBox="1"/>
          <p:nvPr/>
        </p:nvSpPr>
        <p:spPr>
          <a:xfrm>
            <a:off x="1141412" y="674255"/>
            <a:ext cx="7365279" cy="707886"/>
          </a:xfrm>
          <a:prstGeom prst="rect">
            <a:avLst/>
          </a:prstGeom>
          <a:noFill/>
        </p:spPr>
        <p:txBody>
          <a:bodyPr wrap="square" rtlCol="0">
            <a:spAutoFit/>
          </a:bodyPr>
          <a:lstStyle/>
          <a:p>
            <a:r>
              <a:rPr lang="en-US" sz="4000" b="1" dirty="0">
                <a:solidFill>
                  <a:schemeClr val="bg1"/>
                </a:solidFill>
              </a:rPr>
              <a:t>Accuracy Score</a:t>
            </a:r>
          </a:p>
        </p:txBody>
      </p:sp>
      <p:pic>
        <p:nvPicPr>
          <p:cNvPr id="5" name="Picture 4"/>
          <p:cNvPicPr>
            <a:picLocks noChangeAspect="1"/>
          </p:cNvPicPr>
          <p:nvPr/>
        </p:nvPicPr>
        <p:blipFill>
          <a:blip r:embed="rId2"/>
          <a:stretch>
            <a:fillRect/>
          </a:stretch>
        </p:blipFill>
        <p:spPr>
          <a:xfrm>
            <a:off x="1141411" y="1674064"/>
            <a:ext cx="10320343" cy="792045"/>
          </a:xfrm>
          <a:prstGeom prst="rect">
            <a:avLst/>
          </a:prstGeom>
        </p:spPr>
      </p:pic>
      <p:pic>
        <p:nvPicPr>
          <p:cNvPr id="6" name="Picture 5"/>
          <p:cNvPicPr>
            <a:picLocks noChangeAspect="1"/>
          </p:cNvPicPr>
          <p:nvPr/>
        </p:nvPicPr>
        <p:blipFill>
          <a:blip r:embed="rId3"/>
          <a:stretch>
            <a:fillRect/>
          </a:stretch>
        </p:blipFill>
        <p:spPr>
          <a:xfrm>
            <a:off x="2889684" y="2615138"/>
            <a:ext cx="7667480" cy="3966682"/>
          </a:xfrm>
          <a:prstGeom prst="rect">
            <a:avLst/>
          </a:prstGeom>
        </p:spPr>
      </p:pic>
    </p:spTree>
    <p:extLst>
      <p:ext uri="{BB962C8B-B14F-4D97-AF65-F5344CB8AC3E}">
        <p14:creationId xmlns:p14="http://schemas.microsoft.com/office/powerpoint/2010/main" val="1037463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433" y="110520"/>
            <a:ext cx="9905998" cy="83446"/>
          </a:xfrm>
        </p:spPr>
        <p:txBody>
          <a:bodyPr>
            <a:normAutofit fontScale="90000"/>
          </a:bodyPr>
          <a:lstStyle/>
          <a:p>
            <a:r>
              <a:rPr lang="en-US" dirty="0"/>
              <a:t> </a:t>
            </a:r>
          </a:p>
        </p:txBody>
      </p:sp>
      <p:sp>
        <p:nvSpPr>
          <p:cNvPr id="3" name="Content Placeholder 2"/>
          <p:cNvSpPr>
            <a:spLocks noGrp="1"/>
          </p:cNvSpPr>
          <p:nvPr>
            <p:ph idx="1"/>
          </p:nvPr>
        </p:nvSpPr>
        <p:spPr>
          <a:xfrm flipV="1">
            <a:off x="9559636" y="572655"/>
            <a:ext cx="1487775" cy="1171692"/>
          </a:xfrm>
        </p:spPr>
        <p:txBody>
          <a:bodyPr/>
          <a:lstStyle/>
          <a:p>
            <a:pPr marL="0" indent="0">
              <a:buNone/>
            </a:pPr>
            <a:r>
              <a:rPr lang="en-US" dirty="0">
                <a:solidFill>
                  <a:schemeClr val="bg1"/>
                </a:solidFill>
              </a:rPr>
              <a:t> </a:t>
            </a:r>
          </a:p>
        </p:txBody>
      </p:sp>
      <p:sp>
        <p:nvSpPr>
          <p:cNvPr id="4" name="TextBox 3"/>
          <p:cNvSpPr txBox="1"/>
          <p:nvPr/>
        </p:nvSpPr>
        <p:spPr>
          <a:xfrm>
            <a:off x="1141412" y="674255"/>
            <a:ext cx="7365279" cy="707886"/>
          </a:xfrm>
          <a:prstGeom prst="rect">
            <a:avLst/>
          </a:prstGeom>
          <a:noFill/>
        </p:spPr>
        <p:txBody>
          <a:bodyPr wrap="square" rtlCol="0">
            <a:spAutoFit/>
          </a:bodyPr>
          <a:lstStyle/>
          <a:p>
            <a:r>
              <a:rPr lang="en-US" sz="4000" b="1" dirty="0">
                <a:solidFill>
                  <a:schemeClr val="bg1"/>
                </a:solidFill>
              </a:rPr>
              <a:t>Precision</a:t>
            </a:r>
          </a:p>
        </p:txBody>
      </p:sp>
      <p:pic>
        <p:nvPicPr>
          <p:cNvPr id="7" name="Picture 6"/>
          <p:cNvPicPr>
            <a:picLocks noChangeAspect="1"/>
          </p:cNvPicPr>
          <p:nvPr/>
        </p:nvPicPr>
        <p:blipFill>
          <a:blip r:embed="rId2"/>
          <a:stretch>
            <a:fillRect/>
          </a:stretch>
        </p:blipFill>
        <p:spPr>
          <a:xfrm>
            <a:off x="1226170" y="1544673"/>
            <a:ext cx="9903648" cy="720557"/>
          </a:xfrm>
          <a:prstGeom prst="rect">
            <a:avLst/>
          </a:prstGeom>
        </p:spPr>
      </p:pic>
      <p:pic>
        <p:nvPicPr>
          <p:cNvPr id="8" name="Picture 7"/>
          <p:cNvPicPr>
            <a:picLocks noChangeAspect="1"/>
          </p:cNvPicPr>
          <p:nvPr/>
        </p:nvPicPr>
        <p:blipFill>
          <a:blip r:embed="rId3"/>
          <a:stretch>
            <a:fillRect/>
          </a:stretch>
        </p:blipFill>
        <p:spPr>
          <a:xfrm>
            <a:off x="2917393" y="2596102"/>
            <a:ext cx="7418098" cy="3837667"/>
          </a:xfrm>
          <a:prstGeom prst="rect">
            <a:avLst/>
          </a:prstGeom>
        </p:spPr>
      </p:pic>
    </p:spTree>
    <p:extLst>
      <p:ext uri="{BB962C8B-B14F-4D97-AF65-F5344CB8AC3E}">
        <p14:creationId xmlns:p14="http://schemas.microsoft.com/office/powerpoint/2010/main" val="1095519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433" y="110520"/>
            <a:ext cx="9905998" cy="83446"/>
          </a:xfrm>
        </p:spPr>
        <p:txBody>
          <a:bodyPr>
            <a:normAutofit fontScale="90000"/>
          </a:bodyPr>
          <a:lstStyle/>
          <a:p>
            <a:r>
              <a:rPr lang="en-US" dirty="0"/>
              <a:t> </a:t>
            </a:r>
          </a:p>
        </p:txBody>
      </p:sp>
      <p:sp>
        <p:nvSpPr>
          <p:cNvPr id="3" name="Content Placeholder 2"/>
          <p:cNvSpPr>
            <a:spLocks noGrp="1"/>
          </p:cNvSpPr>
          <p:nvPr>
            <p:ph idx="1"/>
          </p:nvPr>
        </p:nvSpPr>
        <p:spPr>
          <a:xfrm flipV="1">
            <a:off x="9559636" y="572655"/>
            <a:ext cx="1487775" cy="1171692"/>
          </a:xfrm>
        </p:spPr>
        <p:txBody>
          <a:bodyPr/>
          <a:lstStyle/>
          <a:p>
            <a:pPr marL="0" indent="0">
              <a:buNone/>
            </a:pPr>
            <a:r>
              <a:rPr lang="en-US" dirty="0">
                <a:solidFill>
                  <a:schemeClr val="bg1"/>
                </a:solidFill>
              </a:rPr>
              <a:t> </a:t>
            </a:r>
          </a:p>
        </p:txBody>
      </p:sp>
      <p:sp>
        <p:nvSpPr>
          <p:cNvPr id="4" name="TextBox 3"/>
          <p:cNvSpPr txBox="1"/>
          <p:nvPr/>
        </p:nvSpPr>
        <p:spPr>
          <a:xfrm>
            <a:off x="1141412" y="674255"/>
            <a:ext cx="7365279" cy="707886"/>
          </a:xfrm>
          <a:prstGeom prst="rect">
            <a:avLst/>
          </a:prstGeom>
          <a:noFill/>
        </p:spPr>
        <p:txBody>
          <a:bodyPr wrap="square" rtlCol="0">
            <a:spAutoFit/>
          </a:bodyPr>
          <a:lstStyle/>
          <a:p>
            <a:r>
              <a:rPr lang="en-US" sz="4000" b="1" dirty="0">
                <a:solidFill>
                  <a:schemeClr val="bg1"/>
                </a:solidFill>
              </a:rPr>
              <a:t>Recall</a:t>
            </a:r>
          </a:p>
        </p:txBody>
      </p:sp>
      <p:pic>
        <p:nvPicPr>
          <p:cNvPr id="5" name="Picture 4"/>
          <p:cNvPicPr>
            <a:picLocks noChangeAspect="1"/>
          </p:cNvPicPr>
          <p:nvPr/>
        </p:nvPicPr>
        <p:blipFill>
          <a:blip r:embed="rId2"/>
          <a:stretch>
            <a:fillRect/>
          </a:stretch>
        </p:blipFill>
        <p:spPr>
          <a:xfrm>
            <a:off x="1141412" y="1528549"/>
            <a:ext cx="10339694" cy="731705"/>
          </a:xfrm>
          <a:prstGeom prst="rect">
            <a:avLst/>
          </a:prstGeom>
        </p:spPr>
      </p:pic>
      <p:pic>
        <p:nvPicPr>
          <p:cNvPr id="6" name="Picture 5"/>
          <p:cNvPicPr>
            <a:picLocks noChangeAspect="1"/>
          </p:cNvPicPr>
          <p:nvPr/>
        </p:nvPicPr>
        <p:blipFill>
          <a:blip r:embed="rId3"/>
          <a:stretch>
            <a:fillRect/>
          </a:stretch>
        </p:blipFill>
        <p:spPr>
          <a:xfrm>
            <a:off x="3111356" y="2559158"/>
            <a:ext cx="7445808" cy="3852002"/>
          </a:xfrm>
          <a:prstGeom prst="rect">
            <a:avLst/>
          </a:prstGeom>
        </p:spPr>
      </p:pic>
    </p:spTree>
    <p:extLst>
      <p:ext uri="{BB962C8B-B14F-4D97-AF65-F5344CB8AC3E}">
        <p14:creationId xmlns:p14="http://schemas.microsoft.com/office/powerpoint/2010/main" val="3243322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730847"/>
            <a:ext cx="9906000" cy="1477961"/>
          </a:xfrm>
        </p:spPr>
        <p:txBody>
          <a:bodyPr anchor="ctr">
            <a:normAutofit/>
          </a:bodyPr>
          <a:lstStyle/>
          <a:p>
            <a:r>
              <a:rPr lang="en-US" dirty="0"/>
              <a:t> </a:t>
            </a:r>
          </a:p>
        </p:txBody>
      </p:sp>
      <p:sp>
        <p:nvSpPr>
          <p:cNvPr id="3" name="Content Placeholder 2"/>
          <p:cNvSpPr>
            <a:spLocks noGrp="1"/>
          </p:cNvSpPr>
          <p:nvPr>
            <p:ph sz="half" idx="2"/>
          </p:nvPr>
        </p:nvSpPr>
        <p:spPr>
          <a:xfrm>
            <a:off x="1141410" y="3073397"/>
            <a:ext cx="4878391" cy="2717801"/>
          </a:xfrm>
        </p:spPr>
        <p:txBody>
          <a:bodyPr>
            <a:normAutofit/>
          </a:bodyPr>
          <a:lstStyle/>
          <a:p>
            <a:pPr marL="0" indent="0">
              <a:buNone/>
            </a:pPr>
            <a:r>
              <a:rPr lang="en-US"/>
              <a:t> </a:t>
            </a:r>
          </a:p>
        </p:txBody>
      </p:sp>
      <p:sp>
        <p:nvSpPr>
          <p:cNvPr id="4" name="TextBox 3"/>
          <p:cNvSpPr txBox="1"/>
          <p:nvPr/>
        </p:nvSpPr>
        <p:spPr>
          <a:xfrm>
            <a:off x="1370019" y="645916"/>
            <a:ext cx="4646602" cy="823912"/>
          </a:xfrm>
          <a:prstGeom prst="rect">
            <a:avLst/>
          </a:prstGeom>
        </p:spPr>
        <p:txBody>
          <a:bodyPr rtlCol="0" anchor="b">
            <a:normAutofit/>
          </a:bodyPr>
          <a:lstStyle/>
          <a:p>
            <a:pPr>
              <a:spcAft>
                <a:spcPts val="600"/>
              </a:spcAft>
            </a:pPr>
            <a:r>
              <a:rPr lang="en-US" sz="4000" b="1" dirty="0">
                <a:solidFill>
                  <a:schemeClr val="bg1"/>
                </a:solidFill>
              </a:rPr>
              <a:t>Summary</a:t>
            </a:r>
            <a:endParaRPr lang="en-US" sz="2400" b="1" dirty="0">
              <a:solidFill>
                <a:schemeClr val="bg1"/>
              </a:solidFill>
            </a:endParaRPr>
          </a:p>
        </p:txBody>
      </p:sp>
      <p:sp>
        <p:nvSpPr>
          <p:cNvPr id="5" name="Content Placeholder 5">
            <a:extLst>
              <a:ext uri="{FF2B5EF4-FFF2-40B4-BE49-F238E27FC236}">
                <a16:creationId xmlns:a16="http://schemas.microsoft.com/office/drawing/2014/main" id="{80B96EEE-9A36-E74A-2049-61D9D61E59F4}"/>
              </a:ext>
            </a:extLst>
          </p:cNvPr>
          <p:cNvSpPr>
            <a:spLocks noGrp="1"/>
          </p:cNvSpPr>
          <p:nvPr>
            <p:ph type="body" idx="1"/>
          </p:nvPr>
        </p:nvSpPr>
        <p:spPr>
          <a:xfrm>
            <a:off x="1370013" y="2249488"/>
            <a:ext cx="6965604" cy="3263416"/>
          </a:xfrm>
        </p:spPr>
        <p:txBody>
          <a:bodyPr>
            <a:normAutofit/>
          </a:bodyPr>
          <a:lstStyle/>
          <a:p>
            <a:pPr algn="l" rtl="0" fontAlgn="base"/>
            <a:r>
              <a:rPr lang="en-US" sz="1800" b="0" i="0" dirty="0">
                <a:solidFill>
                  <a:srgbClr val="3B3838"/>
                </a:solidFill>
                <a:effectLst/>
              </a:rPr>
              <a:t>According to the statistics that appeared with us in the </a:t>
            </a:r>
            <a:r>
              <a:rPr lang="en-US" sz="1800" i="0" dirty="0">
                <a:solidFill>
                  <a:schemeClr val="bg1">
                    <a:lumMod val="75000"/>
                    <a:lumOff val="25000"/>
                  </a:schemeClr>
                </a:solidFill>
                <a:effectLst/>
              </a:rPr>
              <a:t>accuracy score</a:t>
            </a:r>
            <a:r>
              <a:rPr lang="en-US" sz="1800" b="0" i="0" dirty="0">
                <a:solidFill>
                  <a:srgbClr val="3B3838"/>
                </a:solidFill>
                <a:effectLst/>
              </a:rPr>
              <a:t>, we conclude that the values are close, but the distance ASCSD is better than SD because all datasets in it are of high accuracy. As for the distance DIVD and JACD, they are similar. </a:t>
            </a:r>
            <a:endParaRPr lang="en-US" b="0" i="0" dirty="0">
              <a:solidFill>
                <a:srgbClr val="000000"/>
              </a:solidFill>
              <a:effectLst/>
            </a:endParaRPr>
          </a:p>
          <a:p>
            <a:pPr algn="l" rtl="0" fontAlgn="base"/>
            <a:r>
              <a:rPr lang="en-US" sz="1800" b="0" i="0" dirty="0">
                <a:solidFill>
                  <a:srgbClr val="3B3838"/>
                </a:solidFill>
                <a:effectLst/>
              </a:rPr>
              <a:t>While the Jaccard distance yielded a good accuracy it did so because it misclassified most of the data and the data was mostly negative class, however it performed the worst because it was intended for Boolean vector space rather than real number victor space. </a:t>
            </a:r>
            <a:endParaRPr lang="en-US" b="0" i="0" dirty="0">
              <a:solidFill>
                <a:srgbClr val="000000"/>
              </a:solidFill>
              <a:effectLst/>
            </a:endParaRPr>
          </a:p>
          <a:p>
            <a:endParaRPr lang="en-US" dirty="0"/>
          </a:p>
        </p:txBody>
      </p:sp>
    </p:spTree>
    <p:extLst>
      <p:ext uri="{BB962C8B-B14F-4D97-AF65-F5344CB8AC3E}">
        <p14:creationId xmlns:p14="http://schemas.microsoft.com/office/powerpoint/2010/main" val="145680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013" y="119755"/>
            <a:ext cx="9905998" cy="74209"/>
          </a:xfrm>
        </p:spPr>
        <p:txBody>
          <a:bodyPr>
            <a:normAutofit fontScale="90000"/>
          </a:bodyPr>
          <a:lstStyle/>
          <a:p>
            <a:r>
              <a:rPr lang="en-US" dirty="0"/>
              <a:t> </a:t>
            </a:r>
          </a:p>
        </p:txBody>
      </p:sp>
      <p:sp>
        <p:nvSpPr>
          <p:cNvPr id="3" name="Content Placeholder 2"/>
          <p:cNvSpPr>
            <a:spLocks noGrp="1"/>
          </p:cNvSpPr>
          <p:nvPr>
            <p:ph idx="1"/>
          </p:nvPr>
        </p:nvSpPr>
        <p:spPr>
          <a:xfrm>
            <a:off x="1141412" y="1833851"/>
            <a:ext cx="9905999" cy="3541714"/>
          </a:xfrm>
        </p:spPr>
        <p:txBody>
          <a:bodyPr>
            <a:normAutofit/>
          </a:bodyPr>
          <a:lstStyle/>
          <a:p>
            <a:pPr>
              <a:buFontTx/>
              <a:buChar char="-"/>
            </a:pPr>
            <a:r>
              <a:rPr lang="en-US" dirty="0">
                <a:solidFill>
                  <a:schemeClr val="bg1"/>
                </a:solidFill>
              </a:rPr>
              <a:t>Introduction to KNN</a:t>
            </a:r>
          </a:p>
          <a:p>
            <a:pPr>
              <a:buFontTx/>
              <a:buChar char="-"/>
            </a:pPr>
            <a:r>
              <a:rPr lang="en-US" dirty="0">
                <a:solidFill>
                  <a:schemeClr val="bg1"/>
                </a:solidFill>
              </a:rPr>
              <a:t>Datasets Details</a:t>
            </a:r>
          </a:p>
          <a:p>
            <a:pPr>
              <a:buFontTx/>
              <a:buChar char="-"/>
            </a:pPr>
            <a:r>
              <a:rPr lang="en-US" dirty="0">
                <a:solidFill>
                  <a:schemeClr val="bg1"/>
                </a:solidFill>
              </a:rPr>
              <a:t>KNN Distance Metrics implementation</a:t>
            </a:r>
          </a:p>
          <a:p>
            <a:pPr>
              <a:buFontTx/>
              <a:buChar char="-"/>
            </a:pPr>
            <a:r>
              <a:rPr lang="en-US" dirty="0">
                <a:solidFill>
                  <a:schemeClr val="bg1"/>
                </a:solidFill>
              </a:rPr>
              <a:t>KNN Classification</a:t>
            </a:r>
          </a:p>
          <a:p>
            <a:pPr>
              <a:buFontTx/>
              <a:buChar char="-"/>
            </a:pPr>
            <a:r>
              <a:rPr lang="en-US" dirty="0">
                <a:solidFill>
                  <a:schemeClr val="bg1"/>
                </a:solidFill>
              </a:rPr>
              <a:t>Graphs</a:t>
            </a:r>
          </a:p>
          <a:p>
            <a:pPr>
              <a:buFontTx/>
              <a:buChar char="-"/>
            </a:pPr>
            <a:r>
              <a:rPr lang="en-US" dirty="0">
                <a:solidFill>
                  <a:schemeClr val="bg1"/>
                </a:solidFill>
              </a:rPr>
              <a:t>Summary</a:t>
            </a:r>
          </a:p>
          <a:p>
            <a:pPr>
              <a:buFontTx/>
              <a:buChar char="-"/>
            </a:pPr>
            <a:endParaRPr lang="en-US" dirty="0"/>
          </a:p>
        </p:txBody>
      </p:sp>
      <p:sp>
        <p:nvSpPr>
          <p:cNvPr id="4" name="TextBox 3"/>
          <p:cNvSpPr txBox="1"/>
          <p:nvPr/>
        </p:nvSpPr>
        <p:spPr>
          <a:xfrm>
            <a:off x="1141412" y="775854"/>
            <a:ext cx="4612843" cy="707886"/>
          </a:xfrm>
          <a:prstGeom prst="rect">
            <a:avLst/>
          </a:prstGeom>
          <a:noFill/>
        </p:spPr>
        <p:txBody>
          <a:bodyPr wrap="square" rtlCol="0">
            <a:spAutoFit/>
          </a:bodyPr>
          <a:lstStyle/>
          <a:p>
            <a:r>
              <a:rPr lang="en-US" sz="4000" b="1" dirty="0">
                <a:solidFill>
                  <a:schemeClr val="bg1"/>
                </a:solidFill>
              </a:rPr>
              <a:t>Outlines</a:t>
            </a:r>
          </a:p>
        </p:txBody>
      </p:sp>
    </p:spTree>
    <p:extLst>
      <p:ext uri="{BB962C8B-B14F-4D97-AF65-F5344CB8AC3E}">
        <p14:creationId xmlns:p14="http://schemas.microsoft.com/office/powerpoint/2010/main" val="10663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013" y="119755"/>
            <a:ext cx="9905998" cy="74209"/>
          </a:xfrm>
        </p:spPr>
        <p:txBody>
          <a:bodyPr>
            <a:normAutofit fontScale="90000"/>
          </a:bodyPr>
          <a:lstStyle/>
          <a:p>
            <a:r>
              <a:rPr lang="en-US" dirty="0"/>
              <a:t> </a:t>
            </a:r>
          </a:p>
        </p:txBody>
      </p:sp>
      <p:sp>
        <p:nvSpPr>
          <p:cNvPr id="3" name="Content Placeholder 2"/>
          <p:cNvSpPr>
            <a:spLocks noGrp="1"/>
          </p:cNvSpPr>
          <p:nvPr>
            <p:ph idx="1"/>
          </p:nvPr>
        </p:nvSpPr>
        <p:spPr>
          <a:xfrm>
            <a:off x="1141412" y="1833851"/>
            <a:ext cx="9905999" cy="3541714"/>
          </a:xfrm>
        </p:spPr>
        <p:txBody>
          <a:bodyPr>
            <a:normAutofit/>
          </a:bodyPr>
          <a:lstStyle/>
          <a:p>
            <a:r>
              <a:rPr lang="en-GB" sz="1800" dirty="0">
                <a:solidFill>
                  <a:schemeClr val="bg1"/>
                </a:solidFill>
              </a:rPr>
              <a:t>In the k-nearest neighbours (KNN) algorithm, the distance metric is used to determine which points in the training dataset are "nearest" to the new data point that we are trying to classify. The distance metric is used to compute the distance between the new data point and the existing points in the training dataset. The KNN algorithm then selects the K points in the training dataset that are closest to the new data point and classifies the new data point based on the most common class among these K points. </a:t>
            </a:r>
          </a:p>
          <a:p>
            <a:endParaRPr lang="en-US" dirty="0"/>
          </a:p>
        </p:txBody>
      </p:sp>
      <p:sp>
        <p:nvSpPr>
          <p:cNvPr id="4" name="TextBox 3"/>
          <p:cNvSpPr txBox="1"/>
          <p:nvPr/>
        </p:nvSpPr>
        <p:spPr>
          <a:xfrm>
            <a:off x="1141412" y="775854"/>
            <a:ext cx="4612843" cy="707886"/>
          </a:xfrm>
          <a:prstGeom prst="rect">
            <a:avLst/>
          </a:prstGeom>
          <a:noFill/>
        </p:spPr>
        <p:txBody>
          <a:bodyPr wrap="square" rtlCol="0">
            <a:spAutoFit/>
          </a:bodyPr>
          <a:lstStyle/>
          <a:p>
            <a:r>
              <a:rPr lang="en-US" sz="4000" b="1" dirty="0">
                <a:solidFill>
                  <a:schemeClr val="bg1"/>
                </a:solidFill>
              </a:rPr>
              <a:t>Introduction</a:t>
            </a:r>
          </a:p>
        </p:txBody>
      </p:sp>
      <p:pic>
        <p:nvPicPr>
          <p:cNvPr id="5" name="Picture 4"/>
          <p:cNvPicPr>
            <a:picLocks noChangeAspect="1"/>
          </p:cNvPicPr>
          <p:nvPr/>
        </p:nvPicPr>
        <p:blipFill>
          <a:blip r:embed="rId2"/>
          <a:stretch>
            <a:fillRect/>
          </a:stretch>
        </p:blipFill>
        <p:spPr>
          <a:xfrm>
            <a:off x="3412957" y="4523117"/>
            <a:ext cx="5362907" cy="1704895"/>
          </a:xfrm>
          <a:prstGeom prst="rect">
            <a:avLst/>
          </a:prstGeom>
        </p:spPr>
      </p:pic>
    </p:spTree>
    <p:extLst>
      <p:ext uri="{BB962C8B-B14F-4D97-AF65-F5344CB8AC3E}">
        <p14:creationId xmlns:p14="http://schemas.microsoft.com/office/powerpoint/2010/main" val="2687841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9413" y="202882"/>
            <a:ext cx="9905998" cy="45719"/>
          </a:xfrm>
        </p:spPr>
        <p:txBody>
          <a:bodyPr>
            <a:normAutofit fontScale="90000"/>
          </a:bodyPr>
          <a:lstStyle/>
          <a:p>
            <a:r>
              <a:rPr lang="en-US" dirty="0"/>
              <a:t> </a:t>
            </a:r>
          </a:p>
        </p:txBody>
      </p:sp>
      <p:sp>
        <p:nvSpPr>
          <p:cNvPr id="3" name="Content Placeholder 2"/>
          <p:cNvSpPr>
            <a:spLocks noGrp="1"/>
          </p:cNvSpPr>
          <p:nvPr>
            <p:ph idx="1"/>
          </p:nvPr>
        </p:nvSpPr>
        <p:spPr/>
        <p:txBody>
          <a:bodyPr/>
          <a:lstStyle/>
          <a:p>
            <a:pPr marL="0" lvl="0" indent="0">
              <a:lnSpc>
                <a:spcPct val="100000"/>
              </a:lnSpc>
              <a:buSzTx/>
              <a:buNone/>
            </a:pPr>
            <a:r>
              <a:rPr lang="en-US" sz="2800" dirty="0">
                <a:solidFill>
                  <a:srgbClr val="000000"/>
                </a:solidFill>
                <a:latin typeface="Times New Roman" panose="02020603050405020304" pitchFamily="18" charset="0"/>
                <a:cs typeface="Times New Roman" panose="02020603050405020304" pitchFamily="18" charset="0"/>
              </a:rPr>
              <a:t>Let's talk a little bit about the datasets.</a:t>
            </a:r>
          </a:p>
          <a:p>
            <a:pPr marL="457200" lvl="0" indent="-457200">
              <a:lnSpc>
                <a:spcPct val="100000"/>
              </a:lnSpc>
              <a:buSzTx/>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what it consists of.!</a:t>
            </a:r>
          </a:p>
          <a:p>
            <a:pPr marL="457200" lvl="0" indent="-457200">
              <a:lnSpc>
                <a:spcPct val="100000"/>
              </a:lnSpc>
              <a:buSzTx/>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what modifications have been made to it.!</a:t>
            </a:r>
          </a:p>
          <a:p>
            <a:pPr marL="0" lvl="0" indent="0">
              <a:lnSpc>
                <a:spcPct val="90000"/>
              </a:lnSpc>
              <a:buSzTx/>
              <a:buNone/>
            </a:pPr>
            <a:r>
              <a:rPr lang="en-US" sz="1800" b="1" dirty="0">
                <a:solidFill>
                  <a:srgbClr val="000000"/>
                </a:solidFill>
                <a:latin typeface="Times New Roman" panose="02020603050405020304" pitchFamily="18" charset="0"/>
              </a:rPr>
              <a:t>Analytics of the datasets we chosen: </a:t>
            </a:r>
            <a:r>
              <a:rPr lang="en-US" sz="1800" dirty="0">
                <a:solidFill>
                  <a:srgbClr val="000000"/>
                </a:solidFill>
                <a:latin typeface="Times New Roman" panose="02020603050405020304" pitchFamily="18" charset="0"/>
              </a:rPr>
              <a:t> </a:t>
            </a:r>
            <a:endParaRPr lang="en-US" sz="2800" dirty="0">
              <a:solidFill>
                <a:srgbClr val="000000"/>
              </a:solidFill>
              <a:latin typeface="Times New Roman" panose="02020603050405020304" pitchFamily="18" charset="0"/>
            </a:endParaRPr>
          </a:p>
          <a:p>
            <a:pPr marL="514350" lvl="0" indent="-514350">
              <a:lnSpc>
                <a:spcPct val="90000"/>
              </a:lnSpc>
              <a:buSzTx/>
              <a:buFont typeface="+mj-lt"/>
              <a:buAutoNum type="arabicPeriod"/>
            </a:pPr>
            <a:r>
              <a:rPr lang="en-US" sz="2000" b="1" dirty="0">
                <a:solidFill>
                  <a:srgbClr val="000000"/>
                </a:solidFill>
                <a:latin typeface="Times New Roman" panose="02020603050405020304" pitchFamily="18" charset="0"/>
              </a:rPr>
              <a:t>exams dataset</a:t>
            </a:r>
            <a:endParaRPr lang="en-US" sz="2000" dirty="0">
              <a:solidFill>
                <a:srgbClr val="000000"/>
              </a:solidFill>
              <a:latin typeface="Times New Roman" panose="02020603050405020304" pitchFamily="18" charset="0"/>
            </a:endParaRPr>
          </a:p>
          <a:p>
            <a:pPr marL="514350" lvl="0" indent="-514350">
              <a:lnSpc>
                <a:spcPct val="90000"/>
              </a:lnSpc>
              <a:buSzTx/>
              <a:buFont typeface="+mj-lt"/>
              <a:buAutoNum type="arabicPeriod"/>
            </a:pPr>
            <a:r>
              <a:rPr lang="en-US" sz="2000" b="1" dirty="0">
                <a:solidFill>
                  <a:srgbClr val="000000"/>
                </a:solidFill>
                <a:latin typeface="Times New Roman" panose="02020603050405020304" pitchFamily="18" charset="0"/>
              </a:rPr>
              <a:t>diabetes dataset</a:t>
            </a:r>
          </a:p>
          <a:p>
            <a:pPr marL="514350" lvl="0" indent="-514350">
              <a:lnSpc>
                <a:spcPct val="90000"/>
              </a:lnSpc>
              <a:buSzTx/>
              <a:buFont typeface="+mj-lt"/>
              <a:buAutoNum type="arabicPeriod"/>
            </a:pPr>
            <a:r>
              <a:rPr lang="en-US" sz="2000" b="1" dirty="0">
                <a:solidFill>
                  <a:srgbClr val="000000"/>
                </a:solidFill>
                <a:latin typeface="WordVisi_MSFontService"/>
              </a:rPr>
              <a:t>covid-19 dataset</a:t>
            </a:r>
            <a:endParaRPr lang="en-US" sz="2000" dirty="0">
              <a:solidFill>
                <a:srgbClr val="000000"/>
              </a:solidFill>
              <a:latin typeface="Tenorite"/>
            </a:endParaRPr>
          </a:p>
          <a:p>
            <a:endParaRPr lang="en-US" dirty="0"/>
          </a:p>
        </p:txBody>
      </p:sp>
      <p:sp>
        <p:nvSpPr>
          <p:cNvPr id="4" name="TextBox 3"/>
          <p:cNvSpPr txBox="1"/>
          <p:nvPr/>
        </p:nvSpPr>
        <p:spPr>
          <a:xfrm>
            <a:off x="1141412" y="581891"/>
            <a:ext cx="6280728" cy="707886"/>
          </a:xfrm>
          <a:prstGeom prst="rect">
            <a:avLst/>
          </a:prstGeom>
          <a:noFill/>
        </p:spPr>
        <p:txBody>
          <a:bodyPr wrap="square" rtlCol="0">
            <a:spAutoFit/>
          </a:bodyPr>
          <a:lstStyle/>
          <a:p>
            <a:r>
              <a:rPr lang="en-US" sz="4000" b="1" dirty="0">
                <a:solidFill>
                  <a:schemeClr val="bg1"/>
                </a:solidFill>
              </a:rPr>
              <a:t>Datasets Details</a:t>
            </a:r>
            <a:endParaRPr lang="en-US" sz="3200" b="1" dirty="0">
              <a:solidFill>
                <a:schemeClr val="bg1"/>
              </a:solidFill>
            </a:endParaRPr>
          </a:p>
        </p:txBody>
      </p:sp>
    </p:spTree>
    <p:extLst>
      <p:ext uri="{BB962C8B-B14F-4D97-AF65-F5344CB8AC3E}">
        <p14:creationId xmlns:p14="http://schemas.microsoft.com/office/powerpoint/2010/main" val="2786286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1849" y="119756"/>
            <a:ext cx="9905998" cy="83446"/>
          </a:xfrm>
        </p:spPr>
        <p:txBody>
          <a:bodyPr>
            <a:normAutofit fontScale="90000"/>
          </a:bodyPr>
          <a:lstStyle/>
          <a:p>
            <a:r>
              <a:rPr lang="en-US" dirty="0"/>
              <a:t> </a:t>
            </a:r>
          </a:p>
        </p:txBody>
      </p:sp>
      <p:sp>
        <p:nvSpPr>
          <p:cNvPr id="3" name="Content Placeholder 2"/>
          <p:cNvSpPr>
            <a:spLocks noGrp="1"/>
          </p:cNvSpPr>
          <p:nvPr>
            <p:ph idx="1"/>
          </p:nvPr>
        </p:nvSpPr>
        <p:spPr/>
        <p:txBody>
          <a:bodyPr/>
          <a:lstStyle/>
          <a:p>
            <a:pPr marL="0" lvl="0" indent="0">
              <a:lnSpc>
                <a:spcPct val="100000"/>
              </a:lnSpc>
              <a:buSzTx/>
              <a:buNone/>
            </a:pPr>
            <a:r>
              <a:rPr lang="en-US" sz="2800" b="1" dirty="0">
                <a:solidFill>
                  <a:srgbClr val="000000"/>
                </a:solidFill>
                <a:latin typeface="Tenorite"/>
              </a:rPr>
              <a:t>What is this dataset about</a:t>
            </a:r>
          </a:p>
          <a:p>
            <a:pPr marL="0" lvl="0" indent="0">
              <a:lnSpc>
                <a:spcPct val="100000"/>
              </a:lnSpc>
              <a:buSzTx/>
              <a:buNone/>
            </a:pPr>
            <a:endParaRPr lang="en-US" sz="2800" b="1" dirty="0">
              <a:solidFill>
                <a:srgbClr val="000000"/>
              </a:solidFill>
              <a:latin typeface="Tenorite"/>
            </a:endParaRPr>
          </a:p>
          <a:p>
            <a:pPr marL="285750" lvl="0" indent="-285750">
              <a:lnSpc>
                <a:spcPct val="100000"/>
              </a:lnSpc>
              <a:buSzTx/>
              <a:buFont typeface="Wingdings" panose="05000000000000000000" pitchFamily="2" charset="2"/>
              <a:buChar char="v"/>
            </a:pPr>
            <a:r>
              <a:rPr lang="en-US" sz="1800" dirty="0">
                <a:solidFill>
                  <a:srgbClr val="000000"/>
                </a:solidFill>
                <a:latin typeface="Times New Roman" panose="02020603050405020304" pitchFamily="18" charset="0"/>
              </a:rPr>
              <a:t>This dataset consists of the marks of the students in various subjects, it evaluates students’ performance in exams. </a:t>
            </a:r>
          </a:p>
          <a:p>
            <a:pPr marL="285750" lvl="0" indent="-285750">
              <a:lnSpc>
                <a:spcPct val="100000"/>
              </a:lnSpc>
              <a:buSzTx/>
              <a:buFont typeface="Wingdings" panose="05000000000000000000" pitchFamily="2" charset="2"/>
              <a:buChar char="v"/>
            </a:pPr>
            <a:r>
              <a:rPr lang="en-US" sz="1800" dirty="0">
                <a:solidFill>
                  <a:srgbClr val="000000"/>
                </a:solidFill>
                <a:latin typeface="Times New Roman" panose="02020603050405020304" pitchFamily="18" charset="0"/>
              </a:rPr>
              <a:t>The original dataset contains 8 columns (attributes)-- </a:t>
            </a:r>
            <a:r>
              <a:rPr lang="en-US" sz="1800" b="1" dirty="0">
                <a:solidFill>
                  <a:srgbClr val="000000"/>
                </a:solidFill>
                <a:latin typeface="Times New Roman" panose="02020603050405020304" pitchFamily="18" charset="0"/>
              </a:rPr>
              <a:t>[gender, race/ethnicity, parental level of education, lunch, test preparation course, math score, reading score, writing score]</a:t>
            </a:r>
            <a:r>
              <a:rPr lang="en-US" sz="1800" dirty="0">
                <a:solidFill>
                  <a:srgbClr val="000000"/>
                </a:solidFill>
                <a:latin typeface="Times New Roman" panose="02020603050405020304" pitchFamily="18" charset="0"/>
              </a:rPr>
              <a:t> and 1001 rows (observations).</a:t>
            </a:r>
          </a:p>
          <a:p>
            <a:endParaRPr lang="en-US" dirty="0">
              <a:solidFill>
                <a:schemeClr val="bg1"/>
              </a:solidFill>
            </a:endParaRPr>
          </a:p>
        </p:txBody>
      </p:sp>
      <p:sp>
        <p:nvSpPr>
          <p:cNvPr id="4" name="TextBox 3"/>
          <p:cNvSpPr txBox="1"/>
          <p:nvPr/>
        </p:nvSpPr>
        <p:spPr>
          <a:xfrm>
            <a:off x="1141412" y="674255"/>
            <a:ext cx="5153891" cy="707886"/>
          </a:xfrm>
          <a:prstGeom prst="rect">
            <a:avLst/>
          </a:prstGeom>
          <a:noFill/>
        </p:spPr>
        <p:txBody>
          <a:bodyPr wrap="square" rtlCol="0">
            <a:spAutoFit/>
          </a:bodyPr>
          <a:lstStyle/>
          <a:p>
            <a:r>
              <a:rPr lang="en-US" sz="4000" b="1" dirty="0">
                <a:solidFill>
                  <a:schemeClr val="bg1"/>
                </a:solidFill>
              </a:rPr>
              <a:t>Exam Dataset</a:t>
            </a:r>
          </a:p>
        </p:txBody>
      </p:sp>
    </p:spTree>
    <p:extLst>
      <p:ext uri="{BB962C8B-B14F-4D97-AF65-F5344CB8AC3E}">
        <p14:creationId xmlns:p14="http://schemas.microsoft.com/office/powerpoint/2010/main" val="109286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433" y="110520"/>
            <a:ext cx="9905998" cy="83446"/>
          </a:xfrm>
        </p:spPr>
        <p:txBody>
          <a:bodyPr>
            <a:normAutofit fontScale="90000"/>
          </a:bodyPr>
          <a:lstStyle/>
          <a:p>
            <a:r>
              <a:rPr lang="en-US" dirty="0"/>
              <a:t> </a:t>
            </a:r>
          </a:p>
        </p:txBody>
      </p:sp>
      <p:sp>
        <p:nvSpPr>
          <p:cNvPr id="3" name="Content Placeholder 2"/>
          <p:cNvSpPr>
            <a:spLocks noGrp="1"/>
          </p:cNvSpPr>
          <p:nvPr>
            <p:ph idx="1"/>
          </p:nvPr>
        </p:nvSpPr>
        <p:spPr/>
        <p:txBody>
          <a:bodyPr/>
          <a:lstStyle/>
          <a:p>
            <a:pPr marL="0" lvl="0" indent="0">
              <a:lnSpc>
                <a:spcPct val="100000"/>
              </a:lnSpc>
              <a:buSzTx/>
              <a:buNone/>
            </a:pPr>
            <a:r>
              <a:rPr lang="en-US" sz="2800" b="1" dirty="0">
                <a:solidFill>
                  <a:schemeClr val="bg1"/>
                </a:solidFill>
                <a:latin typeface="Tenorite"/>
              </a:rPr>
              <a:t>What is this dataset about</a:t>
            </a:r>
          </a:p>
          <a:p>
            <a:pPr marL="0" lvl="0" indent="0">
              <a:lnSpc>
                <a:spcPct val="100000"/>
              </a:lnSpc>
              <a:buSzTx/>
              <a:buNone/>
            </a:pPr>
            <a:endParaRPr lang="en-US" b="1" dirty="0">
              <a:solidFill>
                <a:srgbClr val="FFFFFF"/>
              </a:solidFill>
              <a:latin typeface="Tenorite"/>
            </a:endParaRPr>
          </a:p>
          <a:p>
            <a:pPr marL="285750" lvl="0" indent="-285750" fontAlgn="base">
              <a:lnSpc>
                <a:spcPct val="100000"/>
              </a:lnSpc>
              <a:buSzTx/>
              <a:buFont typeface="Wingdings" panose="05000000000000000000" pitchFamily="2" charset="2"/>
              <a:buChar char="v"/>
            </a:pPr>
            <a:r>
              <a:rPr lang="en-US" sz="1800" dirty="0">
                <a:solidFill>
                  <a:srgbClr val="000000"/>
                </a:solidFill>
                <a:latin typeface="Times New Roman" panose="02020603050405020304" pitchFamily="18" charset="0"/>
              </a:rPr>
              <a:t>This dataset is originally from the National Institute of Diabetes and Digestive and Kidney Diseases. The objective of the dataset is to diagnostically predict whether a patient has diabetes, based on certain diagnostic measurements included in the dataset. </a:t>
            </a:r>
          </a:p>
          <a:p>
            <a:pPr marL="285750" lvl="0" indent="-285750" fontAlgn="base">
              <a:lnSpc>
                <a:spcPct val="100000"/>
              </a:lnSpc>
              <a:buSzTx/>
              <a:buFont typeface="Wingdings" panose="05000000000000000000" pitchFamily="2" charset="2"/>
              <a:buChar char="v"/>
            </a:pPr>
            <a:r>
              <a:rPr lang="en-US" sz="1800" dirty="0">
                <a:solidFill>
                  <a:srgbClr val="000000"/>
                </a:solidFill>
                <a:latin typeface="Times New Roman" panose="02020603050405020304" pitchFamily="18" charset="0"/>
              </a:rPr>
              <a:t>It contains 8 attributes and the class -- </a:t>
            </a:r>
            <a:r>
              <a:rPr lang="en-US" sz="1800" b="1" dirty="0">
                <a:solidFill>
                  <a:srgbClr val="000000"/>
                </a:solidFill>
                <a:latin typeface="Times New Roman" panose="02020603050405020304" pitchFamily="18" charset="0"/>
              </a:rPr>
              <a:t>[Pregnancies, Glucose, </a:t>
            </a:r>
            <a:r>
              <a:rPr lang="en-US" sz="1800" b="1" dirty="0" err="1">
                <a:solidFill>
                  <a:srgbClr val="000000"/>
                </a:solidFill>
                <a:latin typeface="Times New Roman" panose="02020603050405020304" pitchFamily="18" charset="0"/>
              </a:rPr>
              <a:t>BloodPressure</a:t>
            </a:r>
            <a:r>
              <a:rPr lang="en-US" sz="1800" b="1" dirty="0">
                <a:solidFill>
                  <a:srgbClr val="000000"/>
                </a:solidFill>
                <a:latin typeface="Times New Roman" panose="02020603050405020304" pitchFamily="18" charset="0"/>
              </a:rPr>
              <a:t>, </a:t>
            </a:r>
            <a:r>
              <a:rPr lang="en-US" sz="1800" b="1" dirty="0" err="1">
                <a:solidFill>
                  <a:srgbClr val="000000"/>
                </a:solidFill>
                <a:latin typeface="Times New Roman" panose="02020603050405020304" pitchFamily="18" charset="0"/>
              </a:rPr>
              <a:t>SkinThickness</a:t>
            </a:r>
            <a:r>
              <a:rPr lang="en-US" sz="1800" b="1" dirty="0">
                <a:solidFill>
                  <a:srgbClr val="000000"/>
                </a:solidFill>
                <a:latin typeface="Times New Roman" panose="02020603050405020304" pitchFamily="18" charset="0"/>
              </a:rPr>
              <a:t>, Insulin, BMI, </a:t>
            </a:r>
            <a:r>
              <a:rPr lang="en-US" sz="1800" b="1" dirty="0" err="1">
                <a:solidFill>
                  <a:srgbClr val="000000"/>
                </a:solidFill>
                <a:latin typeface="Times New Roman" panose="02020603050405020304" pitchFamily="18" charset="0"/>
              </a:rPr>
              <a:t>DiabetesPedigreeFunction</a:t>
            </a:r>
            <a:r>
              <a:rPr lang="en-US" sz="1800" b="1" dirty="0">
                <a:solidFill>
                  <a:srgbClr val="000000"/>
                </a:solidFill>
                <a:latin typeface="Times New Roman" panose="02020603050405020304" pitchFamily="18" charset="0"/>
              </a:rPr>
              <a:t>, Age, Outcome(class)] </a:t>
            </a:r>
            <a:r>
              <a:rPr lang="en-US" sz="1800" dirty="0">
                <a:solidFill>
                  <a:srgbClr val="000000"/>
                </a:solidFill>
                <a:latin typeface="Times New Roman" panose="02020603050405020304" pitchFamily="18" charset="0"/>
              </a:rPr>
              <a:t>and 769 observations</a:t>
            </a:r>
          </a:p>
          <a:p>
            <a:endParaRPr lang="en-US" dirty="0">
              <a:solidFill>
                <a:schemeClr val="bg1"/>
              </a:solidFill>
            </a:endParaRPr>
          </a:p>
        </p:txBody>
      </p:sp>
      <p:sp>
        <p:nvSpPr>
          <p:cNvPr id="4" name="TextBox 3"/>
          <p:cNvSpPr txBox="1"/>
          <p:nvPr/>
        </p:nvSpPr>
        <p:spPr>
          <a:xfrm>
            <a:off x="1141412" y="674255"/>
            <a:ext cx="5153891" cy="707886"/>
          </a:xfrm>
          <a:prstGeom prst="rect">
            <a:avLst/>
          </a:prstGeom>
          <a:noFill/>
        </p:spPr>
        <p:txBody>
          <a:bodyPr wrap="square" rtlCol="0">
            <a:spAutoFit/>
          </a:bodyPr>
          <a:lstStyle/>
          <a:p>
            <a:r>
              <a:rPr lang="en-US" sz="4000" b="1" dirty="0">
                <a:solidFill>
                  <a:schemeClr val="bg1"/>
                </a:solidFill>
              </a:rPr>
              <a:t>Diabetes Dataset</a:t>
            </a:r>
          </a:p>
        </p:txBody>
      </p:sp>
    </p:spTree>
    <p:extLst>
      <p:ext uri="{BB962C8B-B14F-4D97-AF65-F5344CB8AC3E}">
        <p14:creationId xmlns:p14="http://schemas.microsoft.com/office/powerpoint/2010/main" val="293996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433" y="110520"/>
            <a:ext cx="9905998" cy="83446"/>
          </a:xfrm>
        </p:spPr>
        <p:txBody>
          <a:bodyPr>
            <a:normAutofit fontScale="90000"/>
          </a:bodyPr>
          <a:lstStyle/>
          <a:p>
            <a:r>
              <a:rPr lang="en-US" dirty="0"/>
              <a:t> </a:t>
            </a:r>
          </a:p>
        </p:txBody>
      </p:sp>
      <p:sp>
        <p:nvSpPr>
          <p:cNvPr id="3" name="Content Placeholder 2"/>
          <p:cNvSpPr>
            <a:spLocks noGrp="1"/>
          </p:cNvSpPr>
          <p:nvPr>
            <p:ph idx="1"/>
          </p:nvPr>
        </p:nvSpPr>
        <p:spPr/>
        <p:txBody>
          <a:bodyPr/>
          <a:lstStyle/>
          <a:p>
            <a:pPr marL="0" lvl="0" indent="0">
              <a:lnSpc>
                <a:spcPct val="100000"/>
              </a:lnSpc>
              <a:buSzTx/>
              <a:buNone/>
            </a:pPr>
            <a:r>
              <a:rPr lang="en-US" sz="2800" b="1" dirty="0">
                <a:solidFill>
                  <a:schemeClr val="bg1"/>
                </a:solidFill>
                <a:latin typeface="Tenorite"/>
              </a:rPr>
              <a:t>What is this dataset about</a:t>
            </a:r>
          </a:p>
          <a:p>
            <a:pPr marL="0" lvl="0" indent="0">
              <a:lnSpc>
                <a:spcPct val="100000"/>
              </a:lnSpc>
              <a:buSzTx/>
              <a:buNone/>
            </a:pPr>
            <a:endParaRPr lang="en-US" b="1" dirty="0">
              <a:solidFill>
                <a:srgbClr val="FFFFFF"/>
              </a:solidFill>
              <a:latin typeface="Tenorite"/>
            </a:endParaRPr>
          </a:p>
          <a:p>
            <a:pPr marL="285750" lvl="0" indent="-285750">
              <a:lnSpc>
                <a:spcPct val="100000"/>
              </a:lnSpc>
              <a:buSzTx/>
              <a:buFont typeface="Wingdings" panose="05000000000000000000" pitchFamily="2" charset="2"/>
              <a:buChar char="v"/>
            </a:pPr>
            <a:r>
              <a:rPr lang="en-US" sz="1800" dirty="0">
                <a:solidFill>
                  <a:srgbClr val="000000"/>
                </a:solidFill>
                <a:latin typeface="Times New Roman" panose="02020603050405020304" pitchFamily="18" charset="0"/>
              </a:rPr>
              <a:t>Contains a vast amount of anonymized patient-related information including pre-conditions. The raw dataset consists of 21 different features and 1,048,576 unique patients. In the Boolean features, 1 means "yes" and 2 means "no". values as 97 and 99 are missing data. </a:t>
            </a:r>
          </a:p>
          <a:p>
            <a:endParaRPr lang="en-US" dirty="0">
              <a:solidFill>
                <a:schemeClr val="bg1"/>
              </a:solidFill>
            </a:endParaRPr>
          </a:p>
        </p:txBody>
      </p:sp>
      <p:sp>
        <p:nvSpPr>
          <p:cNvPr id="4" name="TextBox 3"/>
          <p:cNvSpPr txBox="1"/>
          <p:nvPr/>
        </p:nvSpPr>
        <p:spPr>
          <a:xfrm>
            <a:off x="1141412" y="674255"/>
            <a:ext cx="5153891" cy="707886"/>
          </a:xfrm>
          <a:prstGeom prst="rect">
            <a:avLst/>
          </a:prstGeom>
          <a:noFill/>
        </p:spPr>
        <p:txBody>
          <a:bodyPr wrap="square" rtlCol="0">
            <a:spAutoFit/>
          </a:bodyPr>
          <a:lstStyle/>
          <a:p>
            <a:r>
              <a:rPr lang="en-US" sz="4000" b="1" dirty="0">
                <a:solidFill>
                  <a:schemeClr val="bg1"/>
                </a:solidFill>
              </a:rPr>
              <a:t>Covid-19 Dataset</a:t>
            </a:r>
          </a:p>
        </p:txBody>
      </p:sp>
    </p:spTree>
    <p:extLst>
      <p:ext uri="{BB962C8B-B14F-4D97-AF65-F5344CB8AC3E}">
        <p14:creationId xmlns:p14="http://schemas.microsoft.com/office/powerpoint/2010/main" val="200101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433" y="110520"/>
            <a:ext cx="9905998" cy="83446"/>
          </a:xfrm>
        </p:spPr>
        <p:txBody>
          <a:bodyPr>
            <a:normAutofit fontScale="90000"/>
          </a:bodyPr>
          <a:lstStyle/>
          <a:p>
            <a:r>
              <a:rPr lang="en-US" dirty="0"/>
              <a:t> </a:t>
            </a:r>
          </a:p>
        </p:txBody>
      </p:sp>
      <p:sp>
        <p:nvSpPr>
          <p:cNvPr id="3" name="Content Placeholder 2"/>
          <p:cNvSpPr>
            <a:spLocks noGrp="1"/>
          </p:cNvSpPr>
          <p:nvPr>
            <p:ph idx="1"/>
          </p:nvPr>
        </p:nvSpPr>
        <p:spPr>
          <a:xfrm>
            <a:off x="1141412" y="1519597"/>
            <a:ext cx="9905999" cy="3541714"/>
          </a:xfrm>
        </p:spPr>
        <p:txBody>
          <a:bodyPr/>
          <a:lstStyle/>
          <a:p>
            <a:pPr marL="0" indent="0">
              <a:buNone/>
            </a:pPr>
            <a:r>
              <a:rPr lang="en-GB" sz="2000" dirty="0">
                <a:solidFill>
                  <a:schemeClr val="bg1"/>
                </a:solidFill>
              </a:rPr>
              <a:t>The Sorensen distance is a measure of dissimilarity between two sets. It is defined as the sum of the absolute differences between the elements of the two sets, divided by the sum of their elements. </a:t>
            </a:r>
            <a:endParaRPr lang="en-US" sz="2000" dirty="0">
              <a:solidFill>
                <a:schemeClr val="bg1"/>
              </a:solidFill>
            </a:endParaRPr>
          </a:p>
          <a:p>
            <a:pPr marL="0" indent="0">
              <a:buNone/>
            </a:pPr>
            <a:endParaRPr lang="en-US" dirty="0">
              <a:solidFill>
                <a:schemeClr val="bg1"/>
              </a:solidFill>
            </a:endParaRPr>
          </a:p>
        </p:txBody>
      </p:sp>
      <p:sp>
        <p:nvSpPr>
          <p:cNvPr id="4" name="TextBox 3"/>
          <p:cNvSpPr txBox="1"/>
          <p:nvPr/>
        </p:nvSpPr>
        <p:spPr>
          <a:xfrm>
            <a:off x="1141412" y="674255"/>
            <a:ext cx="7365279" cy="707886"/>
          </a:xfrm>
          <a:prstGeom prst="rect">
            <a:avLst/>
          </a:prstGeom>
          <a:noFill/>
        </p:spPr>
        <p:txBody>
          <a:bodyPr wrap="square" rtlCol="0">
            <a:spAutoFit/>
          </a:bodyPr>
          <a:lstStyle/>
          <a:p>
            <a:r>
              <a:rPr lang="en-US" sz="4000" b="1" dirty="0">
                <a:solidFill>
                  <a:schemeClr val="bg1"/>
                </a:solidFill>
              </a:rPr>
              <a:t>Sorensen distance (SD)</a:t>
            </a:r>
          </a:p>
        </p:txBody>
      </p:sp>
      <p:pic>
        <p:nvPicPr>
          <p:cNvPr id="5" name="Picture 4"/>
          <p:cNvPicPr>
            <a:picLocks noChangeAspect="1"/>
          </p:cNvPicPr>
          <p:nvPr/>
        </p:nvPicPr>
        <p:blipFill>
          <a:blip r:embed="rId2"/>
          <a:stretch>
            <a:fillRect/>
          </a:stretch>
        </p:blipFill>
        <p:spPr>
          <a:xfrm>
            <a:off x="4082556" y="2741766"/>
            <a:ext cx="4023709" cy="1097375"/>
          </a:xfrm>
          <a:prstGeom prst="rect">
            <a:avLst/>
          </a:prstGeom>
        </p:spPr>
      </p:pic>
      <p:pic>
        <p:nvPicPr>
          <p:cNvPr id="6" name="Picture 5"/>
          <p:cNvPicPr>
            <a:picLocks noChangeAspect="1"/>
          </p:cNvPicPr>
          <p:nvPr/>
        </p:nvPicPr>
        <p:blipFill>
          <a:blip r:embed="rId3"/>
          <a:stretch>
            <a:fillRect/>
          </a:stretch>
        </p:blipFill>
        <p:spPr>
          <a:xfrm>
            <a:off x="3021759" y="4094235"/>
            <a:ext cx="6145301" cy="2487384"/>
          </a:xfrm>
          <a:prstGeom prst="rect">
            <a:avLst/>
          </a:prstGeom>
        </p:spPr>
      </p:pic>
    </p:spTree>
    <p:extLst>
      <p:ext uri="{BB962C8B-B14F-4D97-AF65-F5344CB8AC3E}">
        <p14:creationId xmlns:p14="http://schemas.microsoft.com/office/powerpoint/2010/main" val="71670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433" y="110520"/>
            <a:ext cx="9905998" cy="83446"/>
          </a:xfrm>
        </p:spPr>
        <p:txBody>
          <a:bodyPr>
            <a:normAutofit fontScale="90000"/>
          </a:bodyPr>
          <a:lstStyle/>
          <a:p>
            <a:r>
              <a:rPr lang="en-US" dirty="0"/>
              <a:t> </a:t>
            </a:r>
          </a:p>
        </p:txBody>
      </p:sp>
      <p:sp>
        <p:nvSpPr>
          <p:cNvPr id="3" name="Content Placeholder 2"/>
          <p:cNvSpPr>
            <a:spLocks noGrp="1"/>
          </p:cNvSpPr>
          <p:nvPr>
            <p:ph idx="1"/>
          </p:nvPr>
        </p:nvSpPr>
        <p:spPr>
          <a:xfrm>
            <a:off x="1141410" y="1382141"/>
            <a:ext cx="9905999" cy="3541714"/>
          </a:xfrm>
        </p:spPr>
        <p:txBody>
          <a:bodyPr>
            <a:normAutofit/>
          </a:bodyPr>
          <a:lstStyle/>
          <a:p>
            <a:pPr marL="0" indent="0">
              <a:buNone/>
            </a:pPr>
            <a:r>
              <a:rPr lang="en-GB" sz="2000" dirty="0">
                <a:solidFill>
                  <a:schemeClr val="bg1"/>
                </a:solidFill>
              </a:rPr>
              <a:t>The Additive distance is a measure of dissimilarity between two sets. It is defined as the sum of the squared differences between the elements of the two sets, multiplied by the sum of their elements, divided by the product of their elements</a:t>
            </a:r>
            <a:endParaRPr lang="en-US" sz="2000" dirty="0">
              <a:solidFill>
                <a:schemeClr val="bg1"/>
              </a:solidFill>
            </a:endParaRPr>
          </a:p>
        </p:txBody>
      </p:sp>
      <p:sp>
        <p:nvSpPr>
          <p:cNvPr id="4" name="TextBox 3"/>
          <p:cNvSpPr txBox="1"/>
          <p:nvPr/>
        </p:nvSpPr>
        <p:spPr>
          <a:xfrm>
            <a:off x="1141412" y="674255"/>
            <a:ext cx="7365279" cy="707886"/>
          </a:xfrm>
          <a:prstGeom prst="rect">
            <a:avLst/>
          </a:prstGeom>
          <a:noFill/>
        </p:spPr>
        <p:txBody>
          <a:bodyPr wrap="square" rtlCol="0">
            <a:spAutoFit/>
          </a:bodyPr>
          <a:lstStyle/>
          <a:p>
            <a:r>
              <a:rPr lang="en-US" sz="4000" b="1">
                <a:solidFill>
                  <a:schemeClr val="bg1"/>
                </a:solidFill>
              </a:rPr>
              <a:t>Additive distance (ASCSD)</a:t>
            </a:r>
            <a:endParaRPr lang="en-US" sz="4000" b="1" dirty="0">
              <a:solidFill>
                <a:schemeClr val="bg1"/>
              </a:solidFill>
            </a:endParaRPr>
          </a:p>
        </p:txBody>
      </p:sp>
      <p:pic>
        <p:nvPicPr>
          <p:cNvPr id="7" name="Picture 6"/>
          <p:cNvPicPr>
            <a:picLocks noChangeAspect="1"/>
          </p:cNvPicPr>
          <p:nvPr/>
        </p:nvPicPr>
        <p:blipFill>
          <a:blip r:embed="rId2"/>
          <a:stretch>
            <a:fillRect/>
          </a:stretch>
        </p:blipFill>
        <p:spPr>
          <a:xfrm>
            <a:off x="4346433" y="2774456"/>
            <a:ext cx="3956647" cy="713294"/>
          </a:xfrm>
          <a:prstGeom prst="rect">
            <a:avLst/>
          </a:prstGeom>
        </p:spPr>
      </p:pic>
      <p:pic>
        <p:nvPicPr>
          <p:cNvPr id="8" name="Picture 7"/>
          <p:cNvPicPr>
            <a:picLocks noChangeAspect="1"/>
          </p:cNvPicPr>
          <p:nvPr/>
        </p:nvPicPr>
        <p:blipFill>
          <a:blip r:embed="rId3"/>
          <a:stretch>
            <a:fillRect/>
          </a:stretch>
        </p:blipFill>
        <p:spPr>
          <a:xfrm>
            <a:off x="2097592" y="3725190"/>
            <a:ext cx="8181541" cy="2584928"/>
          </a:xfrm>
          <a:prstGeom prst="rect">
            <a:avLst/>
          </a:prstGeom>
        </p:spPr>
      </p:pic>
    </p:spTree>
    <p:extLst>
      <p:ext uri="{BB962C8B-B14F-4D97-AF65-F5344CB8AC3E}">
        <p14:creationId xmlns:p14="http://schemas.microsoft.com/office/powerpoint/2010/main" val="1121251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Theme1" id="{114A92B9-607E-402A-834D-BA3D2BE137B3}" vid="{14CF0C0E-B376-477A-9601-80A3BDD483AC}"/>
    </a:ext>
  </a:extLst>
</a:theme>
</file>

<file path=docProps/app.xml><?xml version="1.0" encoding="utf-8"?>
<Properties xmlns="http://schemas.openxmlformats.org/officeDocument/2006/extended-properties" xmlns:vt="http://schemas.openxmlformats.org/officeDocument/2006/docPropsVTypes">
  <Template>Theme1</Template>
  <TotalTime>167</TotalTime>
  <Words>642</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Tenorite</vt:lpstr>
      <vt:lpstr>Times New Roman</vt:lpstr>
      <vt:lpstr>Tw Cen MT</vt:lpstr>
      <vt:lpstr>Wingdings</vt:lpstr>
      <vt:lpstr>WordVisi_MSFontService</vt:lpstr>
      <vt:lpstr>Theme1</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نجيب محمد نجيب الشيخ</dc:creator>
  <cp:lastModifiedBy>عمر سامي عمر موسى</cp:lastModifiedBy>
  <cp:revision>13</cp:revision>
  <dcterms:created xsi:type="dcterms:W3CDTF">2023-01-06T17:35:09Z</dcterms:created>
  <dcterms:modified xsi:type="dcterms:W3CDTF">2024-05-27T10:44:01Z</dcterms:modified>
</cp:coreProperties>
</file>