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5" r:id="rId16"/>
    <p:sldId id="278" r:id="rId17"/>
    <p:sldId id="268" r:id="rId18"/>
    <p:sldId id="273" r:id="rId19"/>
    <p:sldId id="279" r:id="rId20"/>
    <p:sldId id="274" r:id="rId21"/>
    <p:sldId id="276" r:id="rId22"/>
    <p:sldId id="277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673-32A3-443D-92F5-647E06D7058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D0AF-FD1D-40C4-8C37-23C1057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673-32A3-443D-92F5-647E06D7058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D0AF-FD1D-40C4-8C37-23C1057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673-32A3-443D-92F5-647E06D7058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D0AF-FD1D-40C4-8C37-23C1057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673-32A3-443D-92F5-647E06D7058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D0AF-FD1D-40C4-8C37-23C1057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673-32A3-443D-92F5-647E06D7058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D0AF-FD1D-40C4-8C37-23C1057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8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673-32A3-443D-92F5-647E06D7058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D0AF-FD1D-40C4-8C37-23C1057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2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673-32A3-443D-92F5-647E06D7058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D0AF-FD1D-40C4-8C37-23C1057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673-32A3-443D-92F5-647E06D7058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D0AF-FD1D-40C4-8C37-23C1057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9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673-32A3-443D-92F5-647E06D7058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D0AF-FD1D-40C4-8C37-23C1057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6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673-32A3-443D-92F5-647E06D7058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D0AF-FD1D-40C4-8C37-23C1057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673-32A3-443D-92F5-647E06D7058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D0AF-FD1D-40C4-8C37-23C1057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F673-32A3-443D-92F5-647E06D7058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2D0AF-FD1D-40C4-8C37-23C1057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3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310" y="584993"/>
            <a:ext cx="7839075" cy="1325563"/>
          </a:xfrm>
          <a:ln>
            <a:solidFill>
              <a:srgbClr val="7030A0"/>
            </a:solidFill>
          </a:ln>
        </p:spPr>
        <p:txBody>
          <a:bodyPr/>
          <a:lstStyle/>
          <a:p>
            <a:pPr algn="ctr"/>
            <a:r>
              <a:rPr lang="en-US" dirty="0"/>
              <a:t>Super Market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2657654"/>
            <a:ext cx="10182225" cy="3743325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Presenters : </a:t>
            </a:r>
          </a:p>
          <a:p>
            <a:pPr marL="0" indent="0" algn="ctr">
              <a:buNone/>
            </a:pPr>
            <a:r>
              <a:rPr lang="en-US" dirty="0"/>
              <a:t> Omar Sami Mousa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8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Visualization for Time and mean_cogs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5" y="1957897"/>
            <a:ext cx="6233375" cy="41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1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t.Test mean for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We filtered column “</a:t>
            </a:r>
            <a:r>
              <a:rPr lang="en-US" dirty="0">
                <a:solidFill>
                  <a:schemeClr val="accent1"/>
                </a:solidFill>
              </a:rPr>
              <a:t>Gender</a:t>
            </a:r>
            <a:r>
              <a:rPr lang="en-US" dirty="0"/>
              <a:t>”</a:t>
            </a:r>
            <a:r>
              <a:rPr lang="ar-JO" dirty="0"/>
              <a:t> </a:t>
            </a:r>
            <a:r>
              <a:rPr lang="en-US" dirty="0"/>
              <a:t>for Simplified display of statistics.</a:t>
            </a:r>
          </a:p>
          <a:p>
            <a:r>
              <a:rPr lang="en-US" dirty="0"/>
              <a:t>Sorting the groups for males and females and showing the column “</a:t>
            </a:r>
            <a:r>
              <a:rPr lang="en-US" dirty="0">
                <a:solidFill>
                  <a:schemeClr val="accent1"/>
                </a:solidFill>
              </a:rPr>
              <a:t>gross.income</a:t>
            </a:r>
            <a:r>
              <a:rPr lang="en-US" dirty="0"/>
              <a:t>” for test the mean from each groups by using method </a:t>
            </a:r>
            <a:r>
              <a:rPr lang="en-US" dirty="0" err="1">
                <a:solidFill>
                  <a:srgbClr val="FF0000"/>
                </a:solidFill>
              </a:rPr>
              <a:t>t.test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males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				cont…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1" y="4864178"/>
            <a:ext cx="1033636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7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t.Test mean for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For Females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to test the mean for each groups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				cont…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22" y="2318615"/>
            <a:ext cx="10402678" cy="752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22" y="4404973"/>
            <a:ext cx="1040267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0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t.Test mean for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 After showing the results, we notice the p-value 0.1181 is greater than 0.05 and this means that we can’t refuse the H0 which states that the averages are the same.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93" y="3439069"/>
            <a:ext cx="6557700" cy="228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Statistical for Product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In column “</a:t>
            </a:r>
            <a:r>
              <a:rPr lang="en-US" dirty="0">
                <a:solidFill>
                  <a:schemeClr val="accent1"/>
                </a:solidFill>
              </a:rPr>
              <a:t>Product.line</a:t>
            </a:r>
            <a:r>
              <a:rPr lang="en-US" dirty="0"/>
              <a:t>” There are several products, and each customer wants quantities from column “</a:t>
            </a:r>
            <a:r>
              <a:rPr lang="en-US" dirty="0">
                <a:solidFill>
                  <a:schemeClr val="accent1"/>
                </a:solidFill>
              </a:rPr>
              <a:t>Quantity</a:t>
            </a:r>
            <a:r>
              <a:rPr lang="en-US" dirty="0"/>
              <a:t>” of these products, we use </a:t>
            </a:r>
            <a:r>
              <a:rPr lang="en-US" dirty="0">
                <a:solidFill>
                  <a:srgbClr val="FF0000"/>
                </a:solidFill>
              </a:rPr>
              <a:t>mean() </a:t>
            </a:r>
            <a:r>
              <a:rPr lang="en-US" dirty="0"/>
              <a:t>statistics to find out which products have mean quantities.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				cont…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90" y="3856495"/>
            <a:ext cx="1024804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8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Statistical for Product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The mean and standard deviation for each products is same average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	cont…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5" y="3074015"/>
            <a:ext cx="6601495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2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Anova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we made the anova test on the type of “</a:t>
            </a:r>
            <a:r>
              <a:rPr lang="en-US" dirty="0">
                <a:solidFill>
                  <a:schemeClr val="accent1"/>
                </a:solidFill>
              </a:rPr>
              <a:t>product</a:t>
            </a:r>
            <a:r>
              <a:rPr lang="en-US" dirty="0"/>
              <a:t>” and the “</a:t>
            </a:r>
            <a:r>
              <a:rPr lang="en-US" dirty="0">
                <a:solidFill>
                  <a:schemeClr val="accent1"/>
                </a:solidFill>
              </a:rPr>
              <a:t>Quantity</a:t>
            </a:r>
            <a:r>
              <a:rPr lang="en-US" dirty="0"/>
              <a:t>” sold we have found that the p value is 0.328 which means that we can’t refuse the H0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06" y="2220150"/>
            <a:ext cx="7359964" cy="514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55" y="4768940"/>
            <a:ext cx="6088089" cy="10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1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Statistical for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Every “</a:t>
            </a:r>
            <a:r>
              <a:rPr lang="en-US" dirty="0">
                <a:solidFill>
                  <a:schemeClr val="accent1"/>
                </a:solidFill>
              </a:rPr>
              <a:t>Branch</a:t>
            </a:r>
            <a:r>
              <a:rPr lang="en-US" dirty="0"/>
              <a:t>” column have cost of goods sold but we have a many of branches A, B, C, to Simplified this problem, use </a:t>
            </a:r>
            <a:r>
              <a:rPr lang="en-US" dirty="0" err="1">
                <a:solidFill>
                  <a:srgbClr val="FF0000"/>
                </a:solidFill>
              </a:rPr>
              <a:t>group_by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result we sorting branches to 3 rows and get some Statistic ,</a:t>
            </a:r>
          </a:p>
          <a:p>
            <a:pPr marL="0" indent="0">
              <a:buNone/>
            </a:pPr>
            <a:r>
              <a:rPr lang="en-US" dirty="0"/>
              <a:t>The mean and standard deviation  </a:t>
            </a:r>
          </a:p>
          <a:p>
            <a:pPr marL="0" indent="0">
              <a:buNone/>
            </a:pPr>
            <a:r>
              <a:rPr lang="en-US" dirty="0"/>
              <a:t>is same.</a:t>
            </a:r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						cont…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2626828"/>
            <a:ext cx="9583487" cy="857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79" y="4285401"/>
            <a:ext cx="458216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51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Visualization for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the plot notice there are not different between branches, they have same cost of goods sold.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				cont…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8" y="3696237"/>
            <a:ext cx="6173273" cy="2480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45" y="1981650"/>
            <a:ext cx="4724390" cy="7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Anova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After we made the anova test on the type of “</a:t>
            </a:r>
            <a:r>
              <a:rPr lang="en-US" dirty="0">
                <a:solidFill>
                  <a:schemeClr val="accent1"/>
                </a:solidFill>
              </a:rPr>
              <a:t>Branch</a:t>
            </a:r>
            <a:r>
              <a:rPr lang="en-US" dirty="0"/>
              <a:t>” and the “</a:t>
            </a:r>
            <a:r>
              <a:rPr lang="en-US" dirty="0">
                <a:solidFill>
                  <a:schemeClr val="accent1"/>
                </a:solidFill>
              </a:rPr>
              <a:t>cogs</a:t>
            </a:r>
            <a:r>
              <a:rPr lang="en-US" dirty="0"/>
              <a:t>” sold we have found that the p value is 0.413 which means that we can’t refuse the H0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20" y="1979165"/>
            <a:ext cx="7248749" cy="622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693" y="4806527"/>
            <a:ext cx="5540292" cy="9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7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Read.csv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We can read any data by using method </a:t>
            </a:r>
            <a:r>
              <a:rPr lang="en-US" dirty="0">
                <a:solidFill>
                  <a:srgbClr val="FF0000"/>
                </a:solidFill>
              </a:rPr>
              <a:t>read.csv()</a:t>
            </a:r>
            <a:r>
              <a:rPr lang="en-US" dirty="0"/>
              <a:t> this method will show your dataset organized</a:t>
            </a:r>
            <a:r>
              <a:rPr lang="ar-JO" dirty="0"/>
              <a:t> </a:t>
            </a:r>
            <a:r>
              <a:rPr lang="en-US" dirty="0"/>
              <a:t> :</a:t>
            </a:r>
          </a:p>
          <a:p>
            <a:r>
              <a:rPr lang="en-US" dirty="0"/>
              <a:t>Here our code for read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part of output here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91" y="3100915"/>
            <a:ext cx="10177670" cy="1800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993" y="4290749"/>
            <a:ext cx="421063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2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Statistical for Payment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From column “</a:t>
            </a:r>
            <a:r>
              <a:rPr lang="en-US" dirty="0">
                <a:solidFill>
                  <a:schemeClr val="accent1"/>
                </a:solidFill>
              </a:rPr>
              <a:t>Payment</a:t>
            </a:r>
            <a:r>
              <a:rPr lang="en-US" dirty="0"/>
              <a:t>” customers have several ways to pay, Some pay cash, some pay with a credit card, and some pay with an electronic wallet, for each payment have rate from column “</a:t>
            </a:r>
            <a:r>
              <a:rPr lang="en-US" dirty="0">
                <a:solidFill>
                  <a:schemeClr val="accent1"/>
                </a:solidFill>
              </a:rPr>
              <a:t>Rating</a:t>
            </a:r>
            <a:r>
              <a:rPr lang="en-US" dirty="0"/>
              <a:t>” let’s find the average and standard deviation for each of the gross-income and rate 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				cont…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67" y="4001294"/>
            <a:ext cx="9897856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Statistical for Payment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The mean for gross-Income is same.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	cont…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3198628"/>
            <a:ext cx="965017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79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Anova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we made the anova test on the type of “</a:t>
            </a:r>
            <a:r>
              <a:rPr lang="en-US" dirty="0">
                <a:solidFill>
                  <a:schemeClr val="accent1"/>
                </a:solidFill>
              </a:rPr>
              <a:t>Payment</a:t>
            </a:r>
            <a:r>
              <a:rPr lang="en-US" dirty="0"/>
              <a:t>” and the “</a:t>
            </a:r>
            <a:r>
              <a:rPr lang="en-US" dirty="0">
                <a:solidFill>
                  <a:schemeClr val="accent1"/>
                </a:solidFill>
              </a:rPr>
              <a:t>gross.income</a:t>
            </a:r>
            <a:r>
              <a:rPr lang="en-US" dirty="0"/>
              <a:t>” sold we have found that the p value is 0.922 which means that we can’t refuse the H0.</a:t>
            </a:r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						cont…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108" y="2011096"/>
            <a:ext cx="8479004" cy="538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163" y="4861394"/>
            <a:ext cx="6362528" cy="11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2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Visualization for payment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08" y="1964893"/>
            <a:ext cx="7110464" cy="1203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28" y="3303139"/>
            <a:ext cx="6143223" cy="27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4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2670444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5"/>
                </a:solidFill>
              </a:rPr>
              <a:t>Thank You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How we know number col &amp;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To know how many columns and rows in our dataset we use method calling </a:t>
            </a:r>
            <a:r>
              <a:rPr lang="en-US" dirty="0">
                <a:solidFill>
                  <a:srgbClr val="FF0000"/>
                </a:solidFill>
              </a:rPr>
              <a:t>dim()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.</a:t>
            </a:r>
          </a:p>
          <a:p>
            <a:r>
              <a:rPr lang="en-US" dirty="0"/>
              <a:t>The code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66" y="2503232"/>
            <a:ext cx="2810041" cy="2178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266" y="4681559"/>
            <a:ext cx="2829884" cy="9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1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Statistical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So , we have a method </a:t>
            </a:r>
            <a:r>
              <a:rPr lang="en-US" dirty="0">
                <a:solidFill>
                  <a:srgbClr val="FF0000"/>
                </a:solidFill>
              </a:rPr>
              <a:t>mean()</a:t>
            </a:r>
            <a:r>
              <a:rPr lang="en-US" dirty="0"/>
              <a:t> that mean “sum of the values, divided by their number”.</a:t>
            </a:r>
          </a:p>
          <a:p>
            <a:r>
              <a:rPr lang="en-US" dirty="0"/>
              <a:t>We use method </a:t>
            </a:r>
            <a:r>
              <a:rPr lang="en-US" dirty="0">
                <a:solidFill>
                  <a:srgbClr val="FF0000"/>
                </a:solidFill>
              </a:rPr>
              <a:t>mean() </a:t>
            </a:r>
            <a:r>
              <a:rPr lang="en-US" dirty="0"/>
              <a:t>on column “</a:t>
            </a:r>
            <a:r>
              <a:rPr lang="en-US" dirty="0">
                <a:solidFill>
                  <a:schemeClr val="accent1"/>
                </a:solidFill>
              </a:rPr>
              <a:t>cogs</a:t>
            </a:r>
            <a:r>
              <a:rPr lang="en-US" dirty="0"/>
              <a:t>” to find the average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output for average cogs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908" y="3205956"/>
            <a:ext cx="3825857" cy="1083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508" y="4836514"/>
            <a:ext cx="3486656" cy="8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Apply some statistical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sd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that mean “Standard Deviation”,</a:t>
            </a:r>
          </a:p>
          <a:p>
            <a:pPr marL="0" indent="0">
              <a:buNone/>
            </a:pPr>
            <a:r>
              <a:rPr lang="en-US" dirty="0"/>
              <a:t>computes the standard deviation of the column “</a:t>
            </a:r>
            <a:r>
              <a:rPr lang="en-US" dirty="0">
                <a:solidFill>
                  <a:schemeClr val="accent1"/>
                </a:solidFill>
              </a:rPr>
              <a:t>gross.income</a:t>
            </a:r>
            <a:r>
              <a:rPr lang="en-US" dirty="0"/>
              <a:t>” </a:t>
            </a:r>
          </a:p>
          <a:p>
            <a:r>
              <a:rPr lang="en-US" dirty="0"/>
              <a:t>Here is doing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386" y="2994536"/>
            <a:ext cx="5098510" cy="1398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386" y="4611184"/>
            <a:ext cx="5102824" cy="9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6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Statistical for Gender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We need to find the mean for all each male and female from column  “</a:t>
            </a:r>
            <a:r>
              <a:rPr lang="en-US" dirty="0">
                <a:solidFill>
                  <a:schemeClr val="accent1"/>
                </a:solidFill>
              </a:rPr>
              <a:t>Gender</a:t>
            </a:r>
            <a:r>
              <a:rPr lang="en-US" dirty="0"/>
              <a:t>” by using method </a:t>
            </a:r>
            <a:r>
              <a:rPr lang="en-US" dirty="0">
                <a:solidFill>
                  <a:srgbClr val="FF0000"/>
                </a:solidFill>
              </a:rPr>
              <a:t>group_by()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summarise()</a:t>
            </a:r>
          </a:p>
          <a:p>
            <a:r>
              <a:rPr lang="en-US" dirty="0"/>
              <a:t>Doing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get :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68" y="2856403"/>
            <a:ext cx="8613147" cy="1596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06" y="4452730"/>
            <a:ext cx="2752516" cy="13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Statistical for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To find the mean of column “</a:t>
            </a:r>
            <a:r>
              <a:rPr lang="en-US" dirty="0">
                <a:solidFill>
                  <a:schemeClr val="accent1"/>
                </a:solidFill>
              </a:rPr>
              <a:t>cogs</a:t>
            </a:r>
            <a:r>
              <a:rPr lang="en-US" dirty="0"/>
              <a:t>” for each time from column “</a:t>
            </a:r>
            <a:r>
              <a:rPr lang="en-US" dirty="0">
                <a:solidFill>
                  <a:schemeClr val="accent1"/>
                </a:solidFill>
              </a:rPr>
              <a:t>Time</a:t>
            </a:r>
            <a:r>
              <a:rPr lang="en-US" dirty="0"/>
              <a:t>” by using </a:t>
            </a:r>
            <a:r>
              <a:rPr lang="en-US" dirty="0">
                <a:solidFill>
                  <a:srgbClr val="FF0000"/>
                </a:solidFill>
              </a:rPr>
              <a:t>ggplot()</a:t>
            </a:r>
            <a:r>
              <a:rPr lang="en-US" dirty="0"/>
              <a:t> ,</a:t>
            </a:r>
          </a:p>
          <a:p>
            <a:r>
              <a:rPr lang="en-US" dirty="0"/>
              <a:t>Take your time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				Cont…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82" y="3331926"/>
            <a:ext cx="10264118" cy="163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1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Statistical for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Let’s talk about last code a little bit,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method </a:t>
            </a:r>
            <a:r>
              <a:rPr lang="en-US" dirty="0">
                <a:solidFill>
                  <a:srgbClr val="FF0000"/>
                </a:solidFill>
              </a:rPr>
              <a:t>mutate()</a:t>
            </a:r>
            <a:r>
              <a:rPr lang="en-US" dirty="0"/>
              <a:t> to change the time for example the time is “12:44” if use  the method time will be “12” without a minute. </a:t>
            </a:r>
          </a:p>
          <a:p>
            <a:r>
              <a:rPr lang="en-US" dirty="0"/>
              <a:t>By using method </a:t>
            </a:r>
            <a:r>
              <a:rPr lang="en-US" dirty="0">
                <a:solidFill>
                  <a:srgbClr val="FF0000"/>
                </a:solidFill>
              </a:rPr>
              <a:t>summarise() </a:t>
            </a:r>
            <a:r>
              <a:rPr lang="en-US" dirty="0"/>
              <a:t>we find the mean for column “</a:t>
            </a:r>
            <a:r>
              <a:rPr lang="en-US" dirty="0">
                <a:solidFill>
                  <a:schemeClr val="accent1"/>
                </a:solidFill>
              </a:rPr>
              <a:t>cogs</a:t>
            </a:r>
            <a:r>
              <a:rPr lang="en-US" dirty="0"/>
              <a:t>” and stored in variable calling “</a:t>
            </a:r>
            <a:r>
              <a:rPr lang="en-US" dirty="0">
                <a:solidFill>
                  <a:schemeClr val="accent4"/>
                </a:solidFill>
              </a:rPr>
              <a:t>mean_cogs</a:t>
            </a:r>
            <a:r>
              <a:rPr lang="en-US" dirty="0"/>
              <a:t>”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				cont…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22" y="2274546"/>
            <a:ext cx="9330935" cy="902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84" y="5100749"/>
            <a:ext cx="8284409" cy="10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Statistical for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Time to use method </a:t>
            </a:r>
            <a:r>
              <a:rPr lang="en-US" dirty="0">
                <a:solidFill>
                  <a:srgbClr val="FF0000"/>
                </a:solidFill>
              </a:rPr>
              <a:t>ggplot() </a:t>
            </a:r>
            <a:r>
              <a:rPr lang="en-US" dirty="0"/>
              <a:t>to create Visualization and show more details  here the code to show Visualization 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code will view the “</a:t>
            </a:r>
            <a:r>
              <a:rPr lang="en-US" dirty="0">
                <a:solidFill>
                  <a:schemeClr val="accent1"/>
                </a:solidFill>
              </a:rPr>
              <a:t>Time</a:t>
            </a:r>
            <a:r>
              <a:rPr lang="en-US" dirty="0"/>
              <a:t>” in horizontal(x) axis and “</a:t>
            </a:r>
            <a:r>
              <a:rPr lang="en-US" dirty="0">
                <a:solidFill>
                  <a:schemeClr val="accent1"/>
                </a:solidFill>
              </a:rPr>
              <a:t>mean_cogs</a:t>
            </a:r>
            <a:r>
              <a:rPr lang="en-US" dirty="0"/>
              <a:t>” in vertical(y) axis next slide.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	cont…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20" y="2595364"/>
            <a:ext cx="5463540" cy="9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6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922</Words>
  <Application>Microsoft Office PowerPoint</Application>
  <PresentationFormat>Widescreen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Super Market Sales</vt:lpstr>
      <vt:lpstr>Read.csv</vt:lpstr>
      <vt:lpstr>How we know number col &amp; row</vt:lpstr>
      <vt:lpstr>Statistical mean</vt:lpstr>
      <vt:lpstr>Apply some statistical </vt:lpstr>
      <vt:lpstr>Statistical for Gender </vt:lpstr>
      <vt:lpstr>Statistical for Time</vt:lpstr>
      <vt:lpstr>Statistical for Time</vt:lpstr>
      <vt:lpstr>Statistical for Time</vt:lpstr>
      <vt:lpstr>Visualization for Time and mean_cogs</vt:lpstr>
      <vt:lpstr>t.Test mean for Gender</vt:lpstr>
      <vt:lpstr>t.Test mean for Gender</vt:lpstr>
      <vt:lpstr>t.Test mean for Gender</vt:lpstr>
      <vt:lpstr>Statistical for Product </vt:lpstr>
      <vt:lpstr>Statistical for Product </vt:lpstr>
      <vt:lpstr>Anova testing </vt:lpstr>
      <vt:lpstr>Statistical for branch</vt:lpstr>
      <vt:lpstr>Visualization for branch</vt:lpstr>
      <vt:lpstr>Anova testing</vt:lpstr>
      <vt:lpstr>Statistical for Payment</vt:lpstr>
      <vt:lpstr>Statistical for Payment</vt:lpstr>
      <vt:lpstr>Anova testing</vt:lpstr>
      <vt:lpstr>Visualization for payment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عمر سامي عمر موسى</cp:lastModifiedBy>
  <cp:revision>53</cp:revision>
  <dcterms:created xsi:type="dcterms:W3CDTF">2022-01-12T08:28:07Z</dcterms:created>
  <dcterms:modified xsi:type="dcterms:W3CDTF">2024-05-27T11:26:22Z</dcterms:modified>
</cp:coreProperties>
</file>