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6"/>
  </p:notesMasterIdLst>
  <p:sldIdLst>
    <p:sldId id="256" r:id="rId5"/>
    <p:sldId id="298" r:id="rId6"/>
    <p:sldId id="299" r:id="rId7"/>
    <p:sldId id="293" r:id="rId8"/>
    <p:sldId id="277" r:id="rId9"/>
    <p:sldId id="278" r:id="rId10"/>
    <p:sldId id="287" r:id="rId11"/>
    <p:sldId id="286" r:id="rId12"/>
    <p:sldId id="279" r:id="rId13"/>
    <p:sldId id="282" r:id="rId14"/>
    <p:sldId id="300" r:id="rId15"/>
    <p:sldId id="280" r:id="rId16"/>
    <p:sldId id="281" r:id="rId17"/>
    <p:sldId id="289" r:id="rId18"/>
    <p:sldId id="291" r:id="rId19"/>
    <p:sldId id="296" r:id="rId20"/>
    <p:sldId id="285" r:id="rId21"/>
    <p:sldId id="294" r:id="rId22"/>
    <p:sldId id="297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3273" y="-15949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Autofit/>
          </a:bodyPr>
          <a:lstStyle/>
          <a:p>
            <a:pPr algn="ctr"/>
            <a:r>
              <a:rPr lang="en-US" sz="4000" b="1" dirty="0" smtClean="0">
                <a:solidFill>
                  <a:srgbClr val="FFFFFF"/>
                </a:solidFill>
              </a:rPr>
              <a:t>   DSC: </a:t>
            </a:r>
            <a:r>
              <a:rPr lang="en-US" sz="4000" b="1" cap="none" dirty="0" smtClean="0">
                <a:solidFill>
                  <a:srgbClr val="FFFFFF"/>
                </a:solidFill>
              </a:rPr>
              <a:t>Predicting Donations for Future Campaigns 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686952"/>
            <a:ext cx="7501650" cy="866547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Omar Abdelgelil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|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Omar Masrouji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|</a:t>
            </a:r>
            <a:r>
              <a:rPr lang="en-US" dirty="0" smtClean="0">
                <a:solidFill>
                  <a:srgbClr val="FFFFFF"/>
                </a:solidFill>
              </a:rPr>
              <a:t> Shabenoor Kamal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Kurt Maxwell Kusterer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|</a:t>
            </a:r>
            <a:r>
              <a:rPr lang="en-US" dirty="0" smtClean="0">
                <a:solidFill>
                  <a:srgbClr val="FFFFFF"/>
                </a:solidFill>
              </a:rPr>
              <a:t> Alejandro Lopez Zeron</a:t>
            </a:r>
          </a:p>
          <a:p>
            <a:pPr algn="ctr"/>
            <a:endParaRPr lang="en-US" sz="200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348" y="3361753"/>
            <a:ext cx="730843" cy="1096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348" y="4758902"/>
            <a:ext cx="730843" cy="7107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991544" y="6213066"/>
            <a:ext cx="3246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PANDAS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ANALYTICA 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573" y="6119320"/>
            <a:ext cx="730843" cy="71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b="1" cap="none" dirty="0"/>
              <a:t>Feature Selection Method: </a:t>
            </a:r>
            <a:r>
              <a:rPr lang="en-US" cap="none" dirty="0"/>
              <a:t>Fisher’s Score</a:t>
            </a:r>
            <a:endParaRPr lang="en-US" cap="non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22528" y="2008909"/>
            <a:ext cx="972007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/>
              <a:t>Variables Included:</a:t>
            </a:r>
          </a:p>
          <a:p>
            <a:pPr marL="457200" lvl="3" indent="0">
              <a:buNone/>
            </a:pPr>
            <a:endParaRPr lang="en-US" sz="2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81539"/>
              </p:ext>
            </p:extLst>
          </p:nvPr>
        </p:nvGraphicFramePr>
        <p:xfrm>
          <a:off x="840509" y="2723954"/>
          <a:ext cx="10575635" cy="3630662"/>
        </p:xfrm>
        <a:graphic>
          <a:graphicData uri="http://schemas.openxmlformats.org/drawingml/2006/table">
            <a:tbl>
              <a:tblPr bandRow="1">
                <a:tableStyleId>{1E171933-4619-4E11-9A3F-F7608DF75F80}</a:tableStyleId>
              </a:tblPr>
              <a:tblGrid>
                <a:gridCol w="2115127">
                  <a:extLst>
                    <a:ext uri="{9D8B030D-6E8A-4147-A177-3AD203B41FA5}">
                      <a16:colId xmlns:a16="http://schemas.microsoft.com/office/drawing/2014/main" val="2438592862"/>
                    </a:ext>
                  </a:extLst>
                </a:gridCol>
                <a:gridCol w="2115127">
                  <a:extLst>
                    <a:ext uri="{9D8B030D-6E8A-4147-A177-3AD203B41FA5}">
                      <a16:colId xmlns:a16="http://schemas.microsoft.com/office/drawing/2014/main" val="3809427191"/>
                    </a:ext>
                  </a:extLst>
                </a:gridCol>
                <a:gridCol w="2115127">
                  <a:extLst>
                    <a:ext uri="{9D8B030D-6E8A-4147-A177-3AD203B41FA5}">
                      <a16:colId xmlns:a16="http://schemas.microsoft.com/office/drawing/2014/main" val="1533239101"/>
                    </a:ext>
                  </a:extLst>
                </a:gridCol>
                <a:gridCol w="2115127">
                  <a:extLst>
                    <a:ext uri="{9D8B030D-6E8A-4147-A177-3AD203B41FA5}">
                      <a16:colId xmlns:a16="http://schemas.microsoft.com/office/drawing/2014/main" val="1204610562"/>
                    </a:ext>
                  </a:extLst>
                </a:gridCol>
                <a:gridCol w="2115127">
                  <a:extLst>
                    <a:ext uri="{9D8B030D-6E8A-4147-A177-3AD203B41FA5}">
                      <a16:colId xmlns:a16="http://schemas.microsoft.com/office/drawing/2014/main" val="3301394372"/>
                    </a:ext>
                  </a:extLst>
                </a:gridCol>
              </a:tblGrid>
              <a:tr h="98126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latest_gift_above_35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</a:rPr>
                        <a:t>latest_amount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</a:rPr>
                        <a:t>region_is_Wal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</a:p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</a:rPr>
                        <a:t>gender_is_U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</a:rPr>
                        <a:t>weighted_amount_gift_10y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80124"/>
                  </a:ext>
                </a:extLst>
              </a:tr>
              <a:tr h="6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</a:rPr>
                        <a:t>latest_window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language_is_N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</a:rPr>
                        <a:t>amount_gift_1y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</a:rPr>
                        <a:t>latest_growth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</a:rPr>
                        <a:t>province_is_Hai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915985"/>
                  </a:ext>
                </a:extLst>
              </a:tr>
              <a:tr h="981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</a:rPr>
                        <a:t>freq_gift_3y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</a:p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first_gift_years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</a:rPr>
                        <a:t>avg_gift_per_year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</a:rPr>
                        <a:t>province_is_W_B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</a:rPr>
                        <a:t>last_gift_years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148363"/>
                  </a:ext>
                </a:extLst>
              </a:tr>
              <a:tr h="981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</a:rPr>
                        <a:t>freq_gift_1y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</a:rPr>
                        <a:t>region_is_Fla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</a:rPr>
                        <a:t>weighted_amount_gift_3y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</a:rPr>
                        <a:t>region_was_missing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</a:rPr>
                        <a:t>amount_gift_3y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537648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838" y="5569018"/>
            <a:ext cx="493561" cy="74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838" y="6288191"/>
            <a:ext cx="493561" cy="47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</a:t>
            </a:r>
            <a:r>
              <a:rPr lang="en-US" b="1" cap="none" dirty="0"/>
              <a:t>o</a:t>
            </a:r>
            <a:r>
              <a:rPr lang="en-US" b="1" cap="none" dirty="0" smtClean="0"/>
              <a:t>del assumptions</a:t>
            </a:r>
            <a:endParaRPr lang="en-US" b="1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7382" y="2286000"/>
            <a:ext cx="9986819" cy="1587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Up-sampling </a:t>
            </a:r>
            <a:r>
              <a:rPr lang="en-US" sz="2000" dirty="0"/>
              <a:t>was done for the training data (2013 reactivation campaign data) </a:t>
            </a:r>
            <a:r>
              <a:rPr lang="en-US" sz="2000" dirty="0" smtClean="0"/>
              <a:t>using SMOTE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The models only include people who have been inactive for more than 3 years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To calculate the return per donor we used the average donation amount (</a:t>
            </a:r>
            <a:r>
              <a:rPr lang="en-US" sz="2000" dirty="0"/>
              <a:t>€45</a:t>
            </a:r>
            <a:r>
              <a:rPr lang="en-US" sz="2000" dirty="0" smtClean="0"/>
              <a:t>) from donors who donate more than </a:t>
            </a:r>
            <a:r>
              <a:rPr lang="en-US" sz="2000" dirty="0"/>
              <a:t>€35</a:t>
            </a:r>
            <a:r>
              <a:rPr lang="en-US" sz="2000" dirty="0" smtClean="0"/>
              <a:t> (instead of using €35)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088" y="3934403"/>
            <a:ext cx="5334137" cy="2780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838" y="5569018"/>
            <a:ext cx="493561" cy="74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6838" y="6288191"/>
            <a:ext cx="493561" cy="47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b="1" cap="none" dirty="0" smtClean="0"/>
              <a:t>Models</a:t>
            </a:r>
            <a:endParaRPr lang="en-US" cap="non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4127" y="2415309"/>
            <a:ext cx="972007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Decision Tree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Random Forest -  BEST PERFORMANCE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 smtClean="0"/>
              <a:t>Boosted </a:t>
            </a:r>
            <a:r>
              <a:rPr lang="en-US" sz="2400" b="1" dirty="0"/>
              <a:t>Tree -  BEST </a:t>
            </a:r>
            <a:r>
              <a:rPr lang="en-US" sz="2400" b="1" dirty="0" smtClean="0"/>
              <a:t>PROFITABILITY</a:t>
            </a:r>
            <a:endParaRPr lang="en-US" sz="24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Support Vector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Neural 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k Nearest Neighbors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838" y="5569018"/>
            <a:ext cx="493561" cy="740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838" y="6288191"/>
            <a:ext cx="493561" cy="47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0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b="1" cap="none" dirty="0" smtClean="0"/>
              <a:t>Algorithm </a:t>
            </a:r>
            <a:r>
              <a:rPr lang="en-US" b="1" cap="none" dirty="0" smtClean="0"/>
              <a:t>Evaluation</a:t>
            </a:r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32" y="2812039"/>
            <a:ext cx="10858500" cy="2619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43926" y="2743200"/>
            <a:ext cx="4581237" cy="28817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838" y="5569018"/>
            <a:ext cx="493561" cy="74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6838" y="6288191"/>
            <a:ext cx="493561" cy="47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b="1" cap="none" dirty="0"/>
              <a:t>Algorithm Evaluation</a:t>
            </a:r>
            <a:endParaRPr lang="en-US" cap="non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4128" y="2286000"/>
            <a:ext cx="521041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  <a:r>
              <a:rPr lang="en-US" sz="2800" b="1" dirty="0" smtClean="0"/>
              <a:t>Cumulative Gains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372" y="1910517"/>
            <a:ext cx="7117628" cy="48165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838" y="5569018"/>
            <a:ext cx="493561" cy="74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6838" y="6288191"/>
            <a:ext cx="493561" cy="47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6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b="1" cap="none" dirty="0"/>
              <a:t>Algorithm Evaluation</a:t>
            </a:r>
            <a:endParaRPr lang="en-US" cap="non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4128" y="2286000"/>
            <a:ext cx="443456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 Lift Curve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Logistic Regression and Random Forest perform the best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Neighbors and Tree perform the worst</a:t>
            </a:r>
          </a:p>
          <a:p>
            <a:pPr marL="457200" lvl="3" indent="0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551" y="2560926"/>
            <a:ext cx="5534025" cy="3952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838" y="5569018"/>
            <a:ext cx="493561" cy="74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6838" y="6288191"/>
            <a:ext cx="493561" cy="47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b="1" cap="none" dirty="0" smtClean="0"/>
              <a:t>Algorithm </a:t>
            </a:r>
            <a:r>
              <a:rPr lang="en-US" b="1" cap="none" dirty="0" smtClean="0"/>
              <a:t>Selection</a:t>
            </a:r>
            <a:endParaRPr lang="en-US" cap="non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87230"/>
              </p:ext>
            </p:extLst>
          </p:nvPr>
        </p:nvGraphicFramePr>
        <p:xfrm>
          <a:off x="757381" y="2391448"/>
          <a:ext cx="10926622" cy="3302616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60250">
                  <a:extLst>
                    <a:ext uri="{9D8B030D-6E8A-4147-A177-3AD203B41FA5}">
                      <a16:colId xmlns:a16="http://schemas.microsoft.com/office/drawing/2014/main" val="3537957320"/>
                    </a:ext>
                  </a:extLst>
                </a:gridCol>
                <a:gridCol w="1295196">
                  <a:extLst>
                    <a:ext uri="{9D8B030D-6E8A-4147-A177-3AD203B41FA5}">
                      <a16:colId xmlns:a16="http://schemas.microsoft.com/office/drawing/2014/main" val="490502182"/>
                    </a:ext>
                  </a:extLst>
                </a:gridCol>
                <a:gridCol w="1295196">
                  <a:extLst>
                    <a:ext uri="{9D8B030D-6E8A-4147-A177-3AD203B41FA5}">
                      <a16:colId xmlns:a16="http://schemas.microsoft.com/office/drawing/2014/main" val="256321966"/>
                    </a:ext>
                  </a:extLst>
                </a:gridCol>
                <a:gridCol w="1295196">
                  <a:extLst>
                    <a:ext uri="{9D8B030D-6E8A-4147-A177-3AD203B41FA5}">
                      <a16:colId xmlns:a16="http://schemas.microsoft.com/office/drawing/2014/main" val="3772635502"/>
                    </a:ext>
                  </a:extLst>
                </a:gridCol>
                <a:gridCol w="1295196">
                  <a:extLst>
                    <a:ext uri="{9D8B030D-6E8A-4147-A177-3AD203B41FA5}">
                      <a16:colId xmlns:a16="http://schemas.microsoft.com/office/drawing/2014/main" val="2953143132"/>
                    </a:ext>
                  </a:extLst>
                </a:gridCol>
                <a:gridCol w="1295196">
                  <a:extLst>
                    <a:ext uri="{9D8B030D-6E8A-4147-A177-3AD203B41FA5}">
                      <a16:colId xmlns:a16="http://schemas.microsoft.com/office/drawing/2014/main" val="1508787819"/>
                    </a:ext>
                  </a:extLst>
                </a:gridCol>
                <a:gridCol w="1295196">
                  <a:extLst>
                    <a:ext uri="{9D8B030D-6E8A-4147-A177-3AD203B41FA5}">
                      <a16:colId xmlns:a16="http://schemas.microsoft.com/office/drawing/2014/main" val="3908694793"/>
                    </a:ext>
                  </a:extLst>
                </a:gridCol>
                <a:gridCol w="1295196">
                  <a:extLst>
                    <a:ext uri="{9D8B030D-6E8A-4147-A177-3AD203B41FA5}">
                      <a16:colId xmlns:a16="http://schemas.microsoft.com/office/drawing/2014/main" val="3567504822"/>
                    </a:ext>
                  </a:extLst>
                </a:gridCol>
              </a:tblGrid>
              <a:tr h="5284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Donors contacted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Donors who will</a:t>
                      </a:r>
                      <a:r>
                        <a:rPr lang="en-US" baseline="0" dirty="0" smtClean="0"/>
                        <a:t> donate</a:t>
                      </a:r>
                    </a:p>
                    <a:p>
                      <a:pPr algn="ctr"/>
                      <a:r>
                        <a:rPr lang="en-US" baseline="0" dirty="0" smtClean="0"/>
                        <a:t> &gt;  </a:t>
                      </a:r>
                      <a:r>
                        <a:rPr lang="en-US" cap="none" dirty="0" smtClean="0"/>
                        <a:t>€35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donations</a:t>
                      </a: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(average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cap="none" dirty="0" smtClean="0"/>
                        <a:t>€</a:t>
                      </a:r>
                      <a:r>
                        <a:rPr lang="en-US" baseline="0" dirty="0" smtClean="0"/>
                        <a:t>45)</a:t>
                      </a:r>
                      <a:endParaRPr lang="en-US" dirty="0" smtClean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cap="none" dirty="0" smtClean="0"/>
                        <a:t>€)</a:t>
                      </a: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Overall profitability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cap="none" dirty="0" smtClean="0"/>
                        <a:t>€)</a:t>
                      </a:r>
                      <a:endParaRPr lang="en-US" dirty="0" smtClean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Conversion</a:t>
                      </a:r>
                      <a:r>
                        <a:rPr lang="en-US" baseline="0" dirty="0" smtClean="0"/>
                        <a:t> rate </a:t>
                      </a:r>
                      <a:endParaRPr lang="en-US" dirty="0" smtClean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Margin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280219"/>
                  </a:ext>
                </a:extLst>
              </a:tr>
              <a:tr h="52847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BASELINE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34888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518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23310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17444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5866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1.5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33.6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398016"/>
                  </a:ext>
                </a:extLst>
              </a:tr>
              <a:tr h="52847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8956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2790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4478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-1688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0.7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-37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903532"/>
                  </a:ext>
                </a:extLst>
              </a:tr>
              <a:tr h="52847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4585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2115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2292.5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-177.5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1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-7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492834"/>
                  </a:ext>
                </a:extLst>
              </a:tr>
              <a:tr h="528474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Boosted</a:t>
                      </a:r>
                      <a:r>
                        <a:rPr lang="en-US" b="1" baseline="0" dirty="0" smtClean="0"/>
                        <a:t> Tree</a:t>
                      </a:r>
                      <a:endParaRPr lang="en-US" b="1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572</a:t>
                      </a:r>
                      <a:endParaRPr lang="en-US" b="1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17</a:t>
                      </a:r>
                      <a:endParaRPr lang="en-US" b="1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765</a:t>
                      </a:r>
                      <a:endParaRPr lang="en-US" b="1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286</a:t>
                      </a:r>
                      <a:endParaRPr lang="en-US" b="1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479</a:t>
                      </a:r>
                      <a:endParaRPr lang="en-US" b="1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% 3</a:t>
                      </a:r>
                      <a:endParaRPr lang="en-US" b="1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% 167</a:t>
                      </a:r>
                      <a:endParaRPr lang="en-US" b="1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4147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7381" y="6038100"/>
            <a:ext cx="919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Regression </a:t>
            </a:r>
            <a:r>
              <a:rPr lang="en-US" dirty="0" err="1" smtClean="0"/>
              <a:t>overfits</a:t>
            </a:r>
            <a:r>
              <a:rPr lang="en-US" dirty="0" smtClean="0"/>
              <a:t> the least but Boosted Tree makes the most business sense</a:t>
            </a:r>
          </a:p>
          <a:p>
            <a:r>
              <a:rPr lang="en-US" dirty="0" smtClean="0"/>
              <a:t>Note: Assumes cost per person is 0.5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838" y="5569018"/>
            <a:ext cx="493561" cy="74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838" y="6288191"/>
            <a:ext cx="493561" cy="4799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5561" y="5070762"/>
            <a:ext cx="11637819" cy="5911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9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838" y="5569018"/>
            <a:ext cx="493561" cy="74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838" y="6288191"/>
            <a:ext cx="493561" cy="4799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b="1" cap="none" dirty="0"/>
              <a:t>Final Model </a:t>
            </a:r>
            <a:r>
              <a:rPr lang="en-US" cap="none" dirty="0"/>
              <a:t>– Boosted Tree </a:t>
            </a:r>
            <a:endParaRPr lang="en-US" cap="non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37144" y="2084832"/>
            <a:ext cx="5606474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Confusion matrix </a:t>
            </a:r>
          </a:p>
          <a:p>
            <a:pPr marL="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 axis (actual)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smtClean="0"/>
              <a:t>A donor actually donated </a:t>
            </a:r>
            <a:r>
              <a:rPr lang="en-US" sz="1800" dirty="0"/>
              <a:t>in the 2014 campaign (1</a:t>
            </a:r>
            <a:r>
              <a:rPr lang="en-US" sz="1800" dirty="0" smtClean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smtClean="0"/>
              <a:t>Donor did not donate in the 2014 campaign (0</a:t>
            </a:r>
            <a:r>
              <a:rPr lang="en-US" sz="1800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X</a:t>
            </a:r>
            <a:r>
              <a:rPr lang="en-US" sz="2400" dirty="0" smtClean="0"/>
              <a:t> axis (predicted)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smtClean="0"/>
              <a:t>Our model predicted this donor would donate in the 2014 campaign (1)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Model predicted this donor would not donate (0)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986227"/>
              </p:ext>
            </p:extLst>
          </p:nvPr>
        </p:nvGraphicFramePr>
        <p:xfrm>
          <a:off x="387336" y="2204351"/>
          <a:ext cx="5588591" cy="3546762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556925">
                  <a:extLst>
                    <a:ext uri="{9D8B030D-6E8A-4147-A177-3AD203B41FA5}">
                      <a16:colId xmlns:a16="http://schemas.microsoft.com/office/drawing/2014/main" val="3516198343"/>
                    </a:ext>
                  </a:extLst>
                </a:gridCol>
                <a:gridCol w="424398">
                  <a:extLst>
                    <a:ext uri="{9D8B030D-6E8A-4147-A177-3AD203B41FA5}">
                      <a16:colId xmlns:a16="http://schemas.microsoft.com/office/drawing/2014/main" val="940368042"/>
                    </a:ext>
                  </a:extLst>
                </a:gridCol>
                <a:gridCol w="2295392">
                  <a:extLst>
                    <a:ext uri="{9D8B030D-6E8A-4147-A177-3AD203B41FA5}">
                      <a16:colId xmlns:a16="http://schemas.microsoft.com/office/drawing/2014/main" val="2114235783"/>
                    </a:ext>
                  </a:extLst>
                </a:gridCol>
                <a:gridCol w="2311876">
                  <a:extLst>
                    <a:ext uri="{9D8B030D-6E8A-4147-A177-3AD203B41FA5}">
                      <a16:colId xmlns:a16="http://schemas.microsoft.com/office/drawing/2014/main" val="385771340"/>
                    </a:ext>
                  </a:extLst>
                </a:gridCol>
              </a:tblGrid>
              <a:tr h="414872">
                <a:tc rowSpan="4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Actual - Above </a:t>
                      </a:r>
                      <a:r>
                        <a:rPr lang="en-US" sz="2000" dirty="0">
                          <a:effectLst/>
                        </a:rPr>
                        <a:t>35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49" marR="59449" marT="0" marB="0" vert="vert27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Predicted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49" marR="5944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981622"/>
                  </a:ext>
                </a:extLst>
              </a:tr>
              <a:tr h="364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49" marR="59449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49" marR="59449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49" marR="59449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053464"/>
                  </a:ext>
                </a:extLst>
              </a:tr>
              <a:tr h="1383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49" marR="59449" marT="0" marB="0" vert="vert27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21705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49" marR="594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555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49" marR="59449" marT="0" marB="0" anchor="ctr"/>
                </a:tc>
                <a:extLst>
                  <a:ext uri="{0D108BD9-81ED-4DB2-BD59-A6C34878D82A}">
                    <a16:rowId xmlns:a16="http://schemas.microsoft.com/office/drawing/2014/main" val="3694780261"/>
                  </a:ext>
                </a:extLst>
              </a:tr>
              <a:tr h="1383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49" marR="59449" marT="0" marB="0" vert="vert27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49" marR="5944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49" marR="59449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791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55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b="1" cap="none" dirty="0" smtClean="0"/>
              <a:t>Business Implications </a:t>
            </a:r>
            <a:r>
              <a:rPr lang="en-US" cap="none" dirty="0" smtClean="0"/>
              <a:t>– Impact of Cost </a:t>
            </a:r>
            <a:endParaRPr lang="en-US" cap="non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926289"/>
              </p:ext>
            </p:extLst>
          </p:nvPr>
        </p:nvGraphicFramePr>
        <p:xfrm>
          <a:off x="1024128" y="2539229"/>
          <a:ext cx="9791652" cy="3302616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586968">
                  <a:extLst>
                    <a:ext uri="{9D8B030D-6E8A-4147-A177-3AD203B41FA5}">
                      <a16:colId xmlns:a16="http://schemas.microsoft.com/office/drawing/2014/main" val="3537957320"/>
                    </a:ext>
                  </a:extLst>
                </a:gridCol>
                <a:gridCol w="1801171">
                  <a:extLst>
                    <a:ext uri="{9D8B030D-6E8A-4147-A177-3AD203B41FA5}">
                      <a16:colId xmlns:a16="http://schemas.microsoft.com/office/drawing/2014/main" val="3410189200"/>
                    </a:ext>
                  </a:extLst>
                </a:gridCol>
                <a:gridCol w="1801171">
                  <a:extLst>
                    <a:ext uri="{9D8B030D-6E8A-4147-A177-3AD203B41FA5}">
                      <a16:colId xmlns:a16="http://schemas.microsoft.com/office/drawing/2014/main" val="2953143132"/>
                    </a:ext>
                  </a:extLst>
                </a:gridCol>
                <a:gridCol w="1801171">
                  <a:extLst>
                    <a:ext uri="{9D8B030D-6E8A-4147-A177-3AD203B41FA5}">
                      <a16:colId xmlns:a16="http://schemas.microsoft.com/office/drawing/2014/main" val="1508787819"/>
                    </a:ext>
                  </a:extLst>
                </a:gridCol>
                <a:gridCol w="1801171">
                  <a:extLst>
                    <a:ext uri="{9D8B030D-6E8A-4147-A177-3AD203B41FA5}">
                      <a16:colId xmlns:a16="http://schemas.microsoft.com/office/drawing/2014/main" val="123334502"/>
                    </a:ext>
                  </a:extLst>
                </a:gridCol>
              </a:tblGrid>
              <a:tr h="5284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per person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contacted (</a:t>
                      </a:r>
                      <a:r>
                        <a:rPr lang="en-US" cap="none" dirty="0" smtClean="0"/>
                        <a:t>€)</a:t>
                      </a:r>
                      <a:endParaRPr lang="en-US" dirty="0" smtClean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cap="none" dirty="0" smtClean="0"/>
                        <a:t>€)</a:t>
                      </a: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Overall profitability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cap="none" dirty="0" smtClean="0"/>
                        <a:t>€)</a:t>
                      </a:r>
                      <a:endParaRPr lang="en-US" dirty="0" smtClean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Margin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280219"/>
                  </a:ext>
                </a:extLst>
              </a:tr>
              <a:tr h="528474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Boosted</a:t>
                      </a:r>
                      <a:r>
                        <a:rPr lang="en-US" b="0" baseline="0" dirty="0" smtClean="0"/>
                        <a:t> Tree</a:t>
                      </a:r>
                      <a:endParaRPr lang="en-US" b="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   0.25</a:t>
                      </a:r>
                      <a:endParaRPr lang="en-US" b="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143</a:t>
                      </a:r>
                      <a:endParaRPr lang="en-US" b="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622</a:t>
                      </a:r>
                      <a:endParaRPr lang="en-US" b="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% 434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492834"/>
                  </a:ext>
                </a:extLst>
              </a:tr>
              <a:tr h="528474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Boosted</a:t>
                      </a:r>
                      <a:r>
                        <a:rPr lang="en-US" b="0" baseline="0" dirty="0" smtClean="0"/>
                        <a:t> Tree</a:t>
                      </a:r>
                      <a:endParaRPr lang="en-US" b="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   0.5</a:t>
                      </a:r>
                      <a:endParaRPr lang="en-US" b="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286</a:t>
                      </a:r>
                      <a:endParaRPr lang="en-US" b="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479</a:t>
                      </a:r>
                      <a:endParaRPr lang="en-US" b="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% 167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295806"/>
                  </a:ext>
                </a:extLst>
              </a:tr>
              <a:tr h="528474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Boosted</a:t>
                      </a:r>
                      <a:r>
                        <a:rPr lang="en-US" b="0" baseline="0" dirty="0" smtClean="0"/>
                        <a:t> Tree</a:t>
                      </a:r>
                      <a:endParaRPr lang="en-US" b="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   1</a:t>
                      </a:r>
                      <a:endParaRPr lang="en-US" b="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572</a:t>
                      </a:r>
                      <a:endParaRPr lang="en-US" b="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193</a:t>
                      </a:r>
                      <a:endParaRPr lang="en-US" b="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% 34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414706"/>
                  </a:ext>
                </a:extLst>
              </a:tr>
              <a:tr h="5284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Boosted</a:t>
                      </a:r>
                      <a:r>
                        <a:rPr lang="en-US" b="0" baseline="0" dirty="0" smtClean="0"/>
                        <a:t> Tree</a:t>
                      </a:r>
                      <a:endParaRPr lang="en-US" b="0" dirty="0" smtClean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1.25</a:t>
                      </a:r>
                      <a:endParaRPr lang="en-US" b="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715</a:t>
                      </a:r>
                      <a:endParaRPr lang="en-US" b="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50</a:t>
                      </a:r>
                      <a:endParaRPr lang="en-US" b="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% 7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029250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838" y="5569018"/>
            <a:ext cx="493561" cy="740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838" y="6288191"/>
            <a:ext cx="493561" cy="47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b="1" cap="none" dirty="0" smtClean="0"/>
              <a:t>Recommendations </a:t>
            </a:r>
            <a:r>
              <a:rPr lang="en-US" cap="none" dirty="0" smtClean="0"/>
              <a:t>– Business</a:t>
            </a:r>
            <a:endParaRPr lang="en-US" cap="non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3437" y="2084832"/>
            <a:ext cx="972007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Collect more data from donors</a:t>
            </a:r>
          </a:p>
          <a:p>
            <a:pPr lvl="3"/>
            <a:r>
              <a:rPr lang="en-US" sz="2000" dirty="0" smtClean="0"/>
              <a:t>Some useful variables would include age, level of education, employment status, number of people in household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marL="0" indent="0">
              <a:buNone/>
            </a:pPr>
            <a:r>
              <a:rPr lang="en-US" sz="2400" b="1" dirty="0" smtClean="0"/>
              <a:t>Use the model at scale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 smtClean="0"/>
              <a:t>Will </a:t>
            </a:r>
            <a:r>
              <a:rPr lang="en-US" sz="2000" dirty="0"/>
              <a:t>allow you to </a:t>
            </a:r>
            <a:r>
              <a:rPr lang="en-US" sz="2000" dirty="0" smtClean="0"/>
              <a:t>reactivate </a:t>
            </a:r>
            <a:r>
              <a:rPr lang="en-US" sz="2000" dirty="0"/>
              <a:t>donors who have been </a:t>
            </a:r>
            <a:r>
              <a:rPr lang="en-US" sz="2000" dirty="0" smtClean="0"/>
              <a:t>inactive for the past 3 years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 smtClean="0"/>
              <a:t>Will </a:t>
            </a:r>
            <a:r>
              <a:rPr lang="en-US" sz="2000" dirty="0"/>
              <a:t>result in higher </a:t>
            </a:r>
            <a:r>
              <a:rPr lang="en-US" sz="2000" dirty="0" smtClean="0"/>
              <a:t>profits and margin </a:t>
            </a:r>
            <a:r>
              <a:rPr lang="en-US" sz="2000" dirty="0"/>
              <a:t>(even if the cost of contacting a donor increases)</a:t>
            </a:r>
          </a:p>
          <a:p>
            <a:pPr marL="0" indent="0">
              <a:buNone/>
            </a:pPr>
            <a:endParaRPr lang="en-US" sz="2400" b="1" dirty="0" smtClean="0"/>
          </a:p>
          <a:p>
            <a:endParaRPr lang="en-US" sz="2400" b="1" dirty="0"/>
          </a:p>
          <a:p>
            <a:pPr lvl="3"/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838" y="5569018"/>
            <a:ext cx="493561" cy="740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838" y="6288191"/>
            <a:ext cx="493561" cy="47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8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109" y="2249054"/>
            <a:ext cx="9720073" cy="4023360"/>
          </a:xfrm>
        </p:spPr>
        <p:txBody>
          <a:bodyPr/>
          <a:lstStyle/>
          <a:p>
            <a:r>
              <a:rPr lang="en-US" dirty="0" smtClean="0"/>
              <a:t>1. Introduction to Pandas </a:t>
            </a:r>
            <a:r>
              <a:rPr lang="en-US" dirty="0" err="1" smtClean="0"/>
              <a:t>Analytica</a:t>
            </a:r>
            <a:endParaRPr lang="en-US" dirty="0" smtClean="0"/>
          </a:p>
          <a:p>
            <a:r>
              <a:rPr lang="en-US" dirty="0" smtClean="0"/>
              <a:t>2. Direct Social Communication – Business Case</a:t>
            </a:r>
          </a:p>
          <a:p>
            <a:r>
              <a:rPr lang="en-US" dirty="0" smtClean="0"/>
              <a:t>3. DSC – 2013 Reactivation Campaign</a:t>
            </a:r>
          </a:p>
          <a:p>
            <a:r>
              <a:rPr lang="en-US" dirty="0" smtClean="0"/>
              <a:t>4. Data and Variables (Original and Created)</a:t>
            </a:r>
          </a:p>
          <a:p>
            <a:r>
              <a:rPr lang="en-US" dirty="0" smtClean="0"/>
              <a:t>5. Feature Selection</a:t>
            </a:r>
          </a:p>
          <a:p>
            <a:r>
              <a:rPr lang="en-US" dirty="0" smtClean="0"/>
              <a:t>6. Models and Algorithm Evaluation</a:t>
            </a:r>
          </a:p>
          <a:p>
            <a:r>
              <a:rPr lang="en-US" dirty="0" smtClean="0"/>
              <a:t>7. Final Model</a:t>
            </a:r>
          </a:p>
          <a:p>
            <a:r>
              <a:rPr lang="en-US" dirty="0" smtClean="0"/>
              <a:t>8. Business Implications and Recommendations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838" y="5569018"/>
            <a:ext cx="493561" cy="740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838" y="6288191"/>
            <a:ext cx="493561" cy="47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1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b="1" cap="none" dirty="0" smtClean="0"/>
              <a:t>Notes</a:t>
            </a:r>
            <a:endParaRPr lang="en-US" cap="non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Employ a different feature selection method</a:t>
            </a:r>
          </a:p>
          <a:p>
            <a:pPr lvl="3"/>
            <a:r>
              <a:rPr lang="en-US" sz="2000" dirty="0" smtClean="0"/>
              <a:t>Fisher’s score was used for variable selection because it is fast and efficient</a:t>
            </a:r>
          </a:p>
          <a:p>
            <a:pPr lvl="3"/>
            <a:r>
              <a:rPr lang="en-US" sz="2000" dirty="0" smtClean="0"/>
              <a:t>However other techniques are available that may provide better results but are more time consuming</a:t>
            </a:r>
          </a:p>
          <a:p>
            <a:pPr lvl="3"/>
            <a:r>
              <a:rPr lang="en-US" sz="2000" dirty="0" smtClean="0"/>
              <a:t>Apply a variety of techniques to select variables, when an algorithm picks a variable it gets an </a:t>
            </a:r>
            <a:r>
              <a:rPr lang="en-US" sz="2000" dirty="0" err="1" smtClean="0"/>
              <a:t>upvote</a:t>
            </a:r>
            <a:r>
              <a:rPr lang="en-US" sz="2000" dirty="0" smtClean="0"/>
              <a:t>. </a:t>
            </a:r>
            <a:r>
              <a:rPr lang="en-US" sz="2000" dirty="0"/>
              <a:t>T</a:t>
            </a:r>
            <a:r>
              <a:rPr lang="en-US" sz="2000" dirty="0" smtClean="0"/>
              <a:t>he total votes can be calculated for each variable</a:t>
            </a:r>
          </a:p>
          <a:p>
            <a:r>
              <a:rPr lang="en-US" sz="2400" b="1" dirty="0" smtClean="0"/>
              <a:t>Use PCA for dimension reduction</a:t>
            </a:r>
          </a:p>
          <a:p>
            <a:r>
              <a:rPr lang="en-US" sz="2400" b="1" dirty="0" smtClean="0"/>
              <a:t>Cross validation</a:t>
            </a:r>
          </a:p>
          <a:p>
            <a:r>
              <a:rPr lang="en-US" sz="2400" b="1" dirty="0" smtClean="0"/>
              <a:t>Grid search to optimize </a:t>
            </a:r>
            <a:r>
              <a:rPr lang="en-US" sz="2400" b="1" dirty="0" err="1" smtClean="0"/>
              <a:t>hyperparameters</a:t>
            </a:r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RFM on gift data to identify the most profitable segments of donors</a:t>
            </a:r>
            <a:endParaRPr lang="en-US" sz="2400" b="1" dirty="0"/>
          </a:p>
          <a:p>
            <a:pPr lvl="3"/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838" y="5569018"/>
            <a:ext cx="493561" cy="740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838" y="6288191"/>
            <a:ext cx="493561" cy="47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6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b="1" cap="none" dirty="0" smtClean="0"/>
              <a:t>Q&amp;A</a:t>
            </a:r>
            <a:endParaRPr lang="en-US" cap="none" dirty="0"/>
          </a:p>
        </p:txBody>
      </p:sp>
      <p:pic>
        <p:nvPicPr>
          <p:cNvPr id="2050" name="Picture 2" descr="Image result for questions in every langu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04" y="1955528"/>
            <a:ext cx="9239250" cy="4286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1596838" y="5569018"/>
            <a:ext cx="493561" cy="1199138"/>
            <a:chOff x="11596838" y="5569018"/>
            <a:chExt cx="493561" cy="119913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96838" y="5569018"/>
              <a:ext cx="493561" cy="74034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96838" y="6288191"/>
              <a:ext cx="493561" cy="479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14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Pandas ANALYTICA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193636"/>
            <a:ext cx="9720073" cy="4023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of the top young, consultancy firms in Europe based on Forbes </a:t>
            </a:r>
          </a:p>
          <a:p>
            <a:r>
              <a:rPr lang="en-US" dirty="0" smtClean="0"/>
              <a:t>Founded in 2005 in Belgium</a:t>
            </a:r>
          </a:p>
          <a:p>
            <a:r>
              <a:rPr lang="en-US" dirty="0" smtClean="0"/>
              <a:t>Additional offices: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 smtClean="0"/>
              <a:t> Cairo, Egypt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 smtClean="0"/>
              <a:t> Karachi, Pakistan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 smtClean="0"/>
              <a:t> Cape Town, South Africa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smtClean="0"/>
              <a:t>San Pedro Sula, </a:t>
            </a:r>
            <a:r>
              <a:rPr lang="en-US" sz="1600" dirty="0" smtClean="0"/>
              <a:t>Honduras</a:t>
            </a:r>
            <a:endParaRPr lang="en-US" sz="1600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smtClean="0"/>
              <a:t>Jerusalem, Palestine</a:t>
            </a:r>
            <a:endParaRPr lang="en-US" sz="1600" dirty="0" smtClean="0"/>
          </a:p>
          <a:p>
            <a:r>
              <a:rPr lang="en-US" dirty="0" smtClean="0"/>
              <a:t>Top areas of expertise: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Political consultancy</a:t>
            </a:r>
            <a:endParaRPr lang="en-US" sz="16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Financial markets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 smtClean="0"/>
              <a:t>Marketing analytics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838" y="5569018"/>
            <a:ext cx="493561" cy="740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838" y="6288191"/>
            <a:ext cx="493561" cy="47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0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863072" cy="1499616"/>
          </a:xfrm>
        </p:spPr>
        <p:txBody>
          <a:bodyPr>
            <a:normAutofit/>
          </a:bodyPr>
          <a:lstStyle/>
          <a:p>
            <a:r>
              <a:rPr lang="en-US" b="1" cap="none" dirty="0" smtClean="0"/>
              <a:t>    Direct Social Communications: </a:t>
            </a:r>
            <a:r>
              <a:rPr lang="en-US" cap="none" dirty="0" smtClean="0"/>
              <a:t>Business Case</a:t>
            </a:r>
            <a:endParaRPr lang="en-US" cap="non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4128" y="1983229"/>
            <a:ext cx="10244235" cy="22562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Background: </a:t>
            </a:r>
            <a:endParaRPr lang="en-US" sz="24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 Specializing </a:t>
            </a:r>
            <a:r>
              <a:rPr lang="en-US" sz="1800" dirty="0"/>
              <a:t>in f</a:t>
            </a:r>
            <a:r>
              <a:rPr lang="en-US" sz="1800" dirty="0" smtClean="0"/>
              <a:t>undraising since 1985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Help charities </a:t>
            </a:r>
            <a:r>
              <a:rPr lang="en-US" sz="1800" dirty="0"/>
              <a:t>raise money to develop their activities</a:t>
            </a:r>
            <a:r>
              <a:rPr lang="en-US" sz="1800" dirty="0" smtClean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300" dirty="0" smtClean="0"/>
          </a:p>
          <a:p>
            <a:pPr lvl="5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smtClean="0"/>
              <a:t>400 </a:t>
            </a:r>
            <a:r>
              <a:rPr lang="en-US" sz="1800" dirty="0"/>
              <a:t>fundraising campaigns using </a:t>
            </a:r>
            <a:r>
              <a:rPr lang="en-US" sz="1800" dirty="0" smtClean="0"/>
              <a:t>DM per year</a:t>
            </a:r>
            <a:endParaRPr lang="en-US" sz="200" dirty="0" smtClean="0"/>
          </a:p>
          <a:p>
            <a:pPr lvl="5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smtClean="0"/>
              <a:t>More than 600k donations per year</a:t>
            </a:r>
            <a:endParaRPr lang="en-US" sz="200" dirty="0" smtClean="0"/>
          </a:p>
          <a:p>
            <a:pPr lvl="5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smtClean="0"/>
              <a:t>€24 million in donations per year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838" y="5569018"/>
            <a:ext cx="493561" cy="7403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838" y="6288191"/>
            <a:ext cx="493561" cy="4799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30" y="736090"/>
            <a:ext cx="730843" cy="1096265"/>
          </a:xfrm>
          <a:prstGeom prst="rect">
            <a:avLst/>
          </a:prstGeom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1024128" y="4490903"/>
            <a:ext cx="10105690" cy="225626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Business Problem: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Efficiently contact donors for a reactivation campaign in a profitable way</a:t>
            </a:r>
          </a:p>
          <a:p>
            <a:pPr marL="0" indent="0">
              <a:buNone/>
            </a:pPr>
            <a:r>
              <a:rPr lang="en-US" sz="2400" b="1" dirty="0" smtClean="0"/>
              <a:t>Goal: </a:t>
            </a:r>
          </a:p>
          <a:p>
            <a:pPr marL="528066" lvl="2" indent="-171450"/>
            <a:r>
              <a:rPr lang="en-US" sz="2000" dirty="0" smtClean="0"/>
              <a:t>Identify donors who, if contacted, will donate more than €35. Focus on donors who have been inactive in the past few years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5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b="1" cap="none" dirty="0" smtClean="0"/>
              <a:t>2013 Campaign</a:t>
            </a:r>
            <a:r>
              <a:rPr lang="en-US" cap="none" dirty="0" smtClean="0"/>
              <a:t>: €27 average donation</a:t>
            </a:r>
            <a:endParaRPr lang="en-US" cap="non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7801" y="2070151"/>
            <a:ext cx="5662999" cy="44554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 smtClean="0"/>
              <a:t>Contacted</a:t>
            </a:r>
            <a:r>
              <a:rPr lang="en-US" sz="2400" dirty="0" smtClean="0"/>
              <a:t>: 34,888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 Total Donors</a:t>
            </a:r>
            <a:r>
              <a:rPr lang="en-US" sz="2400" dirty="0" smtClean="0"/>
              <a:t>: 1,220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1" dirty="0" smtClean="0"/>
              <a:t> Total Donation: </a:t>
            </a:r>
            <a:r>
              <a:rPr lang="en-US" sz="1600" dirty="0" smtClean="0"/>
              <a:t>€32,884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b="1" dirty="0" smtClean="0"/>
              <a:t>Average Donation: </a:t>
            </a:r>
            <a:r>
              <a:rPr lang="en-US" sz="1600" dirty="0" smtClean="0"/>
              <a:t>€26.95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1" dirty="0" smtClean="0"/>
              <a:t> Penetration </a:t>
            </a:r>
            <a:r>
              <a:rPr lang="en-US" sz="1600" b="1" dirty="0"/>
              <a:t>Rate: </a:t>
            </a:r>
            <a:r>
              <a:rPr lang="en-US" sz="1600" dirty="0"/>
              <a:t>3.5</a:t>
            </a:r>
            <a:r>
              <a:rPr lang="en-US" sz="1600" dirty="0" smtClean="0"/>
              <a:t>%</a:t>
            </a:r>
          </a:p>
          <a:p>
            <a:pPr marL="310896" lvl="2" indent="0">
              <a:buNone/>
            </a:pPr>
            <a:endParaRPr lang="en-US" sz="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b="1" dirty="0" smtClean="0"/>
              <a:t>Donors &gt; €35: </a:t>
            </a:r>
            <a:r>
              <a:rPr lang="en-US" sz="2400" dirty="0" smtClean="0"/>
              <a:t>518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Males: 43% | Females: 34% | Couples: 20%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Languages: 93% Dutch | 7% French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Antwerp: 23% | E. Flanders: 22% | W. Flanders: 21%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838" y="5569018"/>
            <a:ext cx="493561" cy="7403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838" y="6288191"/>
            <a:ext cx="493561" cy="479965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679773"/>
              </p:ext>
            </p:extLst>
          </p:nvPr>
        </p:nvGraphicFramePr>
        <p:xfrm>
          <a:off x="6899565" y="2001203"/>
          <a:ext cx="4479636" cy="3567815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2239818">
                  <a:extLst>
                    <a:ext uri="{9D8B030D-6E8A-4147-A177-3AD203B41FA5}">
                      <a16:colId xmlns:a16="http://schemas.microsoft.com/office/drawing/2014/main" val="123060261"/>
                    </a:ext>
                  </a:extLst>
                </a:gridCol>
                <a:gridCol w="2239818">
                  <a:extLst>
                    <a:ext uri="{9D8B030D-6E8A-4147-A177-3AD203B41FA5}">
                      <a16:colId xmlns:a16="http://schemas.microsoft.com/office/drawing/2014/main" val="4229754467"/>
                    </a:ext>
                  </a:extLst>
                </a:gridCol>
              </a:tblGrid>
              <a:tr h="585547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Baseline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63813"/>
                  </a:ext>
                </a:extLst>
              </a:tr>
              <a:tr h="585547">
                <a:tc>
                  <a:txBody>
                    <a:bodyPr/>
                    <a:lstStyle/>
                    <a:p>
                      <a:r>
                        <a:rPr lang="en-US" dirty="0" smtClean="0"/>
                        <a:t>Total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cap="none" dirty="0" smtClean="0"/>
                        <a:t>€</a:t>
                      </a:r>
                      <a:r>
                        <a:rPr lang="en-US" dirty="0" smtClean="0"/>
                        <a:t>17,444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012228"/>
                  </a:ext>
                </a:extLst>
              </a:tr>
              <a:tr h="585547">
                <a:tc>
                  <a:txBody>
                    <a:bodyPr/>
                    <a:lstStyle/>
                    <a:p>
                      <a:r>
                        <a:rPr lang="en-US" dirty="0" smtClean="0"/>
                        <a:t>Total Donors &gt; </a:t>
                      </a:r>
                      <a:r>
                        <a:rPr lang="en-US" cap="none" dirty="0" smtClean="0"/>
                        <a:t>€</a:t>
                      </a:r>
                      <a:r>
                        <a:rPr lang="en-US" dirty="0" smtClean="0"/>
                        <a:t>35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86951"/>
                  </a:ext>
                </a:extLst>
              </a:tr>
              <a:tr h="585547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r>
                        <a:rPr lang="en-US" baseline="0" dirty="0" smtClean="0"/>
                        <a:t> Donation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cap="none" dirty="0" smtClean="0"/>
                        <a:t>€45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139447"/>
                  </a:ext>
                </a:extLst>
              </a:tr>
              <a:tr h="610027">
                <a:tc>
                  <a:txBody>
                    <a:bodyPr/>
                    <a:lstStyle/>
                    <a:p>
                      <a:r>
                        <a:rPr lang="en-US" dirty="0" smtClean="0"/>
                        <a:t>Total Revenue (using average</a:t>
                      </a:r>
                      <a:r>
                        <a:rPr lang="en-US" baseline="0" dirty="0" smtClean="0"/>
                        <a:t> donation)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cap="none" dirty="0" smtClean="0"/>
                        <a:t>€</a:t>
                      </a:r>
                      <a:r>
                        <a:rPr lang="en-US" dirty="0" smtClean="0"/>
                        <a:t>23,310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57920"/>
                  </a:ext>
                </a:extLst>
              </a:tr>
              <a:tr h="585547">
                <a:tc>
                  <a:txBody>
                    <a:bodyPr/>
                    <a:lstStyle/>
                    <a:p>
                      <a:r>
                        <a:rPr lang="en-US" dirty="0" smtClean="0"/>
                        <a:t>Conversion Rate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%1.48</a:t>
                      </a:r>
                    </a:p>
                    <a:p>
                      <a:pPr algn="ctr"/>
                      <a:r>
                        <a:rPr lang="en-US" sz="1200" dirty="0" smtClean="0"/>
                        <a:t>(518/34,888)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0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b="1" cap="none" dirty="0" smtClean="0"/>
              <a:t>Data &amp; Variables: </a:t>
            </a:r>
            <a:r>
              <a:rPr lang="en-US" cap="none" dirty="0" smtClean="0"/>
              <a:t>Originals</a:t>
            </a:r>
            <a:r>
              <a:rPr lang="en-US" b="1" cap="none" dirty="0" smtClean="0"/>
              <a:t> </a:t>
            </a:r>
            <a:endParaRPr lang="en-US" cap="non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7873" y="2164156"/>
            <a:ext cx="9720073" cy="412403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 smtClean="0"/>
              <a:t>Training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/>
              <a:t>Data: </a:t>
            </a:r>
            <a:r>
              <a:rPr lang="en-US" sz="2000" dirty="0" smtClean="0"/>
              <a:t>Campaign 2013-04-11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/>
              <a:t>Test Data</a:t>
            </a:r>
            <a:r>
              <a:rPr lang="en-US" sz="2000" b="1" dirty="0"/>
              <a:t>: </a:t>
            </a:r>
            <a:r>
              <a:rPr lang="en-US" sz="2000" dirty="0" smtClean="0"/>
              <a:t>Campaign 2014-01-15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smtClean="0"/>
              <a:t>Data Received from DSC: </a:t>
            </a:r>
          </a:p>
          <a:p>
            <a:pPr marL="1028700" lvl="4" indent="-342900"/>
            <a:r>
              <a:rPr lang="en-US" sz="2000" b="1" dirty="0" smtClean="0"/>
              <a:t>Donors: </a:t>
            </a:r>
            <a:r>
              <a:rPr lang="en-US" sz="2000" dirty="0" err="1" smtClean="0"/>
              <a:t>donorID</a:t>
            </a:r>
            <a:r>
              <a:rPr lang="en-US" sz="2000" dirty="0" smtClean="0"/>
              <a:t>, gender, language, zipcode, region</a:t>
            </a:r>
          </a:p>
          <a:p>
            <a:pPr marL="1028700" lvl="4" indent="-342900"/>
            <a:r>
              <a:rPr lang="en-US" sz="2000" b="1" dirty="0" smtClean="0"/>
              <a:t>Gifts: </a:t>
            </a:r>
            <a:r>
              <a:rPr lang="en-US" sz="2000" dirty="0" err="1" smtClean="0"/>
              <a:t>donorID</a:t>
            </a:r>
            <a:r>
              <a:rPr lang="en-US" sz="2000" dirty="0" smtClean="0"/>
              <a:t>, </a:t>
            </a:r>
            <a:r>
              <a:rPr lang="en-US" sz="2000" dirty="0" err="1" smtClean="0"/>
              <a:t>campID</a:t>
            </a:r>
            <a:r>
              <a:rPr lang="en-US" sz="2000" dirty="0" smtClean="0"/>
              <a:t>, amount, date </a:t>
            </a:r>
          </a:p>
          <a:p>
            <a:pPr marL="1028700" lvl="4" indent="-342900"/>
            <a:r>
              <a:rPr lang="en-US" sz="2000" b="1" dirty="0" smtClean="0"/>
              <a:t>Campaign 2013-04-11: </a:t>
            </a:r>
            <a:r>
              <a:rPr lang="en-US" sz="2000" dirty="0" err="1" smtClean="0"/>
              <a:t>donorID</a:t>
            </a:r>
            <a:r>
              <a:rPr lang="en-US" sz="2000" dirty="0" smtClean="0"/>
              <a:t>, amount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sz="2000" b="1" dirty="0" smtClean="0"/>
              <a:t>Dummy Variables </a:t>
            </a:r>
            <a:r>
              <a:rPr lang="en-US" sz="2000" b="1" dirty="0"/>
              <a:t>from Original Data: </a:t>
            </a:r>
            <a:endParaRPr lang="en-US" sz="2000" b="1" dirty="0" smtClean="0"/>
          </a:p>
          <a:p>
            <a:pPr marL="1028700" lvl="4" indent="-342900"/>
            <a:r>
              <a:rPr lang="en-US" sz="2000" dirty="0" smtClean="0"/>
              <a:t>Gender</a:t>
            </a:r>
            <a:r>
              <a:rPr lang="en-US" sz="2000" dirty="0"/>
              <a:t> </a:t>
            </a:r>
            <a:r>
              <a:rPr lang="en-US" sz="2000" dirty="0" smtClean="0"/>
              <a:t>&amp; language</a:t>
            </a:r>
          </a:p>
          <a:p>
            <a:pPr marL="1028700" lvl="4" indent="-342900"/>
            <a:r>
              <a:rPr lang="en-US" sz="2000" dirty="0"/>
              <a:t>R</a:t>
            </a:r>
            <a:r>
              <a:rPr lang="en-US" sz="2000" dirty="0" smtClean="0"/>
              <a:t>egion &amp; province (created from </a:t>
            </a:r>
            <a:r>
              <a:rPr lang="en-US" sz="2000" dirty="0"/>
              <a:t>zipcode)</a:t>
            </a:r>
            <a:r>
              <a:rPr lang="en-US" sz="2000" dirty="0" smtClean="0"/>
              <a:t> </a:t>
            </a:r>
            <a:endParaRPr lang="en-US" sz="2000" dirty="0"/>
          </a:p>
          <a:p>
            <a:pPr marL="1028700" lvl="4" indent="-342900"/>
            <a:endParaRPr lang="en-US" sz="2000" dirty="0"/>
          </a:p>
          <a:p>
            <a:pPr marL="342900" indent="-342900"/>
            <a:endParaRPr lang="en-US" sz="28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1596838" y="5569018"/>
            <a:ext cx="493561" cy="1199138"/>
            <a:chOff x="11596838" y="5569018"/>
            <a:chExt cx="493561" cy="11991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96838" y="5569018"/>
              <a:ext cx="493561" cy="74034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96838" y="6288191"/>
              <a:ext cx="493561" cy="479965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13"/>
          <a:stretch/>
        </p:blipFill>
        <p:spPr>
          <a:xfrm>
            <a:off x="8017165" y="2958263"/>
            <a:ext cx="3321056" cy="23798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7858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32C6C8-3E0F-4AAB-88A5-4F9713DD0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121490"/>
              </p:ext>
            </p:extLst>
          </p:nvPr>
        </p:nvGraphicFramePr>
        <p:xfrm>
          <a:off x="1016000" y="1922828"/>
          <a:ext cx="10178472" cy="448056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3392824">
                  <a:extLst>
                    <a:ext uri="{9D8B030D-6E8A-4147-A177-3AD203B41FA5}">
                      <a16:colId xmlns:a16="http://schemas.microsoft.com/office/drawing/2014/main" val="2737194924"/>
                    </a:ext>
                  </a:extLst>
                </a:gridCol>
                <a:gridCol w="3392824">
                  <a:extLst>
                    <a:ext uri="{9D8B030D-6E8A-4147-A177-3AD203B41FA5}">
                      <a16:colId xmlns:a16="http://schemas.microsoft.com/office/drawing/2014/main" val="717457657"/>
                    </a:ext>
                  </a:extLst>
                </a:gridCol>
                <a:gridCol w="3392824">
                  <a:extLst>
                    <a:ext uri="{9D8B030D-6E8A-4147-A177-3AD203B41FA5}">
                      <a16:colId xmlns:a16="http://schemas.microsoft.com/office/drawing/2014/main" val="184848718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latest_gift_above_35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min_amount_gifted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first_gift_years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52831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times_gift_above_35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avg_gift_amount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last_gift_years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75753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earliest_gift_date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avg_weighted_gift_amount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ever_received_camp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65719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total_freq_gifted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total_weighted_amount_gifted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mostly_gift_35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63780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total_amount_gifted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max_weighted_amount_gifted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latest_gift_date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5177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max_amount_gifted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min_weighted_amount_gifted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avg_gift_per_year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2580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ever_gifted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55481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96" y="489527"/>
            <a:ext cx="9720072" cy="1499616"/>
          </a:xfrm>
        </p:spPr>
        <p:txBody>
          <a:bodyPr>
            <a:normAutofit/>
          </a:bodyPr>
          <a:lstStyle/>
          <a:p>
            <a:r>
              <a:rPr lang="en-US" b="1" cap="none" dirty="0" smtClean="0"/>
              <a:t>Data &amp; Variables: </a:t>
            </a:r>
            <a:r>
              <a:rPr lang="en-US" cap="none" dirty="0" smtClean="0"/>
              <a:t>Created</a:t>
            </a:r>
            <a:r>
              <a:rPr lang="en-US" b="1" cap="none" dirty="0" smtClean="0"/>
              <a:t> </a:t>
            </a:r>
            <a:endParaRPr lang="en-US" cap="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838" y="5569018"/>
            <a:ext cx="493561" cy="74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838" y="6288191"/>
            <a:ext cx="493561" cy="47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06" y="524809"/>
            <a:ext cx="9720072" cy="1499616"/>
          </a:xfrm>
        </p:spPr>
        <p:txBody>
          <a:bodyPr>
            <a:normAutofit/>
          </a:bodyPr>
          <a:lstStyle/>
          <a:p>
            <a:r>
              <a:rPr lang="en-US" b="1" cap="none" dirty="0" smtClean="0"/>
              <a:t>Data &amp; Variables: </a:t>
            </a:r>
            <a:r>
              <a:rPr lang="en-US" cap="none" dirty="0" smtClean="0"/>
              <a:t>Created</a:t>
            </a:r>
            <a:r>
              <a:rPr lang="en-US" b="1" cap="none" dirty="0" smtClean="0"/>
              <a:t> </a:t>
            </a:r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838" y="5569018"/>
            <a:ext cx="493561" cy="74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838" y="6288191"/>
            <a:ext cx="493561" cy="479965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332C6C8-3E0F-4AAB-88A5-4F9713DD0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661026"/>
              </p:ext>
            </p:extLst>
          </p:nvPr>
        </p:nvGraphicFramePr>
        <p:xfrm>
          <a:off x="997527" y="2024425"/>
          <a:ext cx="10196946" cy="4025392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3398982">
                  <a:extLst>
                    <a:ext uri="{9D8B030D-6E8A-4147-A177-3AD203B41FA5}">
                      <a16:colId xmlns:a16="http://schemas.microsoft.com/office/drawing/2014/main" val="2737194924"/>
                    </a:ext>
                  </a:extLst>
                </a:gridCol>
                <a:gridCol w="3398982">
                  <a:extLst>
                    <a:ext uri="{9D8B030D-6E8A-4147-A177-3AD203B41FA5}">
                      <a16:colId xmlns:a16="http://schemas.microsoft.com/office/drawing/2014/main" val="717457657"/>
                    </a:ext>
                  </a:extLst>
                </a:gridCol>
                <a:gridCol w="3398982">
                  <a:extLst>
                    <a:ext uri="{9D8B030D-6E8A-4147-A177-3AD203B41FA5}">
                      <a16:colId xmlns:a16="http://schemas.microsoft.com/office/drawing/2014/main" val="1848487188"/>
                    </a:ext>
                  </a:extLst>
                </a:gridCol>
              </a:tblGrid>
              <a:tr h="575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max_window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latest_growth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amount_gift_5y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503234"/>
                  </a:ext>
                </a:extLst>
              </a:tr>
              <a:tr h="575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min_window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freq_gift_10y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weighted_amount_gift_5y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818607"/>
                  </a:ext>
                </a:extLst>
              </a:tr>
              <a:tr h="575056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avg_window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amount_gift_10y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freq_gift_3y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799544"/>
                  </a:ext>
                </a:extLst>
              </a:tr>
              <a:tr h="575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max_growth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weighted_amount_gift_10y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amount_gift_3y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483845"/>
                  </a:ext>
                </a:extLst>
              </a:tr>
              <a:tr h="575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min_growth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freq_gift_5y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weighted_amount_gift_3y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756692"/>
                  </a:ext>
                </a:extLst>
              </a:tr>
              <a:tr h="575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avg_growth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weighted_amount_gift_1y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freq_gift_1y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767589"/>
                  </a:ext>
                </a:extLst>
              </a:tr>
              <a:tr h="575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latest_window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latest_amount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amount_gift_1y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592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50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b="1" cap="none" dirty="0" smtClean="0"/>
              <a:t>Feature S</a:t>
            </a:r>
            <a:r>
              <a:rPr lang="en-US" b="1" cap="none" dirty="0"/>
              <a:t>election Method: </a:t>
            </a:r>
            <a:r>
              <a:rPr lang="en-US" cap="none" dirty="0" smtClean="0"/>
              <a:t>Fisher’s </a:t>
            </a:r>
            <a:r>
              <a:rPr lang="en-US" cap="none" dirty="0"/>
              <a:t>S</a:t>
            </a:r>
            <a:r>
              <a:rPr lang="en-US" cap="none" dirty="0" smtClean="0"/>
              <a:t>core</a:t>
            </a:r>
            <a:endParaRPr lang="en-US" cap="non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8492" y="2084832"/>
            <a:ext cx="9720073" cy="4023360"/>
          </a:xfrm>
        </p:spPr>
        <p:txBody>
          <a:bodyPr>
            <a:normAutofit/>
          </a:bodyPr>
          <a:lstStyle/>
          <a:p>
            <a:pPr lvl="3">
              <a:buFont typeface="Arial" panose="020B0604020202020204" pitchFamily="34" charset="0"/>
              <a:buChar char="•"/>
            </a:pPr>
            <a:r>
              <a:rPr lang="en-US" sz="2400" dirty="0" smtClean="0"/>
              <a:t> Measures </a:t>
            </a:r>
            <a:r>
              <a:rPr lang="en-US" sz="2400" dirty="0"/>
              <a:t>information gain from each variable towards the target variable 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 smtClean="0"/>
              <a:t> Top </a:t>
            </a:r>
            <a:r>
              <a:rPr lang="en-US" sz="2400" dirty="0" smtClean="0"/>
              <a:t>20 </a:t>
            </a:r>
            <a:r>
              <a:rPr lang="en-US" sz="2400" dirty="0" smtClean="0"/>
              <a:t>predictor variables selected using this feature selection method </a:t>
            </a:r>
          </a:p>
          <a:p>
            <a:pPr lvl="7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smtClean="0"/>
              <a:t>Advantage: Fast, efficient and widely accepted</a:t>
            </a:r>
          </a:p>
          <a:p>
            <a:pPr lvl="7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smtClean="0"/>
              <a:t>Disadvantage: Selects each feature independently which may lead to a suboptimal subset of </a:t>
            </a:r>
            <a:r>
              <a:rPr lang="en-US" sz="1800" dirty="0" smtClean="0"/>
              <a:t>features</a:t>
            </a:r>
            <a:endParaRPr lang="en-US" sz="1800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 smtClean="0"/>
              <a:t> Checked the correlation between these </a:t>
            </a:r>
            <a:r>
              <a:rPr lang="en-US" sz="2400" dirty="0" smtClean="0"/>
              <a:t>variables </a:t>
            </a:r>
            <a:r>
              <a:rPr lang="en-US" sz="2400" dirty="0" smtClean="0"/>
              <a:t>and removed the highly correlated ones </a:t>
            </a:r>
            <a:r>
              <a:rPr lang="en-US" sz="1800" dirty="0" smtClean="0"/>
              <a:t>(correlation above 95%)</a:t>
            </a:r>
            <a:endParaRPr lang="en-US" sz="18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b="1" dirty="0" smtClean="0"/>
              <a:t> Target variable: </a:t>
            </a:r>
            <a:r>
              <a:rPr lang="en-US" sz="2400" dirty="0" smtClean="0"/>
              <a:t>Donate over 35 (binary)</a:t>
            </a:r>
          </a:p>
          <a:p>
            <a:pPr marL="457200" lvl="3" indent="0">
              <a:buNone/>
            </a:pPr>
            <a:endParaRPr lang="en-US" sz="2400" b="1" dirty="0" smtClean="0"/>
          </a:p>
          <a:p>
            <a:pPr marL="457200" lvl="3" indent="0">
              <a:buNone/>
            </a:pPr>
            <a:endParaRPr lang="en-US" sz="2400" b="1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1596838" y="5569018"/>
            <a:ext cx="493561" cy="1199138"/>
            <a:chOff x="11596838" y="5569018"/>
            <a:chExt cx="493561" cy="11991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96838" y="5569018"/>
              <a:ext cx="493561" cy="74034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96838" y="6288191"/>
              <a:ext cx="493561" cy="479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254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1080</Words>
  <Application>Microsoft Office PowerPoint</Application>
  <PresentationFormat>Widescreen</PresentationFormat>
  <Paragraphs>281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Times New Roman</vt:lpstr>
      <vt:lpstr>Tw Cen MT</vt:lpstr>
      <vt:lpstr>Tw Cen MT Condensed</vt:lpstr>
      <vt:lpstr>Wingdings 3</vt:lpstr>
      <vt:lpstr>Integral</vt:lpstr>
      <vt:lpstr>   DSC: Predicting Donations for Future Campaigns </vt:lpstr>
      <vt:lpstr>CONTENTS</vt:lpstr>
      <vt:lpstr>Pandas ANALYTICA</vt:lpstr>
      <vt:lpstr>    Direct Social Communications: Business Case</vt:lpstr>
      <vt:lpstr>2013 Campaign: €27 average donation</vt:lpstr>
      <vt:lpstr>Data &amp; Variables: Originals </vt:lpstr>
      <vt:lpstr>Data &amp; Variables: Created </vt:lpstr>
      <vt:lpstr>Data &amp; Variables: Created </vt:lpstr>
      <vt:lpstr>Feature Selection Method: Fisher’s Score</vt:lpstr>
      <vt:lpstr>Feature Selection Method: Fisher’s Score</vt:lpstr>
      <vt:lpstr>Model assumptions</vt:lpstr>
      <vt:lpstr>Models</vt:lpstr>
      <vt:lpstr>Algorithm Evaluation</vt:lpstr>
      <vt:lpstr>Algorithm Evaluation</vt:lpstr>
      <vt:lpstr>Algorithm Evaluation</vt:lpstr>
      <vt:lpstr>Algorithm Selection</vt:lpstr>
      <vt:lpstr>Final Model – Boosted Tree </vt:lpstr>
      <vt:lpstr>Business Implications – Impact of Cost </vt:lpstr>
      <vt:lpstr>Recommendations – Business</vt:lpstr>
      <vt:lpstr>Notes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2019-11-30T15:11:56Z</dcterms:created>
  <dcterms:modified xsi:type="dcterms:W3CDTF">2019-12-02T13:14:02Z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