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340" r:id="rId6"/>
    <p:sldId id="313" r:id="rId7"/>
    <p:sldId id="311" r:id="rId8"/>
    <p:sldId id="414" r:id="rId9"/>
    <p:sldId id="415" r:id="rId10"/>
    <p:sldId id="423" r:id="rId11"/>
    <p:sldId id="424" r:id="rId12"/>
    <p:sldId id="341" r:id="rId13"/>
    <p:sldId id="417" r:id="rId14"/>
    <p:sldId id="429" r:id="rId15"/>
    <p:sldId id="419" r:id="rId16"/>
    <p:sldId id="430" r:id="rId17"/>
    <p:sldId id="422" r:id="rId18"/>
    <p:sldId id="427" r:id="rId19"/>
    <p:sldId id="441" r:id="rId20"/>
    <p:sldId id="442" r:id="rId21"/>
    <p:sldId id="428" r:id="rId22"/>
    <p:sldId id="443" r:id="rId23"/>
    <p:sldId id="445" r:id="rId24"/>
    <p:sldId id="431" r:id="rId25"/>
    <p:sldId id="420" r:id="rId26"/>
    <p:sldId id="421" r:id="rId27"/>
    <p:sldId id="432" r:id="rId28"/>
    <p:sldId id="433" r:id="rId29"/>
    <p:sldId id="434" r:id="rId30"/>
    <p:sldId id="435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32" y="5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20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22AA-4606-4B73-88AF-015F24EC5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EF68-00BA-4D40-9519-3E4262B4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22AA-4606-4B73-88AF-015F24EC5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EF68-00BA-4D40-9519-3E4262B4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0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301608" y="1870734"/>
            <a:ext cx="57097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Bank Customer’s Engagement Level Report Analysis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546107" y="3135335"/>
            <a:ext cx="5532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IV. DV Creation</a:t>
            </a:r>
          </a:p>
        </p:txBody>
      </p:sp>
    </p:spTree>
    <p:extLst>
      <p:ext uri="{BB962C8B-B14F-4D97-AF65-F5344CB8AC3E}">
        <p14:creationId xmlns:p14="http://schemas.microsoft.com/office/powerpoint/2010/main" val="20494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576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Theory Behind Dependent Variable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7260"/>
              </p:ext>
            </p:extLst>
          </p:nvPr>
        </p:nvGraphicFramePr>
        <p:xfrm>
          <a:off x="1131454" y="1578645"/>
          <a:ext cx="9929092" cy="34480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3341109637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853520198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Step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 coefficients creation for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Frequency and Monetary Values (As Previously Explained)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3448"/>
                  </a:ext>
                </a:extLst>
              </a:tr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K-Means clustering to classify the observations(not customers) into groups</a:t>
                      </a:r>
                    </a:p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79714"/>
                  </a:ext>
                </a:extLst>
              </a:tr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3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classification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97939"/>
                  </a:ext>
                </a:extLst>
              </a:tr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the Probabilities to create final engagement score</a:t>
                      </a:r>
                    </a:p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RFM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7119" y="2496097"/>
            <a:ext cx="39850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Recency</a:t>
            </a:r>
          </a:p>
          <a:p>
            <a:pPr algn="ctr"/>
            <a:endParaRPr lang="en-US" sz="2600" b="1" dirty="0" smtClean="0"/>
          </a:p>
          <a:p>
            <a:r>
              <a:rPr lang="en-US" sz="2000" dirty="0" smtClean="0"/>
              <a:t>Days since last order</a:t>
            </a:r>
          </a:p>
          <a:p>
            <a:r>
              <a:rPr lang="en-US" sz="2000" dirty="0" smtClean="0"/>
              <a:t>(on monthly basis)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3463" y="2638583"/>
            <a:ext cx="39850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/>
              <a:t>Frequency</a:t>
            </a:r>
          </a:p>
          <a:p>
            <a:endParaRPr lang="en-US" dirty="0"/>
          </a:p>
          <a:p>
            <a:r>
              <a:rPr lang="en-US" sz="2000" dirty="0" smtClean="0"/>
              <a:t>Number of orders per month</a:t>
            </a:r>
            <a:endParaRPr lang="en-US" sz="2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18494" y="3489624"/>
            <a:ext cx="3649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/>
              <a:t>Monetary Value</a:t>
            </a:r>
          </a:p>
          <a:p>
            <a:endParaRPr lang="en-US" dirty="0"/>
          </a:p>
          <a:p>
            <a:pPr algn="ctr"/>
            <a:r>
              <a:rPr lang="en-US" sz="2000" dirty="0" smtClean="0"/>
              <a:t>Average of the order per month</a:t>
            </a:r>
            <a:endParaRPr lang="en-US" sz="20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31454" y="1090757"/>
          <a:ext cx="9929092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2822637230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1500374100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Step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Created monthly coefficients for </a:t>
                      </a:r>
                      <a:r>
                        <a:rPr lang="en-US" sz="2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Frequency and Monetary 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0823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464" y="2337949"/>
            <a:ext cx="3985029" cy="1824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8494" y="2864759"/>
            <a:ext cx="3649288" cy="2277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7782" y="2346017"/>
            <a:ext cx="3985029" cy="2277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7119"/>
              </p:ext>
            </p:extLst>
          </p:nvPr>
        </p:nvGraphicFramePr>
        <p:xfrm>
          <a:off x="968004" y="5248605"/>
          <a:ext cx="9950268" cy="1104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4368">
                  <a:extLst>
                    <a:ext uri="{9D8B030D-6E8A-4147-A177-3AD203B41FA5}">
                      <a16:colId xmlns:a16="http://schemas.microsoft.com/office/drawing/2014/main" val="1961006867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6580692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240338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5116992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3413201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Customer ID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Recency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Frequency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Monetary value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965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dirty="0" smtClean="0">
                          <a:effectLst/>
                        </a:rPr>
                        <a:t>3756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March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12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10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13 USD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203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dirty="0" smtClean="0">
                          <a:effectLst/>
                        </a:rPr>
                        <a:t>3731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February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48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14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effectLst/>
                        </a:rPr>
                        <a:t>120 USD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6929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665" y="4773150"/>
            <a:ext cx="1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662" y="352871"/>
            <a:ext cx="884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Cluster Distribution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02597"/>
              </p:ext>
            </p:extLst>
          </p:nvPr>
        </p:nvGraphicFramePr>
        <p:xfrm>
          <a:off x="471055" y="1504905"/>
          <a:ext cx="9929092" cy="6134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504063792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2598481492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Clustering to classify the observations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groups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6689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2959"/>
              </p:ext>
            </p:extLst>
          </p:nvPr>
        </p:nvGraphicFramePr>
        <p:xfrm>
          <a:off x="471055" y="2518210"/>
          <a:ext cx="3056082" cy="16845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89906">
                  <a:extLst>
                    <a:ext uri="{9D8B030D-6E8A-4147-A177-3AD203B41FA5}">
                      <a16:colId xmlns:a16="http://schemas.microsoft.com/office/drawing/2014/main" val="3017726779"/>
                    </a:ext>
                  </a:extLst>
                </a:gridCol>
                <a:gridCol w="1766176">
                  <a:extLst>
                    <a:ext uri="{9D8B030D-6E8A-4147-A177-3AD203B41FA5}">
                      <a16:colId xmlns:a16="http://schemas.microsoft.com/office/drawing/2014/main" val="3807980295"/>
                    </a:ext>
                  </a:extLst>
                </a:gridCol>
              </a:tblGrid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Cluster 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Mean of frequency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845677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1st Cluster: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815621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2nd Cluster</a:t>
                      </a:r>
                      <a:r>
                        <a:rPr lang="en-US" sz="1700" u="none" strike="noStrike" dirty="0" smtClean="0">
                          <a:effectLst/>
                        </a:rPr>
                        <a:t>: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20346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3rd Cluster</a:t>
                      </a:r>
                      <a:r>
                        <a:rPr lang="en-US" sz="17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28574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8386"/>
              </p:ext>
            </p:extLst>
          </p:nvPr>
        </p:nvGraphicFramePr>
        <p:xfrm>
          <a:off x="3886198" y="2526746"/>
          <a:ext cx="4029365" cy="16845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0707">
                  <a:extLst>
                    <a:ext uri="{9D8B030D-6E8A-4147-A177-3AD203B41FA5}">
                      <a16:colId xmlns:a16="http://schemas.microsoft.com/office/drawing/2014/main" val="871975923"/>
                    </a:ext>
                  </a:extLst>
                </a:gridCol>
                <a:gridCol w="2328658">
                  <a:extLst>
                    <a:ext uri="{9D8B030D-6E8A-4147-A177-3AD203B41FA5}">
                      <a16:colId xmlns:a16="http://schemas.microsoft.com/office/drawing/2014/main" val="4051839218"/>
                    </a:ext>
                  </a:extLst>
                </a:gridCol>
              </a:tblGrid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Cluster 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Mean of </a:t>
                      </a:r>
                      <a:r>
                        <a:rPr lang="en-US" sz="1700" b="1" u="none" strike="noStrike" dirty="0" smtClean="0">
                          <a:effectLst/>
                        </a:rPr>
                        <a:t>monetary value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450639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1st Cluster: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69518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2nd Cluster</a:t>
                      </a:r>
                      <a:r>
                        <a:rPr lang="en-US" sz="1700" u="none" strike="noStrike" dirty="0" smtClean="0">
                          <a:effectLst/>
                        </a:rPr>
                        <a:t>: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1,132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714081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3rd Cluster</a:t>
                      </a:r>
                      <a:r>
                        <a:rPr lang="en-US" sz="17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11,892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07969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69287"/>
              </p:ext>
            </p:extLst>
          </p:nvPr>
        </p:nvGraphicFramePr>
        <p:xfrm>
          <a:off x="8491101" y="2526746"/>
          <a:ext cx="3056082" cy="16845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89906">
                  <a:extLst>
                    <a:ext uri="{9D8B030D-6E8A-4147-A177-3AD203B41FA5}">
                      <a16:colId xmlns:a16="http://schemas.microsoft.com/office/drawing/2014/main" val="41957214"/>
                    </a:ext>
                  </a:extLst>
                </a:gridCol>
                <a:gridCol w="1766176">
                  <a:extLst>
                    <a:ext uri="{9D8B030D-6E8A-4147-A177-3AD203B41FA5}">
                      <a16:colId xmlns:a16="http://schemas.microsoft.com/office/drawing/2014/main" val="279623810"/>
                    </a:ext>
                  </a:extLst>
                </a:gridCol>
              </a:tblGrid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Cluster name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Mean of </a:t>
                      </a:r>
                      <a:r>
                        <a:rPr lang="en-US" sz="1700" b="1" u="none" strike="noStrike" dirty="0" smtClean="0">
                          <a:effectLst/>
                        </a:rPr>
                        <a:t>recency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12983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1st Cluster: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135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11579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2nd Cluster</a:t>
                      </a:r>
                      <a:r>
                        <a:rPr lang="en-US" sz="1700" u="none" strike="noStrike" dirty="0" smtClean="0">
                          <a:effectLst/>
                        </a:rPr>
                        <a:t>: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131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1473"/>
                  </a:ext>
                </a:extLst>
              </a:tr>
              <a:tr h="38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3rd Cluster</a:t>
                      </a:r>
                      <a:r>
                        <a:rPr lang="en-US" sz="17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22531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0667" y="4480210"/>
            <a:ext cx="99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Later we summed the clusters per </a:t>
            </a:r>
            <a:r>
              <a:rPr lang="en-US" b="1" i="1" dirty="0" smtClean="0"/>
              <a:t>observation (month-customer)</a:t>
            </a:r>
            <a:r>
              <a:rPr lang="en-US" i="1" dirty="0" smtClean="0"/>
              <a:t> and  averaged the coefficient to per </a:t>
            </a:r>
            <a:r>
              <a:rPr lang="en-US" b="1" i="1" dirty="0" smtClean="0"/>
              <a:t>customer</a:t>
            </a:r>
            <a:r>
              <a:rPr lang="en-US" i="1" dirty="0" smtClean="0"/>
              <a:t> form and got DV</a:t>
            </a:r>
            <a:endParaRPr lang="en-US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59473"/>
              </p:ext>
            </p:extLst>
          </p:nvPr>
        </p:nvGraphicFramePr>
        <p:xfrm>
          <a:off x="2183849" y="5266610"/>
          <a:ext cx="325175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876">
                  <a:extLst>
                    <a:ext uri="{9D8B030D-6E8A-4147-A177-3AD203B41FA5}">
                      <a16:colId xmlns:a16="http://schemas.microsoft.com/office/drawing/2014/main" val="133931604"/>
                    </a:ext>
                  </a:extLst>
                </a:gridCol>
                <a:gridCol w="1625876">
                  <a:extLst>
                    <a:ext uri="{9D8B030D-6E8A-4147-A177-3AD203B41FA5}">
                      <a16:colId xmlns:a16="http://schemas.microsoft.com/office/drawing/2014/main" val="3737221643"/>
                    </a:ext>
                  </a:extLst>
                </a:gridCol>
              </a:tblGrid>
              <a:tr h="34270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Customer</a:t>
                      </a:r>
                      <a:r>
                        <a:rPr lang="en-US" b="1" baseline="0" dirty="0" smtClean="0">
                          <a:effectLst/>
                        </a:rPr>
                        <a:t> ID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DV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20859"/>
                  </a:ext>
                </a:extLst>
              </a:tr>
              <a:tr h="342706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3731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.210526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14835"/>
                  </a:ext>
                </a:extLst>
              </a:tr>
              <a:tr h="342706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3756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1.211111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84567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25265" y="5630584"/>
            <a:ext cx="379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*Range for </a:t>
            </a:r>
            <a:r>
              <a:rPr lang="en-US" i="1" dirty="0" err="1" smtClean="0"/>
              <a:t>New_Coefficient</a:t>
            </a:r>
            <a:r>
              <a:rPr lang="en-US" i="1" dirty="0" smtClean="0"/>
              <a:t>= 0-4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1970" y="5193339"/>
            <a:ext cx="1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139826" y="356904"/>
            <a:ext cx="958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Engaged Customer </a:t>
            </a:r>
            <a:r>
              <a:rPr lang="en-US" sz="4000" dirty="0"/>
              <a:t>D</a:t>
            </a:r>
            <a:r>
              <a:rPr lang="en-US" sz="4000" dirty="0" smtClean="0"/>
              <a:t>efinition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485" y="2401084"/>
            <a:ext cx="987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created final DV by setting following conditions: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15294"/>
              </p:ext>
            </p:extLst>
          </p:nvPr>
        </p:nvGraphicFramePr>
        <p:xfrm>
          <a:off x="3242739" y="3047415"/>
          <a:ext cx="4969164" cy="7448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4582">
                  <a:extLst>
                    <a:ext uri="{9D8B030D-6E8A-4147-A177-3AD203B41FA5}">
                      <a16:colId xmlns:a16="http://schemas.microsoft.com/office/drawing/2014/main" val="448843338"/>
                    </a:ext>
                  </a:extLst>
                </a:gridCol>
                <a:gridCol w="2484582">
                  <a:extLst>
                    <a:ext uri="{9D8B030D-6E8A-4147-A177-3AD203B41FA5}">
                      <a16:colId xmlns:a16="http://schemas.microsoft.com/office/drawing/2014/main" val="2493723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If DV is</a:t>
                      </a:r>
                      <a:r>
                        <a:rPr lang="en-US" baseline="0" dirty="0" smtClean="0"/>
                        <a:t> more than 2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 (Engaged)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5364"/>
                  </a:ext>
                </a:extLst>
              </a:tr>
              <a:tr h="3790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 (Non engaged)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6269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98079" y="1643357"/>
          <a:ext cx="9929092" cy="6134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3723048744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1940827157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3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classification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6373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42548"/>
              </p:ext>
            </p:extLst>
          </p:nvPr>
        </p:nvGraphicFramePr>
        <p:xfrm>
          <a:off x="1139826" y="4848106"/>
          <a:ext cx="6572068" cy="1104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4368">
                  <a:extLst>
                    <a:ext uri="{9D8B030D-6E8A-4147-A177-3AD203B41FA5}">
                      <a16:colId xmlns:a16="http://schemas.microsoft.com/office/drawing/2014/main" val="31378574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278212066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50798123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Customer ID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Binary DV</a:t>
                      </a:r>
                      <a:endParaRPr lang="en-US" sz="1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019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dirty="0" smtClean="0">
                          <a:effectLst/>
                        </a:rPr>
                        <a:t>3756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dirty="0" smtClean="0">
                          <a:effectLst/>
                        </a:rPr>
                        <a:t>1.211111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36670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dirty="0" smtClean="0">
                          <a:effectLst/>
                        </a:rPr>
                        <a:t>3731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dirty="0" smtClean="0">
                          <a:effectLst/>
                        </a:rPr>
                        <a:t>2.210526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5886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9119" y="4392990"/>
            <a:ext cx="1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 noGrp="1"/>
          </p:cNvSpPr>
          <p:nvPr>
            <p:ph type="ctrTitle"/>
          </p:nvPr>
        </p:nvSpPr>
        <p:spPr>
          <a:xfrm>
            <a:off x="1267692" y="328235"/>
            <a:ext cx="877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  <a:ea typeface="+mj-ea"/>
                <a:cs typeface="+mj-cs"/>
              </a:rPr>
              <a:t>Modeling 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67865"/>
              </p:ext>
            </p:extLst>
          </p:nvPr>
        </p:nvGraphicFramePr>
        <p:xfrm>
          <a:off x="2929947" y="4773150"/>
          <a:ext cx="5450033" cy="15029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6261">
                  <a:extLst>
                    <a:ext uri="{9D8B030D-6E8A-4147-A177-3AD203B41FA5}">
                      <a16:colId xmlns:a16="http://schemas.microsoft.com/office/drawing/2014/main" val="4036323869"/>
                    </a:ext>
                  </a:extLst>
                </a:gridCol>
                <a:gridCol w="1442105">
                  <a:extLst>
                    <a:ext uri="{9D8B030D-6E8A-4147-A177-3AD203B41FA5}">
                      <a16:colId xmlns:a16="http://schemas.microsoft.com/office/drawing/2014/main" val="2357503928"/>
                    </a:ext>
                  </a:extLst>
                </a:gridCol>
                <a:gridCol w="1573205">
                  <a:extLst>
                    <a:ext uri="{9D8B030D-6E8A-4147-A177-3AD203B41FA5}">
                      <a16:colId xmlns:a16="http://schemas.microsoft.com/office/drawing/2014/main" val="1767342224"/>
                    </a:ext>
                  </a:extLst>
                </a:gridCol>
                <a:gridCol w="1348462">
                  <a:extLst>
                    <a:ext uri="{9D8B030D-6E8A-4147-A177-3AD203B41FA5}">
                      <a16:colId xmlns:a16="http://schemas.microsoft.com/office/drawing/2014/main" val="3820673010"/>
                    </a:ext>
                  </a:extLst>
                </a:gridCol>
              </a:tblGrid>
              <a:tr h="681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 </a:t>
                      </a:r>
                      <a:r>
                        <a:rPr lang="en-US" sz="1500" b="1" u="none" strike="noStrike" dirty="0" smtClean="0">
                          <a:effectLst/>
                        </a:rPr>
                        <a:t>Customer 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DV from clustering for current 6 months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Probability of belonging to class 1 in next 6 months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Engagement status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2824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 smtClean="0">
                          <a:effectLst/>
                        </a:rPr>
                        <a:t>3731</a:t>
                      </a:r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0.72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Engaged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85866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dirty="0" smtClean="0">
                          <a:effectLst/>
                        </a:rPr>
                        <a:t>3756</a:t>
                      </a:r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0.59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Average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817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3636" y="1884220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Engagement score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8531"/>
              </p:ext>
            </p:extLst>
          </p:nvPr>
        </p:nvGraphicFramePr>
        <p:xfrm>
          <a:off x="1016000" y="2257892"/>
          <a:ext cx="6354040" cy="16119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09957">
                  <a:extLst>
                    <a:ext uri="{9D8B030D-6E8A-4147-A177-3AD203B41FA5}">
                      <a16:colId xmlns:a16="http://schemas.microsoft.com/office/drawing/2014/main" val="3806978060"/>
                    </a:ext>
                  </a:extLst>
                </a:gridCol>
                <a:gridCol w="4644083">
                  <a:extLst>
                    <a:ext uri="{9D8B030D-6E8A-4147-A177-3AD203B41FA5}">
                      <a16:colId xmlns:a16="http://schemas.microsoft.com/office/drawing/2014/main" val="4223341553"/>
                    </a:ext>
                  </a:extLst>
                </a:gridCol>
              </a:tblGrid>
              <a:tr h="286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Highly </a:t>
                      </a:r>
                      <a:r>
                        <a:rPr lang="en-US" sz="1500" b="1" u="none" strike="noStrike" dirty="0" smtClean="0">
                          <a:effectLst/>
                        </a:rPr>
                        <a:t>not</a:t>
                      </a:r>
                      <a:r>
                        <a:rPr lang="en-US" sz="15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500" b="1" u="none" strike="noStrike" dirty="0" smtClean="0">
                          <a:effectLst/>
                        </a:rPr>
                        <a:t>engaged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x is lower than 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199275"/>
                  </a:ext>
                </a:extLst>
              </a:tr>
              <a:tr h="286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Not engaged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x is greater than or equal to  0.2 and  lower than  0.4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759261"/>
                  </a:ext>
                </a:extLst>
              </a:tr>
              <a:tr h="286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smtClean="0">
                          <a:effectLst/>
                        </a:rPr>
                        <a:t>Average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x is greater than or equal to  0.4 and  lower than  0.6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149213"/>
                  </a:ext>
                </a:extLst>
              </a:tr>
              <a:tr h="286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Engaged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x is greater than or equal to  0.6 and  lower than  0.8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45966"/>
                  </a:ext>
                </a:extLst>
              </a:tr>
              <a:tr h="286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Highly engaged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x is greater than or equal to  0.8 and  lower than  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313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495" y="3974276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Where x is the probability of being engaged</a:t>
            </a:r>
            <a:endParaRPr lang="en-US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0419" y="974566"/>
          <a:ext cx="9929092" cy="822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2070921779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2242707024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the probabilities to create final engagement score</a:t>
                      </a:r>
                    </a:p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025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783" y="4773150"/>
            <a:ext cx="1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005154" y="2821422"/>
            <a:ext cx="55325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V. Business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7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between Clusters 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67007"/>
              </p:ext>
            </p:extLst>
          </p:nvPr>
        </p:nvGraphicFramePr>
        <p:xfrm>
          <a:off x="544945" y="1203078"/>
          <a:ext cx="11406909" cy="1866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4149">
                  <a:extLst>
                    <a:ext uri="{9D8B030D-6E8A-4147-A177-3AD203B41FA5}">
                      <a16:colId xmlns:a16="http://schemas.microsoft.com/office/drawing/2014/main" val="1961006867"/>
                    </a:ext>
                  </a:extLst>
                </a:gridCol>
                <a:gridCol w="2190897">
                  <a:extLst>
                    <a:ext uri="{9D8B030D-6E8A-4147-A177-3AD203B41FA5}">
                      <a16:colId xmlns:a16="http://schemas.microsoft.com/office/drawing/2014/main" val="365806922"/>
                    </a:ext>
                  </a:extLst>
                </a:gridCol>
                <a:gridCol w="1582409">
                  <a:extLst>
                    <a:ext uri="{9D8B030D-6E8A-4147-A177-3AD203B41FA5}">
                      <a16:colId xmlns:a16="http://schemas.microsoft.com/office/drawing/2014/main" val="124033862"/>
                    </a:ext>
                  </a:extLst>
                </a:gridCol>
                <a:gridCol w="1505527">
                  <a:extLst>
                    <a:ext uri="{9D8B030D-6E8A-4147-A177-3AD203B41FA5}">
                      <a16:colId xmlns:a16="http://schemas.microsoft.com/office/drawing/2014/main" val="3551169925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134132015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4111423230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Variable Description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Highly 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Average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7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Not 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965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Number of Transactions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1.70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3.03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203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US" sz="17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Monetary Value of Transactions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249.5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286.5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290.3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692937"/>
                  </a:ext>
                </a:extLst>
              </a:tr>
            </a:tbl>
          </a:graphicData>
        </a:graphic>
      </p:graphicFrame>
      <p:sp>
        <p:nvSpPr>
          <p:cNvPr id="14" name="Shape">
            <a:extLst>
              <a:ext uri="{FF2B5EF4-FFF2-40B4-BE49-F238E27FC236}">
                <a16:creationId xmlns:a16="http://schemas.microsoft.com/office/drawing/2014/main" id="{89D49351-5531-4689-A92A-EC1E3E4C7F6B}"/>
              </a:ext>
            </a:extLst>
          </p:cNvPr>
          <p:cNvSpPr/>
          <p:nvPr/>
        </p:nvSpPr>
        <p:spPr>
          <a:xfrm>
            <a:off x="544945" y="4445075"/>
            <a:ext cx="1131215" cy="70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439" extrusionOk="0">
                <a:moveTo>
                  <a:pt x="21205" y="11909"/>
                </a:moveTo>
                <a:lnTo>
                  <a:pt x="15634" y="20958"/>
                </a:lnTo>
                <a:cubicBezTo>
                  <a:pt x="15239" y="21600"/>
                  <a:pt x="14592" y="21600"/>
                  <a:pt x="14184" y="20958"/>
                </a:cubicBezTo>
                <a:cubicBezTo>
                  <a:pt x="13789" y="20316"/>
                  <a:pt x="13789" y="19265"/>
                  <a:pt x="14184" y="18603"/>
                </a:cubicBezTo>
                <a:lnTo>
                  <a:pt x="16089" y="15529"/>
                </a:lnTo>
                <a:lnTo>
                  <a:pt x="0" y="15529"/>
                </a:lnTo>
                <a:lnTo>
                  <a:pt x="6385" y="5935"/>
                </a:lnTo>
                <a:lnTo>
                  <a:pt x="6385" y="5935"/>
                </a:lnTo>
                <a:lnTo>
                  <a:pt x="16089" y="5935"/>
                </a:lnTo>
                <a:lnTo>
                  <a:pt x="14184" y="2841"/>
                </a:lnTo>
                <a:cubicBezTo>
                  <a:pt x="13789" y="2199"/>
                  <a:pt x="13789" y="1148"/>
                  <a:pt x="14184" y="486"/>
                </a:cubicBezTo>
                <a:cubicBezTo>
                  <a:pt x="14388" y="156"/>
                  <a:pt x="14640" y="0"/>
                  <a:pt x="14903" y="0"/>
                </a:cubicBezTo>
                <a:cubicBezTo>
                  <a:pt x="15167" y="0"/>
                  <a:pt x="15430" y="156"/>
                  <a:pt x="15622" y="486"/>
                </a:cubicBezTo>
                <a:lnTo>
                  <a:pt x="21193" y="9535"/>
                </a:lnTo>
                <a:cubicBezTo>
                  <a:pt x="21600" y="10216"/>
                  <a:pt x="21600" y="11267"/>
                  <a:pt x="21205" y="1190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05740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sz="22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7125" y="4540879"/>
            <a:ext cx="87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Targeted offers for low engaged customers (ex: Buy 2 get one for the price of 50%)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945" y="3943928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Business Suggestion: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9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between Clusters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14385"/>
              </p:ext>
            </p:extLst>
          </p:nvPr>
        </p:nvGraphicFramePr>
        <p:xfrm>
          <a:off x="544945" y="1203078"/>
          <a:ext cx="11406909" cy="1866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0837">
                  <a:extLst>
                    <a:ext uri="{9D8B030D-6E8A-4147-A177-3AD203B41FA5}">
                      <a16:colId xmlns:a16="http://schemas.microsoft.com/office/drawing/2014/main" val="1961006867"/>
                    </a:ext>
                  </a:extLst>
                </a:gridCol>
                <a:gridCol w="1724209">
                  <a:extLst>
                    <a:ext uri="{9D8B030D-6E8A-4147-A177-3AD203B41FA5}">
                      <a16:colId xmlns:a16="http://schemas.microsoft.com/office/drawing/2014/main" val="365806922"/>
                    </a:ext>
                  </a:extLst>
                </a:gridCol>
                <a:gridCol w="1582409">
                  <a:extLst>
                    <a:ext uri="{9D8B030D-6E8A-4147-A177-3AD203B41FA5}">
                      <a16:colId xmlns:a16="http://schemas.microsoft.com/office/drawing/2014/main" val="124033862"/>
                    </a:ext>
                  </a:extLst>
                </a:gridCol>
                <a:gridCol w="1505527">
                  <a:extLst>
                    <a:ext uri="{9D8B030D-6E8A-4147-A177-3AD203B41FA5}">
                      <a16:colId xmlns:a16="http://schemas.microsoft.com/office/drawing/2014/main" val="3551169925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134132015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4111423230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Variable Description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Highly 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Average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7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Not Engaged</a:t>
                      </a:r>
                      <a:endParaRPr lang="en-US" sz="17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965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Number of</a:t>
                      </a:r>
                      <a:r>
                        <a:rPr lang="en-US" sz="17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buying using Cash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13.5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0808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US" sz="17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times of withdrawing liquid money into cash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122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945" y="3916219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Business Suggestion:</a:t>
            </a:r>
            <a:endParaRPr lang="en-US" b="1"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89D49351-5531-4689-A92A-EC1E3E4C7F6B}"/>
              </a:ext>
            </a:extLst>
          </p:cNvPr>
          <p:cNvSpPr/>
          <p:nvPr/>
        </p:nvSpPr>
        <p:spPr>
          <a:xfrm>
            <a:off x="544945" y="4464440"/>
            <a:ext cx="1131215" cy="70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439" extrusionOk="0">
                <a:moveTo>
                  <a:pt x="21205" y="11909"/>
                </a:moveTo>
                <a:lnTo>
                  <a:pt x="15634" y="20958"/>
                </a:lnTo>
                <a:cubicBezTo>
                  <a:pt x="15239" y="21600"/>
                  <a:pt x="14592" y="21600"/>
                  <a:pt x="14184" y="20958"/>
                </a:cubicBezTo>
                <a:cubicBezTo>
                  <a:pt x="13789" y="20316"/>
                  <a:pt x="13789" y="19265"/>
                  <a:pt x="14184" y="18603"/>
                </a:cubicBezTo>
                <a:lnTo>
                  <a:pt x="16089" y="15529"/>
                </a:lnTo>
                <a:lnTo>
                  <a:pt x="0" y="15529"/>
                </a:lnTo>
                <a:lnTo>
                  <a:pt x="6385" y="5935"/>
                </a:lnTo>
                <a:lnTo>
                  <a:pt x="6385" y="5935"/>
                </a:lnTo>
                <a:lnTo>
                  <a:pt x="16089" y="5935"/>
                </a:lnTo>
                <a:lnTo>
                  <a:pt x="14184" y="2841"/>
                </a:lnTo>
                <a:cubicBezTo>
                  <a:pt x="13789" y="2199"/>
                  <a:pt x="13789" y="1148"/>
                  <a:pt x="14184" y="486"/>
                </a:cubicBezTo>
                <a:cubicBezTo>
                  <a:pt x="14388" y="156"/>
                  <a:pt x="14640" y="0"/>
                  <a:pt x="14903" y="0"/>
                </a:cubicBezTo>
                <a:cubicBezTo>
                  <a:pt x="15167" y="0"/>
                  <a:pt x="15430" y="156"/>
                  <a:pt x="15622" y="486"/>
                </a:cubicBezTo>
                <a:lnTo>
                  <a:pt x="21193" y="9535"/>
                </a:lnTo>
                <a:cubicBezTo>
                  <a:pt x="21600" y="10216"/>
                  <a:pt x="21600" y="11267"/>
                  <a:pt x="21205" y="1190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05740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sz="22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7126" y="4530276"/>
            <a:ext cx="638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 and promote paying by card compared to cash: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 Installment Plans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Interest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Loyalty programs and Bonus on upcoming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398326" y="2184235"/>
            <a:ext cx="553258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VI. </a:t>
            </a:r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Results 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re shared on the Shiny </a:t>
            </a:r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2021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5699976" y="323369"/>
            <a:ext cx="5920819" cy="5916797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27695" y="1164928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Problem Definition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I.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129297" y="430942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Content Outline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63030" y="1924974"/>
            <a:ext cx="5419664" cy="777510"/>
            <a:chOff x="6102442" y="1483456"/>
            <a:chExt cx="5419664" cy="7775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Timeline Description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II.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99529" y="3267596"/>
            <a:ext cx="5419664" cy="777510"/>
            <a:chOff x="6102442" y="1483456"/>
            <a:chExt cx="5419664" cy="7775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749031" y="1678152"/>
              <a:ext cx="4773075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DV Creation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IV.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32559" y="4040444"/>
            <a:ext cx="5486634" cy="1150549"/>
            <a:chOff x="6102442" y="1483456"/>
            <a:chExt cx="5486634" cy="115054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27236" y="1695286"/>
              <a:ext cx="4661840" cy="9387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Business Analysis</a:t>
              </a:r>
              <a:endParaRPr lang="en-US" altLang="ko-KR" sz="28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V.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99529" y="4735635"/>
            <a:ext cx="5497480" cy="769441"/>
            <a:chOff x="6102442" y="1483456"/>
            <a:chExt cx="5497480" cy="769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38082" y="169046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Application Solution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VI.  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99529" y="2613853"/>
            <a:ext cx="5419664" cy="777510"/>
            <a:chOff x="6102442" y="1483456"/>
            <a:chExt cx="5419664" cy="7775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749031" y="1678152"/>
              <a:ext cx="4773075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Variable Creation for RFM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III.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663030" y="5439345"/>
            <a:ext cx="5419664" cy="777510"/>
            <a:chOff x="6102442" y="1483456"/>
            <a:chExt cx="5419664" cy="777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Extra : Data Visualization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VII.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897089" y="2984515"/>
            <a:ext cx="553258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VI. Most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important variables</a:t>
            </a:r>
          </a:p>
        </p:txBody>
      </p:sp>
    </p:spTree>
    <p:extLst>
      <p:ext uri="{BB962C8B-B14F-4D97-AF65-F5344CB8AC3E}">
        <p14:creationId xmlns:p14="http://schemas.microsoft.com/office/powerpoint/2010/main" val="25204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95262"/>
            <a:ext cx="83248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897089" y="2738295"/>
            <a:ext cx="55325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VII.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088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1062"/>
            <a:ext cx="5762625" cy="3990975"/>
          </a:xfrm>
          <a:prstGeom prst="rect">
            <a:avLst/>
          </a:prstGeom>
        </p:spPr>
      </p:pic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052945" y="267095"/>
            <a:ext cx="958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Data Visualization (1)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164" y="1906779"/>
            <a:ext cx="510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Average number of visits to APP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48" y="2355273"/>
            <a:ext cx="5667375" cy="384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4748" y="1872941"/>
            <a:ext cx="510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Average number of visits to Web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63681"/>
              </p:ext>
            </p:extLst>
          </p:nvPr>
        </p:nvGraphicFramePr>
        <p:xfrm>
          <a:off x="540327" y="1103378"/>
          <a:ext cx="9929092" cy="6134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3723048744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1940827157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 DV Classification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6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4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683489" y="219633"/>
            <a:ext cx="946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Data Visualization (2)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164" y="1872794"/>
            <a:ext cx="510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Average number of contacts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14748" y="1913443"/>
            <a:ext cx="510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Average amount of order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8" y="2272904"/>
            <a:ext cx="5676900" cy="3857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48" y="2313553"/>
            <a:ext cx="5762625" cy="40005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75369"/>
              </p:ext>
            </p:extLst>
          </p:nvPr>
        </p:nvGraphicFramePr>
        <p:xfrm>
          <a:off x="540327" y="1103378"/>
          <a:ext cx="9929092" cy="6134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3020">
                  <a:extLst>
                    <a:ext uri="{9D8B030D-6E8A-4147-A177-3AD203B41FA5}">
                      <a16:colId xmlns:a16="http://schemas.microsoft.com/office/drawing/2014/main" val="3723048744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1940827157"/>
                    </a:ext>
                  </a:extLst>
                </a:gridCol>
              </a:tblGrid>
              <a:tr h="6134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DV Visualization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6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a typeface="+mj-ea"/>
                <a:cs typeface="+mj-cs"/>
              </a:rPr>
              <a:t>Data Visualization (3)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196202" y="1078826"/>
            <a:ext cx="38278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600" dirty="0" smtClean="0">
                <a:solidFill>
                  <a:schemeClr val="accent1"/>
                </a:solidFill>
                <a:cs typeface="Arial" pitchFamily="34" charset="0"/>
              </a:rPr>
              <a:t>Contacts Entrants Table</a:t>
            </a:r>
            <a:r>
              <a:rPr lang="en-GB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GB" altLang="ko-KR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23296" y="1151566"/>
            <a:ext cx="4173657" cy="10548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4094" y="2366965"/>
            <a:ext cx="6096000" cy="312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chart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the distribution of which media channels were used 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2"/>
          <a:srcRect t="3234"/>
          <a:stretch/>
        </p:blipFill>
        <p:spPr>
          <a:xfrm>
            <a:off x="3693623" y="2840163"/>
            <a:ext cx="4992858" cy="3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165601" y="1063756"/>
            <a:ext cx="39263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600" dirty="0" smtClean="0">
                <a:solidFill>
                  <a:schemeClr val="accent1"/>
                </a:solidFill>
                <a:cs typeface="Arial" pitchFamily="34" charset="0"/>
              </a:rPr>
              <a:t>Navigation APP Table</a:t>
            </a:r>
            <a:r>
              <a:rPr lang="en-GB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GB" altLang="ko-KR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1227" y="1091102"/>
            <a:ext cx="4173657" cy="10548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0543" y="2489681"/>
            <a:ext cx="2246056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Repartition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6" y="2812526"/>
            <a:ext cx="2947125" cy="34648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50323" y="2403844"/>
            <a:ext cx="2904687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Repartition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508269" y="2860398"/>
            <a:ext cx="3031375" cy="341695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l="4923"/>
          <a:stretch/>
        </p:blipFill>
        <p:spPr>
          <a:xfrm>
            <a:off x="8013854" y="2988332"/>
            <a:ext cx="3479108" cy="22674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82689" y="5438166"/>
            <a:ext cx="276089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and December are clearly the most popular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4472" y="5455206"/>
            <a:ext cx="3840480" cy="673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6693" y="22137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ea typeface="+mj-ea"/>
                <a:cs typeface="+mj-cs"/>
              </a:rPr>
              <a:t>Data Visualization (4)</a:t>
            </a:r>
            <a:endParaRPr lang="en-US" sz="40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6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900" y="3332019"/>
            <a:ext cx="36195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237327" y="1235383"/>
            <a:ext cx="38278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 smtClean="0">
                <a:solidFill>
                  <a:schemeClr val="accent1"/>
                </a:solidFill>
                <a:cs typeface="Arial" pitchFamily="34" charset="0"/>
              </a:rPr>
              <a:t>Base Client Table</a:t>
            </a:r>
            <a:r>
              <a:rPr lang="en-GB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GB" altLang="ko-KR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887" y="1251930"/>
            <a:ext cx="3840480" cy="6733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894" y="3009174"/>
            <a:ext cx="2751511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a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 for 2018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793399" y="3332019"/>
            <a:ext cx="3619500" cy="2533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37327" y="3032728"/>
            <a:ext cx="2731645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age for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752744" y="2261927"/>
            <a:ext cx="3552825" cy="2400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52744" y="1925261"/>
            <a:ext cx="3333405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distribution of all the clients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86739" y="5009582"/>
            <a:ext cx="290124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2047 clients older than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100!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08916" y="4860692"/>
            <a:ext cx="3840480" cy="673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466693" y="22137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ea typeface="+mj-ea"/>
                <a:cs typeface="+mj-cs"/>
              </a:rPr>
              <a:t>Data Visualization (5)</a:t>
            </a:r>
            <a:endParaRPr lang="en-US" sz="40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9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174063" y="965151"/>
            <a:ext cx="38278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600" dirty="0" smtClean="0">
                <a:solidFill>
                  <a:schemeClr val="accent1"/>
                </a:solidFill>
                <a:cs typeface="Arial" pitchFamily="34" charset="0"/>
              </a:rPr>
              <a:t>Mouvement de Production Table</a:t>
            </a:r>
            <a:r>
              <a:rPr lang="en-GB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GB" altLang="ko-KR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298" y="1037891"/>
            <a:ext cx="4173657" cy="10548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770870" y="2680278"/>
            <a:ext cx="4318367" cy="3571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67943" y="2357433"/>
            <a:ext cx="252562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 C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ontracttype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5660936" y="2710222"/>
            <a:ext cx="4811253" cy="394409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718414" y="2357433"/>
            <a:ext cx="2566985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Paymenttype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66693" y="22137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ea typeface="+mj-ea"/>
                <a:cs typeface="+mj-cs"/>
              </a:rPr>
              <a:t>Data Visualization (6)</a:t>
            </a:r>
            <a:endParaRPr lang="en-US" sz="40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" name="AutoShape 2" descr="blob:https://web.whatsapp.com/d151d698-4f14-4e76-a3fe-7b4776615df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d151d698-4f14-4e76-a3fe-7b4776615df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689599" y="2877640"/>
            <a:ext cx="64009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I. Problem 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Definition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22923" y="631961"/>
            <a:ext cx="5064291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cs typeface="Arial" pitchFamily="34" charset="0"/>
              </a:rPr>
              <a:t>What is </a:t>
            </a:r>
            <a:r>
              <a:rPr lang="en-US" altLang="ko-KR" sz="3600" b="1" dirty="0" smtClean="0">
                <a:cs typeface="Arial" pitchFamily="34" charset="0"/>
              </a:rPr>
              <a:t>the Business </a:t>
            </a:r>
            <a:r>
              <a:rPr lang="en-US" altLang="ko-KR" sz="3600" b="1" dirty="0">
                <a:cs typeface="Arial" pitchFamily="34" charset="0"/>
              </a:rPr>
              <a:t>challenge </a:t>
            </a:r>
            <a:r>
              <a:rPr lang="en-US" altLang="ko-KR" sz="3600" b="1" dirty="0" smtClean="0">
                <a:cs typeface="Arial" pitchFamily="34" charset="0"/>
              </a:rPr>
              <a:t>?</a:t>
            </a:r>
          </a:p>
          <a:p>
            <a:r>
              <a:rPr lang="en-US" sz="1600" b="1" dirty="0"/>
              <a:t>Optimize the marketing and customer service strategies based on the clients engagement </a:t>
            </a:r>
            <a:r>
              <a:rPr lang="en-US" sz="1600" b="1" dirty="0" smtClean="0"/>
              <a:t>levels </a:t>
            </a:r>
            <a:endParaRPr lang="en-US" sz="1600" b="1" dirty="0"/>
          </a:p>
          <a:p>
            <a:endParaRPr lang="en-US" altLang="ko-KR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97770" y="2353526"/>
            <a:ext cx="38409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cs typeface="Arial" pitchFamily="34" charset="0"/>
              </a:rPr>
              <a:t>Goal: </a:t>
            </a:r>
            <a:r>
              <a:rPr lang="en-US" altLang="ko-KR" sz="2000" dirty="0" smtClean="0">
                <a:solidFill>
                  <a:schemeClr val="accent3"/>
                </a:solidFill>
                <a:cs typeface="Arial" pitchFamily="34" charset="0"/>
              </a:rPr>
              <a:t>Create </a:t>
            </a:r>
            <a:r>
              <a:rPr lang="en-US" altLang="ko-KR" sz="2000" dirty="0">
                <a:solidFill>
                  <a:schemeClr val="accent3"/>
                </a:solidFill>
                <a:cs typeface="Arial" pitchFamily="34" charset="0"/>
              </a:rPr>
              <a:t>a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Global score </a:t>
            </a:r>
            <a:r>
              <a:rPr lang="en-US" altLang="ko-KR" sz="2000" dirty="0">
                <a:solidFill>
                  <a:schemeClr val="accent3"/>
                </a:solidFill>
                <a:cs typeface="Arial" pitchFamily="34" charset="0"/>
              </a:rPr>
              <a:t>showing the engagement level for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each client </a:t>
            </a:r>
            <a:r>
              <a:rPr lang="en-US" altLang="ko-KR" sz="2000" dirty="0">
                <a:solidFill>
                  <a:schemeClr val="accent3"/>
                </a:solidFill>
                <a:cs typeface="Arial" pitchFamily="34" charset="0"/>
              </a:rPr>
              <a:t>by </a:t>
            </a:r>
            <a:r>
              <a:rPr lang="en-US" altLang="ko-KR" sz="2000" dirty="0" smtClean="0">
                <a:solidFill>
                  <a:schemeClr val="accent3"/>
                </a:solidFill>
                <a:cs typeface="Arial" pitchFamily="34" charset="0"/>
              </a:rPr>
              <a:t>analyzing</a:t>
            </a:r>
            <a:endParaRPr lang="en-US" altLang="ko-KR" sz="20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5236" y="3725119"/>
            <a:ext cx="4905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 smtClean="0"/>
              <a:t>Website visits profiles</a:t>
            </a:r>
          </a:p>
          <a:p>
            <a:pPr lvl="1"/>
            <a:endParaRPr lang="en-US" sz="1600" b="1" dirty="0" smtClean="0"/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P</a:t>
            </a:r>
            <a:r>
              <a:rPr lang="en-US" sz="1600" b="1" dirty="0" smtClean="0"/>
              <a:t>roducts purchasing patterns</a:t>
            </a:r>
          </a:p>
          <a:p>
            <a:pPr lvl="1"/>
            <a:endParaRPr lang="en-US" sz="1600" b="1" dirty="0" smtClean="0"/>
          </a:p>
          <a:p>
            <a:pPr lvl="1"/>
            <a:endParaRPr lang="en-US" sz="1600" b="1" dirty="0"/>
          </a:p>
          <a:p>
            <a:pPr lvl="1"/>
            <a:r>
              <a:rPr lang="en-US" sz="1600" b="1" dirty="0" smtClean="0"/>
              <a:t>Emails opening numbers</a:t>
            </a:r>
          </a:p>
          <a:p>
            <a:pPr lvl="1"/>
            <a:endParaRPr lang="en-US" sz="1600" b="1" dirty="0" smtClean="0"/>
          </a:p>
          <a:p>
            <a:pPr lvl="1"/>
            <a:endParaRPr lang="en-US" sz="1600" b="1" dirty="0"/>
          </a:p>
          <a:p>
            <a:pPr lvl="1"/>
            <a:r>
              <a:rPr lang="en-US" sz="1600" b="1" dirty="0" smtClean="0"/>
              <a:t>Others engagement metrics</a:t>
            </a:r>
          </a:p>
        </p:txBody>
      </p:sp>
      <p:sp>
        <p:nvSpPr>
          <p:cNvPr id="8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810247" y="5130387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752856" y="438088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65809" y="3610843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856465" y="5857536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6" r="13506"/>
          <a:stretch>
            <a:fillRect/>
          </a:stretch>
        </p:blipFill>
        <p:spPr>
          <a:xfrm>
            <a:off x="5687214" y="521506"/>
            <a:ext cx="5978313" cy="5921914"/>
          </a:xfrm>
        </p:spPr>
      </p:pic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Science Definition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C1AE3-E0A6-40BD-9259-61A7BD9AF92C}"/>
              </a:ext>
            </a:extLst>
          </p:cNvPr>
          <p:cNvSpPr txBox="1"/>
          <p:nvPr/>
        </p:nvSpPr>
        <p:spPr>
          <a:xfrm>
            <a:off x="7896413" y="1734884"/>
            <a:ext cx="3580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/>
            <a:r>
              <a:rPr lang="en-US" sz="2000" dirty="0"/>
              <a:t>L</a:t>
            </a:r>
            <a:r>
              <a:rPr lang="en-US" sz="2000" dirty="0" smtClean="0"/>
              <a:t>earning</a:t>
            </a:r>
            <a:r>
              <a:rPr lang="en-US" sz="2000" dirty="0"/>
              <a:t> </a:t>
            </a:r>
            <a:r>
              <a:rPr lang="en-US" sz="2000" dirty="0" smtClean="0"/>
              <a:t>from training dataset (2018)</a:t>
            </a:r>
          </a:p>
          <a:p>
            <a:pPr marL="800100" lvl="1"/>
            <a:endParaRPr lang="en-US" sz="2000" dirty="0"/>
          </a:p>
          <a:p>
            <a:pPr marL="800100" lvl="1"/>
            <a:r>
              <a:rPr lang="en-US" sz="2000" dirty="0" smtClean="0"/>
              <a:t>Predicting data output variables (2019</a:t>
            </a:r>
            <a:r>
              <a:rPr lang="en-US" sz="2000" dirty="0"/>
              <a:t>) 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9BE71-457C-4F50-B78F-1D5131505E96}"/>
              </a:ext>
            </a:extLst>
          </p:cNvPr>
          <p:cNvSpPr txBox="1"/>
          <p:nvPr/>
        </p:nvSpPr>
        <p:spPr>
          <a:xfrm>
            <a:off x="481276" y="4759982"/>
            <a:ext cx="361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2000" dirty="0"/>
              <a:t>High Engagement </a:t>
            </a:r>
            <a:r>
              <a:rPr lang="en-US" sz="2000" dirty="0" smtClean="0"/>
              <a:t>level</a:t>
            </a:r>
          </a:p>
          <a:p>
            <a:pPr lvl="1"/>
            <a:endParaRPr lang="en-US" sz="2000" dirty="0"/>
          </a:p>
          <a:p>
            <a:pPr lvl="1" algn="r"/>
            <a:r>
              <a:rPr lang="en-US" sz="2000" dirty="0"/>
              <a:t>Low Engagement </a:t>
            </a:r>
            <a:r>
              <a:rPr lang="en-US" sz="2000" dirty="0" smtClean="0"/>
              <a:t>level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3906984" y="3043191"/>
            <a:ext cx="2252822" cy="1094714"/>
            <a:chOff x="4557655" y="1931589"/>
            <a:chExt cx="2268829" cy="971301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57655" y="1931589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Classification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274218" y="4241457"/>
            <a:ext cx="1979059" cy="858198"/>
            <a:chOff x="4594236" y="2044692"/>
            <a:chExt cx="2444145" cy="858198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044692"/>
              <a:ext cx="2444145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Supervised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31338" y="4551520"/>
            <a:ext cx="1276633" cy="12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54949" y="1994618"/>
            <a:ext cx="1276633" cy="12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21266243">
            <a:off x="5454487" y="4648742"/>
            <a:ext cx="935758" cy="12246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619032">
            <a:off x="5675650" y="1690720"/>
            <a:ext cx="1109603" cy="124263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36179" y="471950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635864" y="5303663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1417440" y="1779352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1439284" y="278435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19988" y="2896113"/>
            <a:ext cx="6872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II. Timeline Description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4940" y="231082"/>
            <a:ext cx="11573197" cy="724247"/>
          </a:xfrm>
        </p:spPr>
        <p:txBody>
          <a:bodyPr/>
          <a:lstStyle/>
          <a:p>
            <a:r>
              <a:rPr lang="en-US" altLang="ko-KR" sz="3600" b="1" dirty="0" smtClean="0"/>
              <a:t>Timeline</a:t>
            </a:r>
            <a:endParaRPr lang="en-US" altLang="ko-KR" sz="3600" b="1" dirty="0"/>
          </a:p>
        </p:txBody>
      </p:sp>
      <p:sp>
        <p:nvSpPr>
          <p:cNvPr id="177" name="Shape">
            <a:extLst>
              <a:ext uri="{FF2B5EF4-FFF2-40B4-BE49-F238E27FC236}">
                <a16:creationId xmlns:a16="http://schemas.microsoft.com/office/drawing/2014/main" id="{89D49351-5531-4689-A92A-EC1E3E4C7F6B}"/>
              </a:ext>
            </a:extLst>
          </p:cNvPr>
          <p:cNvSpPr/>
          <p:nvPr/>
        </p:nvSpPr>
        <p:spPr>
          <a:xfrm>
            <a:off x="-6607" y="1178814"/>
            <a:ext cx="1598197" cy="822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439" extrusionOk="0">
                <a:moveTo>
                  <a:pt x="21205" y="11909"/>
                </a:moveTo>
                <a:lnTo>
                  <a:pt x="15634" y="20958"/>
                </a:lnTo>
                <a:cubicBezTo>
                  <a:pt x="15239" y="21600"/>
                  <a:pt x="14592" y="21600"/>
                  <a:pt x="14184" y="20958"/>
                </a:cubicBezTo>
                <a:cubicBezTo>
                  <a:pt x="13789" y="20316"/>
                  <a:pt x="13789" y="19265"/>
                  <a:pt x="14184" y="18603"/>
                </a:cubicBezTo>
                <a:lnTo>
                  <a:pt x="16089" y="15529"/>
                </a:lnTo>
                <a:lnTo>
                  <a:pt x="0" y="15529"/>
                </a:lnTo>
                <a:lnTo>
                  <a:pt x="6385" y="5935"/>
                </a:lnTo>
                <a:lnTo>
                  <a:pt x="6385" y="5935"/>
                </a:lnTo>
                <a:lnTo>
                  <a:pt x="16089" y="5935"/>
                </a:lnTo>
                <a:lnTo>
                  <a:pt x="14184" y="2841"/>
                </a:lnTo>
                <a:cubicBezTo>
                  <a:pt x="13789" y="2199"/>
                  <a:pt x="13789" y="1148"/>
                  <a:pt x="14184" y="486"/>
                </a:cubicBezTo>
                <a:cubicBezTo>
                  <a:pt x="14388" y="156"/>
                  <a:pt x="14640" y="0"/>
                  <a:pt x="14903" y="0"/>
                </a:cubicBezTo>
                <a:cubicBezTo>
                  <a:pt x="15167" y="0"/>
                  <a:pt x="15430" y="156"/>
                  <a:pt x="15622" y="486"/>
                </a:cubicBezTo>
                <a:lnTo>
                  <a:pt x="21193" y="9535"/>
                </a:lnTo>
                <a:cubicBezTo>
                  <a:pt x="21600" y="10216"/>
                  <a:pt x="21600" y="11267"/>
                  <a:pt x="21205" y="1190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05740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r>
              <a:rPr lang="fr-CA" sz="225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r-CA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2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sz="22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2900" y="1405492"/>
            <a:ext cx="462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Split the datasets into 3 timeframes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From 1/01/2018 till 30/06/2018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From 1/07/2018 till 31/12/2018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From 1/01/2019 till 1/06/2019</a:t>
            </a:r>
            <a:endParaRPr lang="en-US" dirty="0"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89D49351-5531-4689-A92A-EC1E3E4C7F6B}"/>
              </a:ext>
            </a:extLst>
          </p:cNvPr>
          <p:cNvSpPr/>
          <p:nvPr/>
        </p:nvSpPr>
        <p:spPr>
          <a:xfrm>
            <a:off x="-6608" y="2975287"/>
            <a:ext cx="1598197" cy="822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439" extrusionOk="0">
                <a:moveTo>
                  <a:pt x="21205" y="11909"/>
                </a:moveTo>
                <a:lnTo>
                  <a:pt x="15634" y="20958"/>
                </a:lnTo>
                <a:cubicBezTo>
                  <a:pt x="15239" y="21600"/>
                  <a:pt x="14592" y="21600"/>
                  <a:pt x="14184" y="20958"/>
                </a:cubicBezTo>
                <a:cubicBezTo>
                  <a:pt x="13789" y="20316"/>
                  <a:pt x="13789" y="19265"/>
                  <a:pt x="14184" y="18603"/>
                </a:cubicBezTo>
                <a:lnTo>
                  <a:pt x="16089" y="15529"/>
                </a:lnTo>
                <a:lnTo>
                  <a:pt x="0" y="15529"/>
                </a:lnTo>
                <a:lnTo>
                  <a:pt x="6385" y="5935"/>
                </a:lnTo>
                <a:lnTo>
                  <a:pt x="6385" y="5935"/>
                </a:lnTo>
                <a:lnTo>
                  <a:pt x="16089" y="5935"/>
                </a:lnTo>
                <a:lnTo>
                  <a:pt x="14184" y="2841"/>
                </a:lnTo>
                <a:cubicBezTo>
                  <a:pt x="13789" y="2199"/>
                  <a:pt x="13789" y="1148"/>
                  <a:pt x="14184" y="486"/>
                </a:cubicBezTo>
                <a:cubicBezTo>
                  <a:pt x="14388" y="156"/>
                  <a:pt x="14640" y="0"/>
                  <a:pt x="14903" y="0"/>
                </a:cubicBezTo>
                <a:cubicBezTo>
                  <a:pt x="15167" y="0"/>
                  <a:pt x="15430" y="156"/>
                  <a:pt x="15622" y="486"/>
                </a:cubicBezTo>
                <a:lnTo>
                  <a:pt x="21193" y="9535"/>
                </a:lnTo>
                <a:cubicBezTo>
                  <a:pt x="21600" y="10216"/>
                  <a:pt x="21600" y="11267"/>
                  <a:pt x="21205" y="1190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05740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r>
              <a:rPr lang="fr-CA" sz="225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r-CA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endParaRPr sz="22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3991" y="3194959"/>
            <a:ext cx="60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 the following actions on each datasets 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5858C95-F3C4-4368-B9D5-5FCCAC11C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84900"/>
              </p:ext>
            </p:extLst>
          </p:nvPr>
        </p:nvGraphicFramePr>
        <p:xfrm>
          <a:off x="254940" y="4102157"/>
          <a:ext cx="11217507" cy="1493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2314">
                  <a:extLst>
                    <a:ext uri="{9D8B030D-6E8A-4147-A177-3AD203B41FA5}">
                      <a16:colId xmlns:a16="http://schemas.microsoft.com/office/drawing/2014/main" val="808383861"/>
                    </a:ext>
                  </a:extLst>
                </a:gridCol>
                <a:gridCol w="2771523">
                  <a:extLst>
                    <a:ext uri="{9D8B030D-6E8A-4147-A177-3AD203B41FA5}">
                      <a16:colId xmlns:a16="http://schemas.microsoft.com/office/drawing/2014/main" val="3109549984"/>
                    </a:ext>
                  </a:extLst>
                </a:gridCol>
                <a:gridCol w="3015140">
                  <a:extLst>
                    <a:ext uri="{9D8B030D-6E8A-4147-A177-3AD203B41FA5}">
                      <a16:colId xmlns:a16="http://schemas.microsoft.com/office/drawing/2014/main" val="4010894921"/>
                    </a:ext>
                  </a:extLst>
                </a:gridCol>
                <a:gridCol w="2611822">
                  <a:extLst>
                    <a:ext uri="{9D8B030D-6E8A-4147-A177-3AD203B41FA5}">
                      <a16:colId xmlns:a16="http://schemas.microsoft.com/office/drawing/2014/main" val="661051747"/>
                    </a:ext>
                  </a:extLst>
                </a:gridCol>
                <a:gridCol w="243354">
                  <a:extLst>
                    <a:ext uri="{9D8B030D-6E8A-4147-A177-3AD203B41FA5}">
                      <a16:colId xmlns:a16="http://schemas.microsoft.com/office/drawing/2014/main" val="3025362277"/>
                    </a:ext>
                  </a:extLst>
                </a:gridCol>
                <a:gridCol w="243354">
                  <a:extLst>
                    <a:ext uri="{9D8B030D-6E8A-4147-A177-3AD203B41FA5}">
                      <a16:colId xmlns:a16="http://schemas.microsoft.com/office/drawing/2014/main" val="1903125182"/>
                    </a:ext>
                  </a:extLst>
                </a:gridCol>
              </a:tblGrid>
              <a:tr h="41043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Georgia" panose="02040502050405020303" pitchFamily="18" charset="0"/>
                        </a:rPr>
                        <a:t>Jan-Jun 2018</a:t>
                      </a:r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Georgia" panose="02040502050405020303" pitchFamily="18" charset="0"/>
                        </a:rPr>
                        <a:t>Jun-Dec 2018</a:t>
                      </a:r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Georgia" panose="02040502050405020303" pitchFamily="18" charset="0"/>
                        </a:rPr>
                        <a:t>Jan-Jun 2019</a:t>
                      </a:r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288403"/>
                  </a:ext>
                </a:extLst>
              </a:tr>
              <a:tr h="1083122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54305"/>
                  </a:ext>
                </a:extLst>
              </a:tr>
            </a:tbl>
          </a:graphicData>
        </a:graphic>
      </p:graphicFrame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7363E27-5762-435F-9083-FF4EDE3B5136}"/>
              </a:ext>
            </a:extLst>
          </p:cNvPr>
          <p:cNvSpPr/>
          <p:nvPr/>
        </p:nvSpPr>
        <p:spPr>
          <a:xfrm>
            <a:off x="2767087" y="4635066"/>
            <a:ext cx="2387214" cy="815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atin typeface="Georgia" panose="02040502050405020303" pitchFamily="18" charset="0"/>
              </a:rPr>
              <a:t>Using IVS of 2018 1</a:t>
            </a:r>
            <a:r>
              <a:rPr lang="en-IN" sz="1300" baseline="30000" dirty="0" smtClean="0">
                <a:latin typeface="Georgia" panose="02040502050405020303" pitchFamily="18" charset="0"/>
              </a:rPr>
              <a:t>st</a:t>
            </a:r>
            <a:r>
              <a:rPr lang="en-IN" sz="1300" dirty="0" smtClean="0">
                <a:latin typeface="Georgia" panose="02040502050405020303" pitchFamily="18" charset="0"/>
              </a:rPr>
              <a:t> half to calculate DV  for next period</a:t>
            </a:r>
            <a:endParaRPr lang="en-IN" sz="1300" dirty="0">
              <a:latin typeface="Georgia" panose="02040502050405020303" pitchFamily="18" charset="0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B62731F2-B21B-46DB-80FD-A761F1583B65}"/>
              </a:ext>
            </a:extLst>
          </p:cNvPr>
          <p:cNvSpPr/>
          <p:nvPr/>
        </p:nvSpPr>
        <p:spPr>
          <a:xfrm>
            <a:off x="5602982" y="4635066"/>
            <a:ext cx="2444122" cy="7753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atin typeface="Georgia" panose="02040502050405020303" pitchFamily="18" charset="0"/>
              </a:rPr>
              <a:t>Train/Test the model on this period of time. Then use the IV’s for this period to predict DV for next period</a:t>
            </a:r>
            <a:endParaRPr lang="en-IN" sz="1300" dirty="0">
              <a:latin typeface="Georgia" panose="02040502050405020303" pitchFamily="18" charset="0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4B441686-26C5-4202-BAAF-BBDF8368D0A7}"/>
              </a:ext>
            </a:extLst>
          </p:cNvPr>
          <p:cNvSpPr/>
          <p:nvPr/>
        </p:nvSpPr>
        <p:spPr>
          <a:xfrm>
            <a:off x="8717539" y="4635066"/>
            <a:ext cx="2409402" cy="7135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atin typeface="Georgia" panose="02040502050405020303" pitchFamily="18" charset="0"/>
              </a:rPr>
              <a:t>Getting predictions for 2019 1</a:t>
            </a:r>
            <a:r>
              <a:rPr lang="en-IN" sz="1300" baseline="30000" dirty="0" smtClean="0">
                <a:latin typeface="Georgia" panose="02040502050405020303" pitchFamily="18" charset="0"/>
              </a:rPr>
              <a:t>st</a:t>
            </a:r>
            <a:r>
              <a:rPr lang="en-IN" sz="1300" dirty="0" smtClean="0">
                <a:latin typeface="Georgia" panose="02040502050405020303" pitchFamily="18" charset="0"/>
              </a:rPr>
              <a:t> 6 months</a:t>
            </a:r>
            <a:endParaRPr lang="en-IN" sz="1300" dirty="0">
              <a:latin typeface="Georgia" panose="02040502050405020303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9549B1-7CB9-4450-BC28-C6A90D2AD14E}"/>
              </a:ext>
            </a:extLst>
          </p:cNvPr>
          <p:cNvCxnSpPr/>
          <p:nvPr/>
        </p:nvCxnSpPr>
        <p:spPr>
          <a:xfrm>
            <a:off x="5312766" y="4102157"/>
            <a:ext cx="30344" cy="1493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aphic 24" descr="Bullseye">
            <a:extLst>
              <a:ext uri="{FF2B5EF4-FFF2-40B4-BE49-F238E27FC236}">
                <a16:creationId xmlns:a16="http://schemas.microsoft.com/office/drawing/2014/main" id="{0EAA3FA7-9713-458A-8316-CAF10E0F9EEF}"/>
              </a:ext>
            </a:extLst>
          </p:cNvPr>
          <p:cNvGrpSpPr/>
          <p:nvPr/>
        </p:nvGrpSpPr>
        <p:grpSpPr>
          <a:xfrm>
            <a:off x="1183030" y="4903641"/>
            <a:ext cx="378855" cy="349925"/>
            <a:chOff x="4427249" y="5219866"/>
            <a:chExt cx="669226" cy="669226"/>
          </a:xfrm>
        </p:grpSpPr>
        <p:sp>
          <p:nvSpPr>
            <p:cNvPr id="60" name="Freeform: Shape 104">
              <a:extLst>
                <a:ext uri="{FF2B5EF4-FFF2-40B4-BE49-F238E27FC236}">
                  <a16:creationId xmlns:a16="http://schemas.microsoft.com/office/drawing/2014/main" id="{FDEFB22C-6913-4851-86E2-2CEAA0B83AE1}"/>
                </a:ext>
              </a:extLst>
            </p:cNvPr>
            <p:cNvSpPr/>
            <p:nvPr/>
          </p:nvSpPr>
          <p:spPr>
            <a:xfrm>
              <a:off x="4680997" y="5279120"/>
              <a:ext cx="356223" cy="355526"/>
            </a:xfrm>
            <a:custGeom>
              <a:avLst/>
              <a:gdLst>
                <a:gd name="connsiteX0" fmla="*/ 293483 w 356223"/>
                <a:gd name="connsiteY0" fmla="*/ 62740 h 355526"/>
                <a:gd name="connsiteX1" fmla="*/ 286512 w 356223"/>
                <a:gd name="connsiteY1" fmla="*/ 0 h 355526"/>
                <a:gd name="connsiteX2" fmla="*/ 209830 w 356223"/>
                <a:gd name="connsiteY2" fmla="*/ 76682 h 355526"/>
                <a:gd name="connsiteX3" fmla="*/ 214013 w 356223"/>
                <a:gd name="connsiteY3" fmla="*/ 112932 h 355526"/>
                <a:gd name="connsiteX4" fmla="*/ 102475 w 356223"/>
                <a:gd name="connsiteY4" fmla="*/ 224470 h 355526"/>
                <a:gd name="connsiteX5" fmla="*/ 69711 w 356223"/>
                <a:gd name="connsiteY5" fmla="*/ 216104 h 355526"/>
                <a:gd name="connsiteX6" fmla="*/ 0 w 356223"/>
                <a:gd name="connsiteY6" fmla="*/ 285815 h 355526"/>
                <a:gd name="connsiteX7" fmla="*/ 69711 w 356223"/>
                <a:gd name="connsiteY7" fmla="*/ 355526 h 355526"/>
                <a:gd name="connsiteX8" fmla="*/ 139422 w 356223"/>
                <a:gd name="connsiteY8" fmla="*/ 285815 h 355526"/>
                <a:gd name="connsiteX9" fmla="*/ 131754 w 356223"/>
                <a:gd name="connsiteY9" fmla="*/ 253748 h 355526"/>
                <a:gd name="connsiteX10" fmla="*/ 243292 w 356223"/>
                <a:gd name="connsiteY10" fmla="*/ 142211 h 355526"/>
                <a:gd name="connsiteX11" fmla="*/ 279541 w 356223"/>
                <a:gd name="connsiteY11" fmla="*/ 146393 h 355526"/>
                <a:gd name="connsiteX12" fmla="*/ 356223 w 356223"/>
                <a:gd name="connsiteY12" fmla="*/ 69711 h 355526"/>
                <a:gd name="connsiteX13" fmla="*/ 293483 w 356223"/>
                <a:gd name="connsiteY13" fmla="*/ 62740 h 35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223" h="355526">
                  <a:moveTo>
                    <a:pt x="293483" y="62740"/>
                  </a:moveTo>
                  <a:lnTo>
                    <a:pt x="286512" y="0"/>
                  </a:lnTo>
                  <a:lnTo>
                    <a:pt x="209830" y="76682"/>
                  </a:lnTo>
                  <a:lnTo>
                    <a:pt x="214013" y="112932"/>
                  </a:lnTo>
                  <a:lnTo>
                    <a:pt x="102475" y="224470"/>
                  </a:lnTo>
                  <a:cubicBezTo>
                    <a:pt x="92716" y="219590"/>
                    <a:pt x="81562" y="216104"/>
                    <a:pt x="69711" y="216104"/>
                  </a:cubicBezTo>
                  <a:cubicBezTo>
                    <a:pt x="31370" y="216104"/>
                    <a:pt x="0" y="247474"/>
                    <a:pt x="0" y="285815"/>
                  </a:cubicBezTo>
                  <a:cubicBezTo>
                    <a:pt x="0" y="324156"/>
                    <a:pt x="31370" y="355526"/>
                    <a:pt x="69711" y="355526"/>
                  </a:cubicBezTo>
                  <a:cubicBezTo>
                    <a:pt x="108052" y="355526"/>
                    <a:pt x="139422" y="324156"/>
                    <a:pt x="139422" y="285815"/>
                  </a:cubicBezTo>
                  <a:cubicBezTo>
                    <a:pt x="139422" y="273964"/>
                    <a:pt x="136634" y="263508"/>
                    <a:pt x="131754" y="253748"/>
                  </a:cubicBezTo>
                  <a:lnTo>
                    <a:pt x="243292" y="142211"/>
                  </a:lnTo>
                  <a:lnTo>
                    <a:pt x="279541" y="146393"/>
                  </a:lnTo>
                  <a:lnTo>
                    <a:pt x="356223" y="69711"/>
                  </a:lnTo>
                  <a:lnTo>
                    <a:pt x="293483" y="62740"/>
                  </a:lnTo>
                  <a:close/>
                </a:path>
              </a:pathLst>
            </a:custGeom>
            <a:solidFill>
              <a:srgbClr val="000000"/>
            </a:solidFill>
            <a:ln w="694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2" name="Freeform: Shape 105">
              <a:extLst>
                <a:ext uri="{FF2B5EF4-FFF2-40B4-BE49-F238E27FC236}">
                  <a16:creationId xmlns:a16="http://schemas.microsoft.com/office/drawing/2014/main" id="{FF351C8F-3BE9-4237-AAF0-EB1E376AB8E0}"/>
                </a:ext>
              </a:extLst>
            </p:cNvPr>
            <p:cNvSpPr/>
            <p:nvPr/>
          </p:nvSpPr>
          <p:spPr>
            <a:xfrm>
              <a:off x="4486503" y="5300033"/>
              <a:ext cx="529803" cy="529803"/>
            </a:xfrm>
            <a:custGeom>
              <a:avLst/>
              <a:gdLst>
                <a:gd name="connsiteX0" fmla="*/ 493554 w 529803"/>
                <a:gd name="connsiteY0" fmla="*/ 144999 h 529803"/>
                <a:gd name="connsiteX1" fmla="*/ 484492 w 529803"/>
                <a:gd name="connsiteY1" fmla="*/ 154759 h 529803"/>
                <a:gd name="connsiteX2" fmla="*/ 471247 w 529803"/>
                <a:gd name="connsiteY2" fmla="*/ 153364 h 529803"/>
                <a:gd name="connsiteX3" fmla="*/ 456607 w 529803"/>
                <a:gd name="connsiteY3" fmla="*/ 151273 h 529803"/>
                <a:gd name="connsiteX4" fmla="*/ 487977 w 529803"/>
                <a:gd name="connsiteY4" fmla="*/ 264902 h 529803"/>
                <a:gd name="connsiteX5" fmla="*/ 264902 w 529803"/>
                <a:gd name="connsiteY5" fmla="*/ 487977 h 529803"/>
                <a:gd name="connsiteX6" fmla="*/ 41827 w 529803"/>
                <a:gd name="connsiteY6" fmla="*/ 264902 h 529803"/>
                <a:gd name="connsiteX7" fmla="*/ 264902 w 529803"/>
                <a:gd name="connsiteY7" fmla="*/ 41827 h 529803"/>
                <a:gd name="connsiteX8" fmla="*/ 378531 w 529803"/>
                <a:gd name="connsiteY8" fmla="*/ 73197 h 529803"/>
                <a:gd name="connsiteX9" fmla="*/ 377137 w 529803"/>
                <a:gd name="connsiteY9" fmla="*/ 59254 h 529803"/>
                <a:gd name="connsiteX10" fmla="*/ 375045 w 529803"/>
                <a:gd name="connsiteY10" fmla="*/ 45312 h 529803"/>
                <a:gd name="connsiteX11" fmla="*/ 384805 w 529803"/>
                <a:gd name="connsiteY11" fmla="*/ 35553 h 529803"/>
                <a:gd name="connsiteX12" fmla="*/ 389685 w 529803"/>
                <a:gd name="connsiteY12" fmla="*/ 30673 h 529803"/>
                <a:gd name="connsiteX13" fmla="*/ 264902 w 529803"/>
                <a:gd name="connsiteY13" fmla="*/ 0 h 529803"/>
                <a:gd name="connsiteX14" fmla="*/ 0 w 529803"/>
                <a:gd name="connsiteY14" fmla="*/ 264902 h 529803"/>
                <a:gd name="connsiteX15" fmla="*/ 264902 w 529803"/>
                <a:gd name="connsiteY15" fmla="*/ 529804 h 529803"/>
                <a:gd name="connsiteX16" fmla="*/ 529804 w 529803"/>
                <a:gd name="connsiteY16" fmla="*/ 264902 h 529803"/>
                <a:gd name="connsiteX17" fmla="*/ 498434 w 529803"/>
                <a:gd name="connsiteY17" fmla="*/ 140816 h 529803"/>
                <a:gd name="connsiteX18" fmla="*/ 493554 w 529803"/>
                <a:gd name="connsiteY18" fmla="*/ 144999 h 52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9803" h="529803">
                  <a:moveTo>
                    <a:pt x="493554" y="144999"/>
                  </a:moveTo>
                  <a:lnTo>
                    <a:pt x="484492" y="154759"/>
                  </a:lnTo>
                  <a:lnTo>
                    <a:pt x="471247" y="153364"/>
                  </a:lnTo>
                  <a:lnTo>
                    <a:pt x="456607" y="151273"/>
                  </a:lnTo>
                  <a:cubicBezTo>
                    <a:pt x="476126" y="184734"/>
                    <a:pt x="487977" y="223075"/>
                    <a:pt x="487977" y="264902"/>
                  </a:cubicBezTo>
                  <a:cubicBezTo>
                    <a:pt x="487977" y="387593"/>
                    <a:pt x="387593" y="487977"/>
                    <a:pt x="264902" y="487977"/>
                  </a:cubicBezTo>
                  <a:cubicBezTo>
                    <a:pt x="142211" y="487977"/>
                    <a:pt x="41827" y="387593"/>
                    <a:pt x="41827" y="264902"/>
                  </a:cubicBezTo>
                  <a:cubicBezTo>
                    <a:pt x="41827" y="142211"/>
                    <a:pt x="142211" y="41827"/>
                    <a:pt x="264902" y="41827"/>
                  </a:cubicBezTo>
                  <a:cubicBezTo>
                    <a:pt x="306031" y="41827"/>
                    <a:pt x="345070" y="52980"/>
                    <a:pt x="378531" y="73197"/>
                  </a:cubicBezTo>
                  <a:lnTo>
                    <a:pt x="377137" y="59254"/>
                  </a:lnTo>
                  <a:lnTo>
                    <a:pt x="375045" y="45312"/>
                  </a:lnTo>
                  <a:lnTo>
                    <a:pt x="384805" y="35553"/>
                  </a:lnTo>
                  <a:lnTo>
                    <a:pt x="389685" y="30673"/>
                  </a:lnTo>
                  <a:cubicBezTo>
                    <a:pt x="352041" y="11154"/>
                    <a:pt x="310214" y="0"/>
                    <a:pt x="264902" y="0"/>
                  </a:cubicBezTo>
                  <a:cubicBezTo>
                    <a:pt x="118509" y="0"/>
                    <a:pt x="0" y="118509"/>
                    <a:pt x="0" y="264902"/>
                  </a:cubicBezTo>
                  <a:cubicBezTo>
                    <a:pt x="0" y="411295"/>
                    <a:pt x="118509" y="529804"/>
                    <a:pt x="264902" y="529804"/>
                  </a:cubicBezTo>
                  <a:cubicBezTo>
                    <a:pt x="411295" y="529804"/>
                    <a:pt x="529804" y="411295"/>
                    <a:pt x="529804" y="264902"/>
                  </a:cubicBezTo>
                  <a:cubicBezTo>
                    <a:pt x="529804" y="219590"/>
                    <a:pt x="518650" y="177763"/>
                    <a:pt x="498434" y="140816"/>
                  </a:cubicBezTo>
                  <a:lnTo>
                    <a:pt x="493554" y="144999"/>
                  </a:lnTo>
                  <a:close/>
                </a:path>
              </a:pathLst>
            </a:custGeom>
            <a:solidFill>
              <a:srgbClr val="000000"/>
            </a:solidFill>
            <a:ln w="694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3" name="Freeform: Shape 106">
              <a:extLst>
                <a:ext uri="{FF2B5EF4-FFF2-40B4-BE49-F238E27FC236}">
                  <a16:creationId xmlns:a16="http://schemas.microsoft.com/office/drawing/2014/main" id="{F38FC84F-0969-4156-BE6D-5F7D6D3BDDDC}"/>
                </a:ext>
              </a:extLst>
            </p:cNvPr>
            <p:cNvSpPr/>
            <p:nvPr/>
          </p:nvSpPr>
          <p:spPr>
            <a:xfrm>
              <a:off x="4584098" y="5397629"/>
              <a:ext cx="334613" cy="334613"/>
            </a:xfrm>
            <a:custGeom>
              <a:avLst/>
              <a:gdLst>
                <a:gd name="connsiteX0" fmla="*/ 283724 w 334613"/>
                <a:gd name="connsiteY0" fmla="*/ 119903 h 334613"/>
                <a:gd name="connsiteX1" fmla="*/ 292786 w 334613"/>
                <a:gd name="connsiteY1" fmla="*/ 167307 h 334613"/>
                <a:gd name="connsiteX2" fmla="*/ 167307 w 334613"/>
                <a:gd name="connsiteY2" fmla="*/ 292786 h 334613"/>
                <a:gd name="connsiteX3" fmla="*/ 41827 w 334613"/>
                <a:gd name="connsiteY3" fmla="*/ 167307 h 334613"/>
                <a:gd name="connsiteX4" fmla="*/ 167307 w 334613"/>
                <a:gd name="connsiteY4" fmla="*/ 41827 h 334613"/>
                <a:gd name="connsiteX5" fmla="*/ 214710 w 334613"/>
                <a:gd name="connsiteY5" fmla="*/ 50889 h 334613"/>
                <a:gd name="connsiteX6" fmla="*/ 246080 w 334613"/>
                <a:gd name="connsiteY6" fmla="*/ 19519 h 334613"/>
                <a:gd name="connsiteX7" fmla="*/ 167307 w 334613"/>
                <a:gd name="connsiteY7" fmla="*/ 0 h 334613"/>
                <a:gd name="connsiteX8" fmla="*/ 0 w 334613"/>
                <a:gd name="connsiteY8" fmla="*/ 167307 h 334613"/>
                <a:gd name="connsiteX9" fmla="*/ 167307 w 334613"/>
                <a:gd name="connsiteY9" fmla="*/ 334613 h 334613"/>
                <a:gd name="connsiteX10" fmla="*/ 334613 w 334613"/>
                <a:gd name="connsiteY10" fmla="*/ 167307 h 334613"/>
                <a:gd name="connsiteX11" fmla="*/ 315094 w 334613"/>
                <a:gd name="connsiteY11" fmla="*/ 88533 h 334613"/>
                <a:gd name="connsiteX12" fmla="*/ 283724 w 334613"/>
                <a:gd name="connsiteY12" fmla="*/ 119903 h 33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613" h="334613">
                  <a:moveTo>
                    <a:pt x="283724" y="119903"/>
                  </a:moveTo>
                  <a:cubicBezTo>
                    <a:pt x="289998" y="134542"/>
                    <a:pt x="292786" y="150576"/>
                    <a:pt x="292786" y="167307"/>
                  </a:cubicBezTo>
                  <a:cubicBezTo>
                    <a:pt x="292786" y="236320"/>
                    <a:pt x="236320" y="292786"/>
                    <a:pt x="167307" y="292786"/>
                  </a:cubicBezTo>
                  <a:cubicBezTo>
                    <a:pt x="98293" y="292786"/>
                    <a:pt x="41827" y="236320"/>
                    <a:pt x="41827" y="167307"/>
                  </a:cubicBezTo>
                  <a:cubicBezTo>
                    <a:pt x="41827" y="98293"/>
                    <a:pt x="98293" y="41827"/>
                    <a:pt x="167307" y="41827"/>
                  </a:cubicBezTo>
                  <a:cubicBezTo>
                    <a:pt x="184037" y="41827"/>
                    <a:pt x="200071" y="45312"/>
                    <a:pt x="214710" y="50889"/>
                  </a:cubicBezTo>
                  <a:lnTo>
                    <a:pt x="246080" y="19519"/>
                  </a:lnTo>
                  <a:cubicBezTo>
                    <a:pt x="222378" y="6971"/>
                    <a:pt x="195888" y="0"/>
                    <a:pt x="167307" y="0"/>
                  </a:cubicBezTo>
                  <a:cubicBezTo>
                    <a:pt x="75288" y="0"/>
                    <a:pt x="0" y="75288"/>
                    <a:pt x="0" y="167307"/>
                  </a:cubicBezTo>
                  <a:cubicBezTo>
                    <a:pt x="0" y="259325"/>
                    <a:pt x="75288" y="334613"/>
                    <a:pt x="167307" y="334613"/>
                  </a:cubicBezTo>
                  <a:cubicBezTo>
                    <a:pt x="259325" y="334613"/>
                    <a:pt x="334613" y="259325"/>
                    <a:pt x="334613" y="167307"/>
                  </a:cubicBezTo>
                  <a:cubicBezTo>
                    <a:pt x="334613" y="138725"/>
                    <a:pt x="327642" y="112235"/>
                    <a:pt x="315094" y="88533"/>
                  </a:cubicBezTo>
                  <a:lnTo>
                    <a:pt x="283724" y="119903"/>
                  </a:lnTo>
                  <a:close/>
                </a:path>
              </a:pathLst>
            </a:custGeom>
            <a:solidFill>
              <a:srgbClr val="000000"/>
            </a:solidFill>
            <a:ln w="694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64" name="Shape">
            <a:extLst>
              <a:ext uri="{FF2B5EF4-FFF2-40B4-BE49-F238E27FC236}">
                <a16:creationId xmlns:a16="http://schemas.microsoft.com/office/drawing/2014/main" id="{E989DA4B-E7C7-4E71-842A-92417191467F}"/>
              </a:ext>
            </a:extLst>
          </p:cNvPr>
          <p:cNvSpPr/>
          <p:nvPr/>
        </p:nvSpPr>
        <p:spPr>
          <a:xfrm>
            <a:off x="1040113" y="4808557"/>
            <a:ext cx="659683" cy="54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2" y="0"/>
                </a:moveTo>
                <a:lnTo>
                  <a:pt x="7558" y="0"/>
                </a:lnTo>
                <a:cubicBezTo>
                  <a:pt x="3406" y="0"/>
                  <a:pt x="0" y="3376"/>
                  <a:pt x="0" y="7558"/>
                </a:cubicBezTo>
                <a:lnTo>
                  <a:pt x="0" y="21152"/>
                </a:lnTo>
                <a:cubicBezTo>
                  <a:pt x="0" y="21391"/>
                  <a:pt x="209" y="21600"/>
                  <a:pt x="448" y="21600"/>
                </a:cubicBezTo>
                <a:lnTo>
                  <a:pt x="14042" y="21600"/>
                </a:lnTo>
                <a:cubicBezTo>
                  <a:pt x="18194" y="21600"/>
                  <a:pt x="21600" y="18224"/>
                  <a:pt x="21600" y="14042"/>
                </a:cubicBezTo>
                <a:lnTo>
                  <a:pt x="21600" y="448"/>
                </a:lnTo>
                <a:cubicBezTo>
                  <a:pt x="21600" y="209"/>
                  <a:pt x="21421" y="0"/>
                  <a:pt x="21152" y="0"/>
                </a:cubicBezTo>
                <a:close/>
                <a:moveTo>
                  <a:pt x="20704" y="14042"/>
                </a:moveTo>
                <a:cubicBezTo>
                  <a:pt x="20704" y="17716"/>
                  <a:pt x="17716" y="20704"/>
                  <a:pt x="14042" y="20704"/>
                </a:cubicBezTo>
                <a:lnTo>
                  <a:pt x="896" y="20704"/>
                </a:lnTo>
                <a:lnTo>
                  <a:pt x="896" y="7558"/>
                </a:lnTo>
                <a:cubicBezTo>
                  <a:pt x="896" y="3884"/>
                  <a:pt x="3884" y="896"/>
                  <a:pt x="7558" y="896"/>
                </a:cubicBezTo>
                <a:lnTo>
                  <a:pt x="20704" y="896"/>
                </a:lnTo>
                <a:lnTo>
                  <a:pt x="20704" y="1404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9549B1-7CB9-4450-BC28-C6A90D2AD14E}"/>
              </a:ext>
            </a:extLst>
          </p:cNvPr>
          <p:cNvCxnSpPr/>
          <p:nvPr/>
        </p:nvCxnSpPr>
        <p:spPr>
          <a:xfrm>
            <a:off x="8393491" y="4102157"/>
            <a:ext cx="0" cy="1493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123552" y="3016309"/>
            <a:ext cx="687201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III. Variable Creation for RFM Model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5858C95-F3C4-4368-B9D5-5FCCAC11C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77949"/>
              </p:ext>
            </p:extLst>
          </p:nvPr>
        </p:nvGraphicFramePr>
        <p:xfrm>
          <a:off x="323529" y="1391571"/>
          <a:ext cx="11217507" cy="1493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2314">
                  <a:extLst>
                    <a:ext uri="{9D8B030D-6E8A-4147-A177-3AD203B41FA5}">
                      <a16:colId xmlns:a16="http://schemas.microsoft.com/office/drawing/2014/main" val="808383861"/>
                    </a:ext>
                  </a:extLst>
                </a:gridCol>
                <a:gridCol w="2771523">
                  <a:extLst>
                    <a:ext uri="{9D8B030D-6E8A-4147-A177-3AD203B41FA5}">
                      <a16:colId xmlns:a16="http://schemas.microsoft.com/office/drawing/2014/main" val="3109549984"/>
                    </a:ext>
                  </a:extLst>
                </a:gridCol>
                <a:gridCol w="3015140">
                  <a:extLst>
                    <a:ext uri="{9D8B030D-6E8A-4147-A177-3AD203B41FA5}">
                      <a16:colId xmlns:a16="http://schemas.microsoft.com/office/drawing/2014/main" val="4010894921"/>
                    </a:ext>
                  </a:extLst>
                </a:gridCol>
                <a:gridCol w="2611822">
                  <a:extLst>
                    <a:ext uri="{9D8B030D-6E8A-4147-A177-3AD203B41FA5}">
                      <a16:colId xmlns:a16="http://schemas.microsoft.com/office/drawing/2014/main" val="661051747"/>
                    </a:ext>
                  </a:extLst>
                </a:gridCol>
                <a:gridCol w="243354">
                  <a:extLst>
                    <a:ext uri="{9D8B030D-6E8A-4147-A177-3AD203B41FA5}">
                      <a16:colId xmlns:a16="http://schemas.microsoft.com/office/drawing/2014/main" val="3025362277"/>
                    </a:ext>
                  </a:extLst>
                </a:gridCol>
                <a:gridCol w="243354">
                  <a:extLst>
                    <a:ext uri="{9D8B030D-6E8A-4147-A177-3AD203B41FA5}">
                      <a16:colId xmlns:a16="http://schemas.microsoft.com/office/drawing/2014/main" val="1903125182"/>
                    </a:ext>
                  </a:extLst>
                </a:gridCol>
              </a:tblGrid>
              <a:tr h="41043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 smtClean="0">
                          <a:latin typeface="Georgia" panose="02040502050405020303" pitchFamily="18" charset="0"/>
                        </a:rPr>
                        <a:t>Recency</a:t>
                      </a:r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Georgia" panose="02040502050405020303" pitchFamily="18" charset="0"/>
                        </a:rPr>
                        <a:t>Frequency</a:t>
                      </a:r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Georgia" panose="02040502050405020303" pitchFamily="18" charset="0"/>
                        </a:rPr>
                        <a:t>Monetary</a:t>
                      </a:r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288403"/>
                  </a:ext>
                </a:extLst>
              </a:tr>
              <a:tr h="108312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54305"/>
                  </a:ext>
                </a:extLst>
              </a:tr>
            </a:tbl>
          </a:graphicData>
        </a:graphic>
      </p:graphicFrame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7363E27-5762-435F-9083-FF4EDE3B5136}"/>
              </a:ext>
            </a:extLst>
          </p:cNvPr>
          <p:cNvSpPr/>
          <p:nvPr/>
        </p:nvSpPr>
        <p:spPr>
          <a:xfrm>
            <a:off x="2835676" y="1924481"/>
            <a:ext cx="2387214" cy="815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atin typeface="Georgia" panose="02040502050405020303" pitchFamily="18" charset="0"/>
              </a:rPr>
              <a:t>Last Transaction Date	</a:t>
            </a:r>
            <a:endParaRPr lang="en-IN" sz="1300" dirty="0">
              <a:latin typeface="Georgia" panose="02040502050405020303" pitchFamily="18" charset="0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B62731F2-B21B-46DB-80FD-A761F1583B65}"/>
              </a:ext>
            </a:extLst>
          </p:cNvPr>
          <p:cNvSpPr/>
          <p:nvPr/>
        </p:nvSpPr>
        <p:spPr>
          <a:xfrm>
            <a:off x="5671571" y="1924481"/>
            <a:ext cx="2444122" cy="7753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atin typeface="Georgia" panose="02040502050405020303" pitchFamily="18" charset="0"/>
              </a:rPr>
              <a:t>Total Number of Transactions</a:t>
            </a:r>
            <a:endParaRPr lang="en-IN" sz="1300" dirty="0">
              <a:latin typeface="Georgia" panose="02040502050405020303" pitchFamily="18" charset="0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4B441686-26C5-4202-BAAF-BBDF8368D0A7}"/>
              </a:ext>
            </a:extLst>
          </p:cNvPr>
          <p:cNvSpPr/>
          <p:nvPr/>
        </p:nvSpPr>
        <p:spPr>
          <a:xfrm>
            <a:off x="8786128" y="1924481"/>
            <a:ext cx="2409402" cy="7135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smtClean="0">
                <a:latin typeface="Georgia" panose="02040502050405020303" pitchFamily="18" charset="0"/>
              </a:rPr>
              <a:t>Total sum of Transactions</a:t>
            </a:r>
            <a:endParaRPr lang="en-IN" sz="1300" dirty="0">
              <a:latin typeface="Georgia" panose="02040502050405020303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9549B1-7CB9-4450-BC28-C6A90D2AD14E}"/>
              </a:ext>
            </a:extLst>
          </p:cNvPr>
          <p:cNvCxnSpPr/>
          <p:nvPr/>
        </p:nvCxnSpPr>
        <p:spPr>
          <a:xfrm>
            <a:off x="5381355" y="1391572"/>
            <a:ext cx="30344" cy="1493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9549B1-7CB9-4450-BC28-C6A90D2AD14E}"/>
              </a:ext>
            </a:extLst>
          </p:cNvPr>
          <p:cNvCxnSpPr/>
          <p:nvPr/>
        </p:nvCxnSpPr>
        <p:spPr>
          <a:xfrm>
            <a:off x="8462080" y="1391572"/>
            <a:ext cx="0" cy="1493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Based on the Movement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26736"/>
              </p:ext>
            </p:extLst>
          </p:nvPr>
        </p:nvGraphicFramePr>
        <p:xfrm>
          <a:off x="416693" y="3998744"/>
          <a:ext cx="10658764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691">
                  <a:extLst>
                    <a:ext uri="{9D8B030D-6E8A-4147-A177-3AD203B41FA5}">
                      <a16:colId xmlns:a16="http://schemas.microsoft.com/office/drawing/2014/main" val="1201048805"/>
                    </a:ext>
                  </a:extLst>
                </a:gridCol>
                <a:gridCol w="2664691">
                  <a:extLst>
                    <a:ext uri="{9D8B030D-6E8A-4147-A177-3AD203B41FA5}">
                      <a16:colId xmlns:a16="http://schemas.microsoft.com/office/drawing/2014/main" val="1601868358"/>
                    </a:ext>
                  </a:extLst>
                </a:gridCol>
                <a:gridCol w="2664691">
                  <a:extLst>
                    <a:ext uri="{9D8B030D-6E8A-4147-A177-3AD203B41FA5}">
                      <a16:colId xmlns:a16="http://schemas.microsoft.com/office/drawing/2014/main" val="840232370"/>
                    </a:ext>
                  </a:extLst>
                </a:gridCol>
                <a:gridCol w="2664691">
                  <a:extLst>
                    <a:ext uri="{9D8B030D-6E8A-4147-A177-3AD203B41FA5}">
                      <a16:colId xmlns:a16="http://schemas.microsoft.com/office/drawing/2014/main" val="2384889591"/>
                    </a:ext>
                  </a:extLst>
                </a:gridCol>
              </a:tblGrid>
              <a:tr h="55592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Transaction Date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7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Transactions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</a:t>
                      </a:r>
                      <a:r>
                        <a:rPr lang="en-US" sz="17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Transactions</a:t>
                      </a:r>
                      <a:endParaRPr lang="en-US" sz="17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88132"/>
                  </a:ext>
                </a:extLst>
              </a:tr>
              <a:tr h="3196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15/05/2018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 USD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65371"/>
                  </a:ext>
                </a:extLst>
              </a:tr>
              <a:tr h="3196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12/03/2018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1230 USD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043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9" y="3212945"/>
            <a:ext cx="474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based on first half of 2018: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882</Words>
  <Application>Microsoft Office PowerPoint</Application>
  <PresentationFormat>Widescreen</PresentationFormat>
  <Paragraphs>275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 Unicode MS</vt:lpstr>
      <vt:lpstr>Arial</vt:lpstr>
      <vt:lpstr>Calibri</vt:lpstr>
      <vt:lpstr>Georgia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RFM</vt:lpstr>
      <vt:lpstr>PowerPoint Presentation</vt:lpstr>
      <vt:lpstr>Engaged Customer Definition</vt:lpstr>
      <vt:lpstr>Modeling </vt:lpstr>
      <vt:lpstr>PowerPoint Presentation</vt:lpstr>
      <vt:lpstr>Comparison between Clusters (1)</vt:lpstr>
      <vt:lpstr>Comparison between Clusters (2)</vt:lpstr>
      <vt:lpstr>PowerPoint Presentation</vt:lpstr>
      <vt:lpstr>PowerPoint Presentation</vt:lpstr>
      <vt:lpstr>PowerPoint Presentation</vt:lpstr>
      <vt:lpstr>PowerPoint Presentation</vt:lpstr>
      <vt:lpstr>Data Visualization (1)</vt:lpstr>
      <vt:lpstr>Data Visualization (2)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Abdelgelil Omar</cp:lastModifiedBy>
  <cp:revision>224</cp:revision>
  <dcterms:created xsi:type="dcterms:W3CDTF">2019-01-14T06:35:35Z</dcterms:created>
  <dcterms:modified xsi:type="dcterms:W3CDTF">2021-01-07T13:34:38Z</dcterms:modified>
</cp:coreProperties>
</file>