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f2551e19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f2551e19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e740f694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e740f694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e740f694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e740f694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e740f694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e740f694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e740f694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e740f694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e740f694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e740f694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e740f694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e740f69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e740f69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e740f69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e740f694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e740f694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e740f6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e740f6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Torques are drawn from a normal distribution </a:t>
            </a:r>
            <a:endParaRPr/>
          </a:p>
          <a:p>
            <a:pPr indent="0" lvl="0" marL="0" rtl="0" algn="l">
              <a:spcBef>
                <a:spcPts val="0"/>
              </a:spcBef>
              <a:spcAft>
                <a:spcPts val="0"/>
              </a:spcAft>
              <a:buNone/>
            </a:pPr>
            <a:r>
              <a:rPr lang="en"/>
              <a:t>Run the simulation </a:t>
            </a:r>
            <a:endParaRPr/>
          </a:p>
          <a:p>
            <a:pPr indent="0" lvl="0" marL="0" rtl="0" algn="l">
              <a:spcBef>
                <a:spcPts val="0"/>
              </a:spcBef>
              <a:spcAft>
                <a:spcPts val="0"/>
              </a:spcAft>
              <a:buNone/>
            </a:pPr>
            <a:r>
              <a:rPr lang="en"/>
              <a:t>We </a:t>
            </a:r>
            <a:r>
              <a:rPr lang="en"/>
              <a:t>select</a:t>
            </a:r>
            <a:r>
              <a:rPr lang="en"/>
              <a:t> the fittest using our </a:t>
            </a:r>
            <a:r>
              <a:rPr lang="en"/>
              <a:t>fitness</a:t>
            </a:r>
            <a:r>
              <a:rPr lang="en"/>
              <a:t> function → displacement of the head at the end of the trial (top ten percent)</a:t>
            </a:r>
            <a:endParaRPr/>
          </a:p>
          <a:p>
            <a:pPr indent="0" lvl="0" marL="0" rtl="0" algn="l">
              <a:spcBef>
                <a:spcPts val="0"/>
              </a:spcBef>
              <a:spcAft>
                <a:spcPts val="0"/>
              </a:spcAft>
              <a:buNone/>
            </a:pPr>
            <a:r>
              <a:rPr lang="en"/>
              <a:t>Once we have our fittest, we randomly select two of the fittest walkers and crossover their genes [so for each of the four torques, there’s a 50% chance of it being selection) n times </a:t>
            </a:r>
            <a:endParaRPr/>
          </a:p>
          <a:p>
            <a:pPr indent="0" lvl="0" marL="0" rtl="0" algn="l">
              <a:spcBef>
                <a:spcPts val="0"/>
              </a:spcBef>
              <a:spcAft>
                <a:spcPts val="0"/>
              </a:spcAft>
              <a:buNone/>
            </a:pPr>
            <a:r>
              <a:rPr lang="en"/>
              <a:t>For every gene, there is a ten percent chance of mutation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e740f69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e740f69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all the steps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e740f694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e740f694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noticed that the population creation stage and the simulation step were taking the most time → use openmp to parallelize those functions </a:t>
            </a:r>
            <a:endParaRPr/>
          </a:p>
          <a:p>
            <a:pPr indent="0" lvl="0" marL="0" rtl="0" algn="l">
              <a:spcBef>
                <a:spcPts val="0"/>
              </a:spcBef>
              <a:spcAft>
                <a:spcPts val="0"/>
              </a:spcAft>
              <a:buNone/>
            </a:pPr>
            <a:r>
              <a:rPr lang="en"/>
              <a:t>W</a:t>
            </a:r>
            <a:r>
              <a:rPr lang="en"/>
              <a:t>e explore whether increasing the size of the problem can result in better performance than having more generations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e740f69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e740f69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f2551e19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f2551e19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e740f694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e740f694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D0E0E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G4quHjf6rsQVrkBJdQCLEd78nO4UPXXV/view" TargetMode="External"/><Relationship Id="rId4" Type="http://schemas.openxmlformats.org/officeDocument/2006/relationships/image" Target="../media/image3.png"/><Relationship Id="rId5" Type="http://schemas.openxmlformats.org/officeDocument/2006/relationships/hyperlink" Target="http://drive.google.com/file/d/1cfuNhEymFJe_UzCXhoRxIsYZOcpzTyqV/view" TargetMode="External"/><Relationship Id="rId6"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743075"/>
            <a:ext cx="60696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Using a Genetic Algorithm to Teach</a:t>
            </a:r>
            <a:endParaRPr b="1">
              <a:solidFill>
                <a:srgbClr val="000000"/>
              </a:solidFill>
            </a:endParaRPr>
          </a:p>
          <a:p>
            <a:pPr indent="0" lvl="0" marL="0" rtl="0" algn="l">
              <a:spcBef>
                <a:spcPts val="0"/>
              </a:spcBef>
              <a:spcAft>
                <a:spcPts val="0"/>
              </a:spcAft>
              <a:buNone/>
            </a:pPr>
            <a:r>
              <a:rPr b="1" lang="en">
                <a:solidFill>
                  <a:srgbClr val="000000"/>
                </a:solidFill>
              </a:rPr>
              <a:t>an Agent How to Walk</a:t>
            </a:r>
            <a:endParaRPr b="1">
              <a:solidFill>
                <a:srgbClr val="000000"/>
              </a:solidFill>
            </a:endParaRPr>
          </a:p>
        </p:txBody>
      </p:sp>
      <p:sp>
        <p:nvSpPr>
          <p:cNvPr id="68" name="Google Shape;68;p13"/>
          <p:cNvSpPr txBox="1"/>
          <p:nvPr>
            <p:ph idx="1" type="subTitle"/>
          </p:nvPr>
        </p:nvSpPr>
        <p:spPr>
          <a:xfrm>
            <a:off x="390525" y="2789115"/>
            <a:ext cx="8222100" cy="12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May Soshi, Ricky Williams,</a:t>
            </a:r>
            <a:endParaRPr>
              <a:solidFill>
                <a:schemeClr val="dk2"/>
              </a:solidFill>
            </a:endParaRPr>
          </a:p>
          <a:p>
            <a:pPr indent="0" lvl="0" marL="0" rtl="0" algn="l">
              <a:spcBef>
                <a:spcPts val="0"/>
              </a:spcBef>
              <a:spcAft>
                <a:spcPts val="0"/>
              </a:spcAft>
              <a:buNone/>
            </a:pPr>
            <a:r>
              <a:rPr lang="en">
                <a:solidFill>
                  <a:schemeClr val="dk2"/>
                </a:solidFill>
              </a:rPr>
              <a:t>Omar Abdel Haq, &amp; Elie Eshoa</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69" name="Google Shape;69;p13"/>
          <p:cNvPicPr preferRelativeResize="0"/>
          <p:nvPr/>
        </p:nvPicPr>
        <p:blipFill>
          <a:blip r:embed="rId3">
            <a:alphaModFix/>
          </a:blip>
          <a:stretch>
            <a:fillRect/>
          </a:stretch>
        </p:blipFill>
        <p:spPr>
          <a:xfrm>
            <a:off x="7546625" y="3476775"/>
            <a:ext cx="1386201" cy="1465824"/>
          </a:xfrm>
          <a:prstGeom prst="rect">
            <a:avLst/>
          </a:prstGeom>
          <a:noFill/>
          <a:ln cap="flat" cmpd="sng" w="38100">
            <a:solidFill>
              <a:srgbClr val="76A5AF"/>
            </a:solidFill>
            <a:prstDash val="solid"/>
            <a:round/>
            <a:headEnd len="sm" w="sm" type="none"/>
            <a:tailEnd len="sm" w="sm" type="none"/>
          </a:ln>
        </p:spPr>
      </p:pic>
      <p:sp>
        <p:nvSpPr>
          <p:cNvPr id="70" name="Google Shape;70;p13"/>
          <p:cNvSpPr/>
          <p:nvPr/>
        </p:nvSpPr>
        <p:spPr>
          <a:xfrm>
            <a:off x="6205475" y="2485550"/>
            <a:ext cx="1949100" cy="1152600"/>
          </a:xfrm>
          <a:prstGeom prst="cloudCallout">
            <a:avLst>
              <a:gd fmla="val 34970" name="adj1"/>
              <a:gd fmla="val 58758"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I’m Walky!</a:t>
            </a:r>
            <a:endParaRPr b="1" sz="1600"/>
          </a:p>
          <a:p>
            <a:pPr indent="0" lvl="0" marL="0" rtl="0" algn="ctr">
              <a:spcBef>
                <a:spcPts val="0"/>
              </a:spcBef>
              <a:spcAft>
                <a:spcPts val="0"/>
              </a:spcAft>
              <a:buNone/>
            </a:pPr>
            <a:r>
              <a:t/>
            </a:r>
            <a:endParaRPr b="1" sz="100"/>
          </a:p>
          <a:p>
            <a:pPr indent="0" lvl="0" marL="0" rtl="0" algn="ctr">
              <a:spcBef>
                <a:spcPts val="0"/>
              </a:spcBef>
              <a:spcAft>
                <a:spcPts val="0"/>
              </a:spcAft>
              <a:buNone/>
            </a:pPr>
            <a:r>
              <a:rPr b="1" lang="en" sz="1000"/>
              <a:t>Join me while</a:t>
            </a:r>
            <a:endParaRPr b="1" sz="1000"/>
          </a:p>
          <a:p>
            <a:pPr indent="0" lvl="0" marL="0" rtl="0" algn="ctr">
              <a:spcBef>
                <a:spcPts val="0"/>
              </a:spcBef>
              <a:spcAft>
                <a:spcPts val="0"/>
              </a:spcAft>
              <a:buNone/>
            </a:pPr>
            <a:r>
              <a:rPr b="1" lang="en" sz="1000"/>
              <a:t> I learn how to walk-ish</a:t>
            </a:r>
            <a:endParaRPr b="1"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71900" y="5101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dk2"/>
                </a:solidFill>
              </a:rPr>
              <a:t>Parallelization I: OpenMP and Weak Scaling</a:t>
            </a:r>
            <a:endParaRPr b="1">
              <a:solidFill>
                <a:schemeClr val="dk2"/>
              </a:solidFill>
            </a:endParaRPr>
          </a:p>
        </p:txBody>
      </p:sp>
      <p:pic>
        <p:nvPicPr>
          <p:cNvPr id="142" name="Google Shape;142;p22"/>
          <p:cNvPicPr preferRelativeResize="0"/>
          <p:nvPr/>
        </p:nvPicPr>
        <p:blipFill>
          <a:blip r:embed="rId3">
            <a:alphaModFix/>
          </a:blip>
          <a:stretch>
            <a:fillRect/>
          </a:stretch>
        </p:blipFill>
        <p:spPr>
          <a:xfrm>
            <a:off x="4187550" y="1582750"/>
            <a:ext cx="4623250" cy="2904450"/>
          </a:xfrm>
          <a:prstGeom prst="rect">
            <a:avLst/>
          </a:prstGeom>
          <a:noFill/>
          <a:ln cap="flat" cmpd="sng" w="19050">
            <a:solidFill>
              <a:srgbClr val="45818E"/>
            </a:solidFill>
            <a:prstDash val="solid"/>
            <a:round/>
            <a:headEnd len="sm" w="sm" type="none"/>
            <a:tailEnd len="sm" w="sm" type="none"/>
          </a:ln>
        </p:spPr>
      </p:pic>
      <p:sp>
        <p:nvSpPr>
          <p:cNvPr id="143" name="Google Shape;143;p22"/>
          <p:cNvSpPr txBox="1"/>
          <p:nvPr>
            <p:ph idx="1" type="body"/>
          </p:nvPr>
        </p:nvSpPr>
        <p:spPr>
          <a:xfrm>
            <a:off x="349775" y="1834775"/>
            <a:ext cx="3759300" cy="27978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So, w</a:t>
            </a:r>
            <a:r>
              <a:rPr lang="en"/>
              <a:t>e ran 150 iterations (generations) per simulation. We ran simulations with upto </a:t>
            </a:r>
            <a:r>
              <a:rPr b="1" i="1" lang="en"/>
              <a:t>p = 12</a:t>
            </a:r>
            <a:r>
              <a:rPr lang="en"/>
              <a:t> threads and measured the weak efficiency </a:t>
            </a:r>
            <a:r>
              <a:rPr b="1" i="1" lang="en"/>
              <a:t>Ep</a:t>
            </a:r>
            <a:r>
              <a:rPr lang="en"/>
              <a:t>. Since the relationship is linear, we used the following growth pattern:</a:t>
            </a:r>
            <a:endParaRPr/>
          </a:p>
          <a:p>
            <a:pPr indent="0" lvl="0" marL="0" rtl="0" algn="l">
              <a:spcBef>
                <a:spcPts val="1200"/>
              </a:spcBef>
              <a:spcAft>
                <a:spcPts val="0"/>
              </a:spcAft>
              <a:buNone/>
            </a:pPr>
            <a:r>
              <a:rPr b="1" i="1" lang="en"/>
              <a:t>n = 200, 400, . . . , 2400</a:t>
            </a:r>
            <a:r>
              <a:rPr lang="en"/>
              <a:t> using </a:t>
            </a:r>
            <a:r>
              <a:rPr b="1" i="1" lang="en"/>
              <a:t>p = 1, 2, . . . , 12</a:t>
            </a:r>
            <a:r>
              <a:rPr lang="en"/>
              <a:t> threads respectively.</a:t>
            </a:r>
            <a:endParaRPr/>
          </a:p>
          <a:p>
            <a:pPr indent="0" lvl="0" marL="0" rtl="0" algn="l">
              <a:spcBef>
                <a:spcPts val="1200"/>
              </a:spcBef>
              <a:spcAft>
                <a:spcPts val="1200"/>
              </a:spcAft>
              <a:buNone/>
            </a:pPr>
            <a:r>
              <a:rPr lang="en"/>
              <a:t>The weak efficiency does not stay great because of the probable </a:t>
            </a:r>
            <a:r>
              <a:rPr i="1" lang="en"/>
              <a:t>overhead</a:t>
            </a:r>
            <a:r>
              <a:rPr lang="en"/>
              <a:t> introduced when scaling over multiple threads. This could be explained because the </a:t>
            </a:r>
            <a:r>
              <a:rPr i="1" lang="en"/>
              <a:t>third-party libraries</a:t>
            </a:r>
            <a:r>
              <a:rPr lang="en"/>
              <a:t> may be interfering with that, in addition to higher load imbalance throughout the runs.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372300" y="3691450"/>
            <a:ext cx="8321700" cy="13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225"/>
              <a:t>Interestingly, we observed a consistent</a:t>
            </a:r>
            <a:r>
              <a:rPr lang="en" sz="1225"/>
              <a:t> </a:t>
            </a:r>
            <a:r>
              <a:rPr b="1" i="1" lang="en" sz="1225"/>
              <a:t>plateauing</a:t>
            </a:r>
            <a:r>
              <a:rPr lang="en" sz="1225"/>
              <a:t> behavior in the course of our experiments. </a:t>
            </a:r>
            <a:endParaRPr sz="1225"/>
          </a:p>
          <a:p>
            <a:pPr indent="0" lvl="0" marL="0" rtl="0" algn="l">
              <a:spcBef>
                <a:spcPts val="1200"/>
              </a:spcBef>
              <a:spcAft>
                <a:spcPts val="1200"/>
              </a:spcAft>
              <a:buSzPts val="688"/>
              <a:buNone/>
            </a:pPr>
            <a:r>
              <a:rPr lang="en" sz="1225"/>
              <a:t>This trend can be attributed to the fact that we generate populations at random and persist with them until they can no longer generate improved generations of walkers, limited by genetic mutations. Our investigations have indicated that this plateauing phenomenon is present across all population sizes that we examined. Thus, </a:t>
            </a:r>
            <a:r>
              <a:rPr lang="en" sz="1225" u="sng"/>
              <a:t>initializing more random populations is more integral than running a specific population for an increased number of iterations</a:t>
            </a:r>
            <a:r>
              <a:rPr lang="en" sz="1225"/>
              <a:t> (generations)</a:t>
            </a:r>
            <a:endParaRPr sz="1225"/>
          </a:p>
        </p:txBody>
      </p:sp>
      <p:sp>
        <p:nvSpPr>
          <p:cNvPr id="149" name="Google Shape;149;p23"/>
          <p:cNvSpPr txBox="1"/>
          <p:nvPr>
            <p:ph type="title"/>
          </p:nvPr>
        </p:nvSpPr>
        <p:spPr>
          <a:xfrm>
            <a:off x="471900" y="1291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dk2"/>
                </a:solidFill>
              </a:rPr>
              <a:t>More Populations &gt;&gt; More Generations</a:t>
            </a:r>
            <a:endParaRPr i="1">
              <a:solidFill>
                <a:schemeClr val="dk2"/>
              </a:solidFill>
            </a:endParaRPr>
          </a:p>
        </p:txBody>
      </p:sp>
      <p:pic>
        <p:nvPicPr>
          <p:cNvPr id="150" name="Google Shape;150;p23"/>
          <p:cNvPicPr preferRelativeResize="0"/>
          <p:nvPr/>
        </p:nvPicPr>
        <p:blipFill>
          <a:blip r:embed="rId3">
            <a:alphaModFix/>
          </a:blip>
          <a:stretch>
            <a:fillRect/>
          </a:stretch>
        </p:blipFill>
        <p:spPr>
          <a:xfrm>
            <a:off x="782063" y="1002875"/>
            <a:ext cx="7502177" cy="2582524"/>
          </a:xfrm>
          <a:prstGeom prst="rect">
            <a:avLst/>
          </a:prstGeom>
          <a:noFill/>
          <a:ln cap="flat" cmpd="sng" w="19050">
            <a:solidFill>
              <a:srgbClr val="45818E"/>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dk2"/>
                </a:solidFill>
              </a:rPr>
              <a:t>Parallelization II: MPI</a:t>
            </a:r>
            <a:endParaRPr b="1">
              <a:solidFill>
                <a:schemeClr val="dk2"/>
              </a:solidFill>
            </a:endParaRPr>
          </a:p>
        </p:txBody>
      </p:sp>
      <p:sp>
        <p:nvSpPr>
          <p:cNvPr id="156" name="Google Shape;156;p24"/>
          <p:cNvSpPr txBox="1"/>
          <p:nvPr>
            <p:ph idx="1" type="body"/>
          </p:nvPr>
        </p:nvSpPr>
        <p:spPr>
          <a:xfrm>
            <a:off x="1691525" y="3720225"/>
            <a:ext cx="5840100" cy="1203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i="1" lang="en">
                <a:solidFill>
                  <a:schemeClr val="dk2"/>
                </a:solidFill>
              </a:rPr>
              <a:t>What if instead of having one population evolve over generations, we have tens of different populations, each on their own “island”?</a:t>
            </a:r>
            <a:endParaRPr b="1" i="1">
              <a:solidFill>
                <a:schemeClr val="dk2"/>
              </a:solidFill>
            </a:endParaRPr>
          </a:p>
        </p:txBody>
      </p:sp>
      <p:pic>
        <p:nvPicPr>
          <p:cNvPr id="157" name="Google Shape;157;p24"/>
          <p:cNvPicPr preferRelativeResize="0"/>
          <p:nvPr/>
        </p:nvPicPr>
        <p:blipFill rotWithShape="1">
          <a:blip r:embed="rId3">
            <a:alphaModFix/>
          </a:blip>
          <a:srcRect b="14327" l="0" r="0" t="15781"/>
          <a:stretch/>
        </p:blipFill>
        <p:spPr>
          <a:xfrm>
            <a:off x="1143000" y="1233075"/>
            <a:ext cx="6902001" cy="2487150"/>
          </a:xfrm>
          <a:prstGeom prst="rect">
            <a:avLst/>
          </a:prstGeom>
          <a:noFill/>
          <a:ln cap="flat" cmpd="sng" w="19050">
            <a:solidFill>
              <a:srgbClr val="45818E"/>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243300" y="2186525"/>
            <a:ext cx="39387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A Cartesian Topology</a:t>
            </a:r>
            <a:endParaRPr b="1">
              <a:solidFill>
                <a:schemeClr val="dk2"/>
              </a:solidFill>
            </a:endParaRPr>
          </a:p>
        </p:txBody>
      </p:sp>
      <p:pic>
        <p:nvPicPr>
          <p:cNvPr id="163" name="Google Shape;163;p25"/>
          <p:cNvPicPr preferRelativeResize="0"/>
          <p:nvPr/>
        </p:nvPicPr>
        <p:blipFill>
          <a:blip r:embed="rId3">
            <a:alphaModFix/>
          </a:blip>
          <a:stretch>
            <a:fillRect/>
          </a:stretch>
        </p:blipFill>
        <p:spPr>
          <a:xfrm>
            <a:off x="4115927" y="235125"/>
            <a:ext cx="4719076" cy="4673250"/>
          </a:xfrm>
          <a:prstGeom prst="rect">
            <a:avLst/>
          </a:prstGeom>
          <a:noFill/>
          <a:ln cap="flat" cmpd="sng" w="28575">
            <a:solidFill>
              <a:srgbClr val="45818E"/>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6"/>
          <p:cNvPicPr preferRelativeResize="0"/>
          <p:nvPr/>
        </p:nvPicPr>
        <p:blipFill rotWithShape="1">
          <a:blip r:embed="rId3">
            <a:alphaModFix/>
          </a:blip>
          <a:srcRect b="14686" l="2945" r="30724" t="23581"/>
          <a:stretch/>
        </p:blipFill>
        <p:spPr>
          <a:xfrm>
            <a:off x="366375" y="1942450"/>
            <a:ext cx="4058549" cy="2124549"/>
          </a:xfrm>
          <a:prstGeom prst="rect">
            <a:avLst/>
          </a:prstGeom>
          <a:noFill/>
          <a:ln>
            <a:noFill/>
          </a:ln>
        </p:spPr>
      </p:pic>
      <p:pic>
        <p:nvPicPr>
          <p:cNvPr id="169" name="Google Shape;169;p26"/>
          <p:cNvPicPr preferRelativeResize="0"/>
          <p:nvPr/>
        </p:nvPicPr>
        <p:blipFill rotWithShape="1">
          <a:blip r:embed="rId4">
            <a:alphaModFix/>
          </a:blip>
          <a:srcRect b="34474" l="27470" r="19619" t="13824"/>
          <a:stretch/>
        </p:blipFill>
        <p:spPr>
          <a:xfrm>
            <a:off x="4746374" y="340875"/>
            <a:ext cx="4058549" cy="2230867"/>
          </a:xfrm>
          <a:prstGeom prst="rect">
            <a:avLst/>
          </a:prstGeom>
          <a:noFill/>
          <a:ln>
            <a:noFill/>
          </a:ln>
        </p:spPr>
      </p:pic>
      <p:pic>
        <p:nvPicPr>
          <p:cNvPr id="170" name="Google Shape;170;p26"/>
          <p:cNvPicPr preferRelativeResize="0"/>
          <p:nvPr/>
        </p:nvPicPr>
        <p:blipFill rotWithShape="1">
          <a:blip r:embed="rId5">
            <a:alphaModFix/>
          </a:blip>
          <a:srcRect b="35670" l="29216" r="19624" t="12626"/>
          <a:stretch/>
        </p:blipFill>
        <p:spPr>
          <a:xfrm>
            <a:off x="4746375" y="2475850"/>
            <a:ext cx="4058549" cy="23072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4572000" y="738725"/>
            <a:ext cx="41220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Non-Blocking Communication</a:t>
            </a:r>
            <a:endParaRPr b="1">
              <a:solidFill>
                <a:schemeClr val="dk2"/>
              </a:solidFill>
            </a:endParaRPr>
          </a:p>
        </p:txBody>
      </p:sp>
      <p:sp>
        <p:nvSpPr>
          <p:cNvPr id="176" name="Google Shape;176;p27"/>
          <p:cNvSpPr txBox="1"/>
          <p:nvPr>
            <p:ph idx="1" type="body"/>
          </p:nvPr>
        </p:nvSpPr>
        <p:spPr>
          <a:xfrm>
            <a:off x="4572000" y="1919075"/>
            <a:ext cx="4392900" cy="297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We create two buffers </a:t>
            </a:r>
            <a:r>
              <a:rPr b="1" lang="en"/>
              <a:t>Next1_</a:t>
            </a:r>
            <a:r>
              <a:rPr lang="en"/>
              <a:t> and </a:t>
            </a:r>
            <a:r>
              <a:rPr b="1" lang="en"/>
              <a:t>Next2_</a:t>
            </a:r>
            <a:r>
              <a:rPr lang="en"/>
              <a:t> into which other islands send walkers. While we wait on the </a:t>
            </a:r>
            <a:r>
              <a:rPr lang="en"/>
              <a:t>arrival</a:t>
            </a:r>
            <a:r>
              <a:rPr lang="en"/>
              <a:t> of new walkers, we merge the old immigrants in </a:t>
            </a:r>
            <a:r>
              <a:rPr b="1" lang="en"/>
              <a:t>Arrive1_</a:t>
            </a:r>
            <a:r>
              <a:rPr lang="en"/>
              <a:t> and </a:t>
            </a:r>
            <a:r>
              <a:rPr b="1" lang="en"/>
              <a:t>Arrive2_</a:t>
            </a:r>
            <a:r>
              <a:rPr lang="en"/>
              <a:t> into our general population and go through a preselected number of generations. This is how we hide the communicated </a:t>
            </a:r>
            <a:r>
              <a:rPr lang="en"/>
              <a:t>overhead</a:t>
            </a:r>
            <a:r>
              <a:rPr lang="en"/>
              <a:t>. </a:t>
            </a:r>
            <a:endParaRPr/>
          </a:p>
        </p:txBody>
      </p:sp>
      <p:pic>
        <p:nvPicPr>
          <p:cNvPr id="177" name="Google Shape;177;p27"/>
          <p:cNvPicPr preferRelativeResize="0"/>
          <p:nvPr/>
        </p:nvPicPr>
        <p:blipFill>
          <a:blip r:embed="rId3">
            <a:alphaModFix/>
          </a:blip>
          <a:stretch>
            <a:fillRect/>
          </a:stretch>
        </p:blipFill>
        <p:spPr>
          <a:xfrm>
            <a:off x="152400" y="838200"/>
            <a:ext cx="4267202" cy="3791723"/>
          </a:xfrm>
          <a:prstGeom prst="rect">
            <a:avLst/>
          </a:prstGeom>
          <a:noFill/>
          <a:ln cap="flat" cmpd="sng" w="28575">
            <a:solidFill>
              <a:srgbClr val="45818E"/>
            </a:solidFill>
            <a:prstDash val="solid"/>
            <a:round/>
            <a:headEnd len="sm" w="sm" type="none"/>
            <a:tailEnd len="sm" w="sm" type="none"/>
          </a:ln>
        </p:spPr>
      </p:pic>
      <p:pic>
        <p:nvPicPr>
          <p:cNvPr id="178" name="Google Shape;178;p27"/>
          <p:cNvPicPr preferRelativeResize="0"/>
          <p:nvPr/>
        </p:nvPicPr>
        <p:blipFill>
          <a:blip r:embed="rId4">
            <a:alphaModFix/>
          </a:blip>
          <a:stretch>
            <a:fillRect/>
          </a:stretch>
        </p:blipFill>
        <p:spPr>
          <a:xfrm>
            <a:off x="3482726" y="3675517"/>
            <a:ext cx="936873" cy="954408"/>
          </a:xfrm>
          <a:prstGeom prst="rect">
            <a:avLst/>
          </a:prstGeom>
          <a:noFill/>
          <a:ln cap="flat" cmpd="sng" w="28575">
            <a:solidFill>
              <a:srgbClr val="45818E"/>
            </a:solidFill>
            <a:prstDash val="solid"/>
            <a:round/>
            <a:headEnd len="sm" w="sm" type="none"/>
            <a:tailEnd len="sm" w="sm" type="none"/>
          </a:ln>
        </p:spPr>
      </p:pic>
      <p:sp>
        <p:nvSpPr>
          <p:cNvPr id="179" name="Google Shape;179;p27"/>
          <p:cNvSpPr/>
          <p:nvPr/>
        </p:nvSpPr>
        <p:spPr>
          <a:xfrm>
            <a:off x="1624550" y="2405175"/>
            <a:ext cx="2638800" cy="1375500"/>
          </a:xfrm>
          <a:prstGeom prst="cloudCallout">
            <a:avLst>
              <a:gd fmla="val 28170" name="adj1"/>
              <a:gd fmla="val 52248"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Immigrant walkers from the previous communication iteration merge with their new island’s population!</a:t>
            </a:r>
            <a:endParaRPr b="1"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dk2"/>
                </a:solidFill>
              </a:rPr>
              <a:t>Visualizations</a:t>
            </a:r>
            <a:endParaRPr b="1">
              <a:solidFill>
                <a:schemeClr val="dk2"/>
              </a:solidFill>
            </a:endParaRPr>
          </a:p>
        </p:txBody>
      </p:sp>
      <p:pic>
        <p:nvPicPr>
          <p:cNvPr id="185" name="Google Shape;185;p28" title="better4000_150_top2.mp4">
            <a:hlinkClick r:id="rId3"/>
          </p:cNvPr>
          <p:cNvPicPr preferRelativeResize="0"/>
          <p:nvPr/>
        </p:nvPicPr>
        <p:blipFill>
          <a:blip r:embed="rId4">
            <a:alphaModFix/>
          </a:blip>
          <a:stretch>
            <a:fillRect/>
          </a:stretch>
        </p:blipFill>
        <p:spPr>
          <a:xfrm>
            <a:off x="5417025" y="2110850"/>
            <a:ext cx="3276967" cy="2457725"/>
          </a:xfrm>
          <a:prstGeom prst="rect">
            <a:avLst/>
          </a:prstGeom>
          <a:noFill/>
          <a:ln>
            <a:noFill/>
          </a:ln>
        </p:spPr>
      </p:pic>
      <p:pic>
        <p:nvPicPr>
          <p:cNvPr id="186" name="Google Shape;186;p28" title="worse100_150_top2.mp4">
            <a:hlinkClick r:id="rId5"/>
          </p:cNvPr>
          <p:cNvPicPr preferRelativeResize="0"/>
          <p:nvPr/>
        </p:nvPicPr>
        <p:blipFill>
          <a:blip r:embed="rId6">
            <a:alphaModFix/>
          </a:blip>
          <a:stretch>
            <a:fillRect/>
          </a:stretch>
        </p:blipFill>
        <p:spPr>
          <a:xfrm>
            <a:off x="471900" y="2110850"/>
            <a:ext cx="4114802" cy="2457733"/>
          </a:xfrm>
          <a:prstGeom prst="rect">
            <a:avLst/>
          </a:prstGeom>
          <a:noFill/>
          <a:ln>
            <a:noFill/>
          </a:ln>
        </p:spPr>
      </p:pic>
      <p:sp>
        <p:nvSpPr>
          <p:cNvPr id="187" name="Google Shape;187;p28"/>
          <p:cNvSpPr txBox="1"/>
          <p:nvPr/>
        </p:nvSpPr>
        <p:spPr>
          <a:xfrm>
            <a:off x="800700" y="4658775"/>
            <a:ext cx="3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100 walkers; 150 gen. (75s); fittest 2 per gen.</a:t>
            </a:r>
            <a:endParaRPr sz="1200">
              <a:latin typeface="Roboto"/>
              <a:ea typeface="Roboto"/>
              <a:cs typeface="Roboto"/>
              <a:sym typeface="Roboto"/>
            </a:endParaRPr>
          </a:p>
        </p:txBody>
      </p:sp>
      <p:sp>
        <p:nvSpPr>
          <p:cNvPr id="188" name="Google Shape;188;p28"/>
          <p:cNvSpPr txBox="1"/>
          <p:nvPr/>
        </p:nvSpPr>
        <p:spPr>
          <a:xfrm>
            <a:off x="5326913" y="4658775"/>
            <a:ext cx="345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400</a:t>
            </a:r>
            <a:r>
              <a:rPr lang="en" sz="1200">
                <a:latin typeface="Roboto"/>
                <a:ea typeface="Roboto"/>
                <a:cs typeface="Roboto"/>
                <a:sym typeface="Roboto"/>
              </a:rPr>
              <a:t>0 walkers; 150 gen. (75s); fittest 2 per gen.</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60950" y="49870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422">
                <a:solidFill>
                  <a:schemeClr val="dk2"/>
                </a:solidFill>
              </a:rPr>
              <a:t>What is a Genetic Algorithm? Why Use One?</a:t>
            </a:r>
            <a:endParaRPr b="1" sz="3422">
              <a:solidFill>
                <a:schemeClr val="dk2"/>
              </a:solidFill>
            </a:endParaRPr>
          </a:p>
        </p:txBody>
      </p:sp>
      <p:sp>
        <p:nvSpPr>
          <p:cNvPr id="76" name="Google Shape;76;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Genetic algorithms (GA) are a class of optimization algorithms inspired by the natural selection and genetic processes observed in biological evolution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Using evolution as a computational tool can elucidate unconventional, high-performing solutions in some cases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dk2"/>
                </a:solidFill>
              </a:rPr>
              <a:t>What is a Walker?</a:t>
            </a:r>
            <a:endParaRPr b="1">
              <a:solidFill>
                <a:schemeClr val="dk2"/>
              </a:solidFill>
            </a:endParaRPr>
          </a:p>
        </p:txBody>
      </p:sp>
      <p:sp>
        <p:nvSpPr>
          <p:cNvPr id="82" name="Google Shape;82;p15"/>
          <p:cNvSpPr txBox="1"/>
          <p:nvPr>
            <p:ph idx="1" type="body"/>
          </p:nvPr>
        </p:nvSpPr>
        <p:spPr>
          <a:xfrm>
            <a:off x="471900" y="1919075"/>
            <a:ext cx="48093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Box2D is a 2D rigid body simulation library</a:t>
            </a:r>
            <a:endParaRPr/>
          </a:p>
          <a:p>
            <a:pPr indent="0" lvl="0" marL="0" rtl="0" algn="l">
              <a:spcBef>
                <a:spcPts val="1200"/>
              </a:spcBef>
              <a:spcAft>
                <a:spcPts val="0"/>
              </a:spcAft>
              <a:buNone/>
            </a:pPr>
            <a:r>
              <a:rPr lang="en"/>
              <a:t>A Walker consists of</a:t>
            </a:r>
            <a:endParaRPr/>
          </a:p>
          <a:p>
            <a:pPr indent="-342900" lvl="0" marL="457200" rtl="0" algn="l">
              <a:spcBef>
                <a:spcPts val="1200"/>
              </a:spcBef>
              <a:spcAft>
                <a:spcPts val="0"/>
              </a:spcAft>
              <a:buSzPts val="1800"/>
              <a:buChar char="-"/>
            </a:pPr>
            <a:r>
              <a:rPr lang="en"/>
              <a:t>(1) Head body</a:t>
            </a:r>
            <a:endParaRPr/>
          </a:p>
          <a:p>
            <a:pPr indent="-342900" lvl="0" marL="457200" rtl="0" algn="l">
              <a:spcBef>
                <a:spcPts val="0"/>
              </a:spcBef>
              <a:spcAft>
                <a:spcPts val="0"/>
              </a:spcAft>
              <a:buSzPts val="1800"/>
              <a:buChar char="-"/>
            </a:pPr>
            <a:r>
              <a:rPr lang="en"/>
              <a:t>(2) Upper Leg bodies</a:t>
            </a:r>
            <a:endParaRPr/>
          </a:p>
          <a:p>
            <a:pPr indent="-342900" lvl="0" marL="457200" rtl="0" algn="l">
              <a:spcBef>
                <a:spcPts val="0"/>
              </a:spcBef>
              <a:spcAft>
                <a:spcPts val="0"/>
              </a:spcAft>
              <a:buSzPts val="1800"/>
              <a:buChar char="-"/>
            </a:pPr>
            <a:r>
              <a:rPr lang="en"/>
              <a:t>(2) Lower Leg bodies</a:t>
            </a:r>
            <a:endParaRPr/>
          </a:p>
          <a:p>
            <a:pPr indent="-342900" lvl="0" marL="457200" rtl="0" algn="l">
              <a:spcBef>
                <a:spcPts val="0"/>
              </a:spcBef>
              <a:spcAft>
                <a:spcPts val="0"/>
              </a:spcAft>
              <a:buSzPts val="1800"/>
              <a:buChar char="-"/>
            </a:pPr>
            <a:r>
              <a:rPr lang="en"/>
              <a:t>(4) Joints</a:t>
            </a:r>
            <a:endParaRPr/>
          </a:p>
        </p:txBody>
      </p:sp>
      <p:pic>
        <p:nvPicPr>
          <p:cNvPr id="83" name="Google Shape;83;p15"/>
          <p:cNvPicPr preferRelativeResize="0"/>
          <p:nvPr/>
        </p:nvPicPr>
        <p:blipFill rotWithShape="1">
          <a:blip r:embed="rId3">
            <a:alphaModFix/>
          </a:blip>
          <a:srcRect b="0" l="19653" r="19931" t="8332"/>
          <a:stretch/>
        </p:blipFill>
        <p:spPr>
          <a:xfrm>
            <a:off x="5753125" y="1919075"/>
            <a:ext cx="2823775" cy="2710200"/>
          </a:xfrm>
          <a:prstGeom prst="rect">
            <a:avLst/>
          </a:prstGeom>
          <a:noFill/>
          <a:ln>
            <a:noFill/>
          </a:ln>
        </p:spPr>
      </p:pic>
      <p:sp>
        <p:nvSpPr>
          <p:cNvPr id="84" name="Google Shape;84;p15"/>
          <p:cNvSpPr txBox="1"/>
          <p:nvPr/>
        </p:nvSpPr>
        <p:spPr>
          <a:xfrm>
            <a:off x="6451375" y="3247800"/>
            <a:ext cx="2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0</a:t>
            </a:r>
            <a:endParaRPr b="1">
              <a:solidFill>
                <a:schemeClr val="accent3"/>
              </a:solidFill>
              <a:latin typeface="Roboto"/>
              <a:ea typeface="Roboto"/>
              <a:cs typeface="Roboto"/>
              <a:sym typeface="Roboto"/>
            </a:endParaRPr>
          </a:p>
        </p:txBody>
      </p:sp>
      <p:sp>
        <p:nvSpPr>
          <p:cNvPr id="85" name="Google Shape;85;p15"/>
          <p:cNvSpPr txBox="1"/>
          <p:nvPr/>
        </p:nvSpPr>
        <p:spPr>
          <a:xfrm>
            <a:off x="7581050" y="3247800"/>
            <a:ext cx="2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1</a:t>
            </a:r>
            <a:endParaRPr b="1">
              <a:solidFill>
                <a:schemeClr val="accent3"/>
              </a:solidFill>
              <a:latin typeface="Roboto"/>
              <a:ea typeface="Roboto"/>
              <a:cs typeface="Roboto"/>
              <a:sym typeface="Roboto"/>
            </a:endParaRPr>
          </a:p>
        </p:txBody>
      </p:sp>
      <p:sp>
        <p:nvSpPr>
          <p:cNvPr id="86" name="Google Shape;86;p15"/>
          <p:cNvSpPr txBox="1"/>
          <p:nvPr/>
        </p:nvSpPr>
        <p:spPr>
          <a:xfrm>
            <a:off x="6451375" y="3723525"/>
            <a:ext cx="2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2</a:t>
            </a:r>
            <a:endParaRPr b="1">
              <a:solidFill>
                <a:schemeClr val="accent3"/>
              </a:solidFill>
              <a:latin typeface="Roboto"/>
              <a:ea typeface="Roboto"/>
              <a:cs typeface="Roboto"/>
              <a:sym typeface="Roboto"/>
            </a:endParaRPr>
          </a:p>
        </p:txBody>
      </p:sp>
      <p:sp>
        <p:nvSpPr>
          <p:cNvPr id="87" name="Google Shape;87;p15"/>
          <p:cNvSpPr txBox="1"/>
          <p:nvPr/>
        </p:nvSpPr>
        <p:spPr>
          <a:xfrm>
            <a:off x="7581050" y="3723525"/>
            <a:ext cx="2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3</a:t>
            </a:r>
            <a:endParaRPr b="1">
              <a:solidFill>
                <a:schemeClr val="accent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13825" y="845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dk2"/>
                </a:solidFill>
              </a:rPr>
              <a:t>Steps of Our Genetic Algorithm</a:t>
            </a:r>
            <a:endParaRPr b="1">
              <a:solidFill>
                <a:schemeClr val="dk2"/>
              </a:solidFill>
            </a:endParaRPr>
          </a:p>
        </p:txBody>
      </p:sp>
      <p:sp>
        <p:nvSpPr>
          <p:cNvPr id="93" name="Google Shape;93;p16"/>
          <p:cNvSpPr txBox="1"/>
          <p:nvPr>
            <p:ph idx="1" type="body"/>
          </p:nvPr>
        </p:nvSpPr>
        <p:spPr>
          <a:xfrm>
            <a:off x="4638325" y="1919075"/>
            <a:ext cx="4055700" cy="308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Initialize a population of walkers with different, randomly selected torques</a:t>
            </a:r>
            <a:endParaRPr/>
          </a:p>
          <a:p>
            <a:pPr indent="-342900" lvl="0" marL="457200" rtl="0" algn="l">
              <a:spcBef>
                <a:spcPts val="0"/>
              </a:spcBef>
              <a:spcAft>
                <a:spcPts val="0"/>
              </a:spcAft>
              <a:buSzPts val="1800"/>
              <a:buAutoNum type="arabicPeriod"/>
            </a:pPr>
            <a:r>
              <a:rPr lang="en"/>
              <a:t>Run </a:t>
            </a:r>
            <a:endParaRPr/>
          </a:p>
          <a:p>
            <a:pPr indent="-342900" lvl="0" marL="457200" rtl="0" algn="l">
              <a:spcBef>
                <a:spcPts val="0"/>
              </a:spcBef>
              <a:spcAft>
                <a:spcPts val="0"/>
              </a:spcAft>
              <a:buSzPts val="1800"/>
              <a:buAutoNum type="arabicPeriod"/>
            </a:pPr>
            <a:r>
              <a:rPr lang="en"/>
              <a:t>Select the fittest </a:t>
            </a:r>
            <a:endParaRPr/>
          </a:p>
          <a:p>
            <a:pPr indent="-342900" lvl="0" marL="457200" rtl="0" algn="l">
              <a:spcBef>
                <a:spcPts val="0"/>
              </a:spcBef>
              <a:spcAft>
                <a:spcPts val="0"/>
              </a:spcAft>
              <a:buSzPts val="1800"/>
              <a:buAutoNum type="arabicPeriod"/>
            </a:pPr>
            <a:r>
              <a:rPr lang="en"/>
              <a:t>Crossover and mutate </a:t>
            </a:r>
            <a:endParaRPr/>
          </a:p>
          <a:p>
            <a:pPr indent="-342900" lvl="0" marL="457200" rtl="0" algn="l">
              <a:spcBef>
                <a:spcPts val="0"/>
              </a:spcBef>
              <a:spcAft>
                <a:spcPts val="0"/>
              </a:spcAft>
              <a:buSzPts val="1800"/>
              <a:buAutoNum type="arabicPeriod"/>
            </a:pPr>
            <a:r>
              <a:rPr lang="en"/>
              <a:t>Repeat steps 2-4 </a:t>
            </a:r>
            <a:endParaRPr/>
          </a:p>
        </p:txBody>
      </p:sp>
      <p:pic>
        <p:nvPicPr>
          <p:cNvPr id="94" name="Google Shape;94;p16"/>
          <p:cNvPicPr preferRelativeResize="0"/>
          <p:nvPr/>
        </p:nvPicPr>
        <p:blipFill>
          <a:blip r:embed="rId3">
            <a:alphaModFix/>
          </a:blip>
          <a:stretch>
            <a:fillRect/>
          </a:stretch>
        </p:blipFill>
        <p:spPr>
          <a:xfrm>
            <a:off x="336275" y="945175"/>
            <a:ext cx="4055699" cy="4072082"/>
          </a:xfrm>
          <a:prstGeom prst="rect">
            <a:avLst/>
          </a:prstGeom>
          <a:noFill/>
          <a:ln cap="flat" cmpd="sng" w="19050">
            <a:solidFill>
              <a:srgbClr val="76A5AF"/>
            </a:solidFill>
            <a:prstDash val="solid"/>
            <a:round/>
            <a:headEnd len="sm" w="sm" type="none"/>
            <a:tailEnd len="sm" w="sm" type="none"/>
          </a:ln>
        </p:spPr>
      </p:pic>
      <p:sp>
        <p:nvSpPr>
          <p:cNvPr id="95" name="Google Shape;95;p16"/>
          <p:cNvSpPr txBox="1"/>
          <p:nvPr/>
        </p:nvSpPr>
        <p:spPr>
          <a:xfrm>
            <a:off x="619950" y="1226475"/>
            <a:ext cx="182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1. </a:t>
            </a:r>
            <a:r>
              <a:rPr lang="en" sz="1200">
                <a:latin typeface="Roboto"/>
                <a:ea typeface="Roboto"/>
                <a:cs typeface="Roboto"/>
                <a:sym typeface="Roboto"/>
              </a:rPr>
              <a:t>Initialize Population</a:t>
            </a:r>
            <a:endParaRPr sz="1200">
              <a:latin typeface="Roboto"/>
              <a:ea typeface="Roboto"/>
              <a:cs typeface="Roboto"/>
              <a:sym typeface="Roboto"/>
            </a:endParaRPr>
          </a:p>
        </p:txBody>
      </p:sp>
      <p:sp>
        <p:nvSpPr>
          <p:cNvPr id="96" name="Google Shape;96;p16"/>
          <p:cNvSpPr txBox="1"/>
          <p:nvPr/>
        </p:nvSpPr>
        <p:spPr>
          <a:xfrm>
            <a:off x="2448750" y="1226475"/>
            <a:ext cx="182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2</a:t>
            </a:r>
            <a:r>
              <a:rPr lang="en" sz="1200">
                <a:latin typeface="Roboto"/>
                <a:ea typeface="Roboto"/>
                <a:cs typeface="Roboto"/>
                <a:sym typeface="Roboto"/>
              </a:rPr>
              <a:t>. Run Simulations</a:t>
            </a:r>
            <a:endParaRPr sz="1200">
              <a:latin typeface="Roboto"/>
              <a:ea typeface="Roboto"/>
              <a:cs typeface="Roboto"/>
              <a:sym typeface="Roboto"/>
            </a:endParaRPr>
          </a:p>
        </p:txBody>
      </p:sp>
      <p:sp>
        <p:nvSpPr>
          <p:cNvPr id="97" name="Google Shape;97;p16"/>
          <p:cNvSpPr txBox="1"/>
          <p:nvPr/>
        </p:nvSpPr>
        <p:spPr>
          <a:xfrm>
            <a:off x="619950" y="3131475"/>
            <a:ext cx="182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3</a:t>
            </a:r>
            <a:r>
              <a:rPr lang="en" sz="1200">
                <a:latin typeface="Roboto"/>
                <a:ea typeface="Roboto"/>
                <a:cs typeface="Roboto"/>
                <a:sym typeface="Roboto"/>
              </a:rPr>
              <a:t>. Select Fittest</a:t>
            </a:r>
            <a:endParaRPr sz="1200">
              <a:latin typeface="Roboto"/>
              <a:ea typeface="Roboto"/>
              <a:cs typeface="Roboto"/>
              <a:sym typeface="Roboto"/>
            </a:endParaRPr>
          </a:p>
        </p:txBody>
      </p:sp>
      <p:sp>
        <p:nvSpPr>
          <p:cNvPr id="98" name="Google Shape;98;p16"/>
          <p:cNvSpPr txBox="1"/>
          <p:nvPr/>
        </p:nvSpPr>
        <p:spPr>
          <a:xfrm>
            <a:off x="2448750" y="3131475"/>
            <a:ext cx="182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4</a:t>
            </a:r>
            <a:r>
              <a:rPr lang="en" sz="1200">
                <a:latin typeface="Roboto"/>
                <a:ea typeface="Roboto"/>
                <a:cs typeface="Roboto"/>
                <a:sym typeface="Roboto"/>
              </a:rPr>
              <a:t>. Crossover &amp; Mutate</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dk2"/>
                </a:solidFill>
              </a:rPr>
              <a:t>A Full Simulation: A Collection of States</a:t>
            </a:r>
            <a:endParaRPr b="1">
              <a:solidFill>
                <a:schemeClr val="dk2"/>
              </a:solidFill>
            </a:endParaRPr>
          </a:p>
        </p:txBody>
      </p:sp>
      <p:sp>
        <p:nvSpPr>
          <p:cNvPr id="104" name="Google Shape;104;p17"/>
          <p:cNvSpPr txBox="1"/>
          <p:nvPr>
            <p:ph idx="1" type="body"/>
          </p:nvPr>
        </p:nvSpPr>
        <p:spPr>
          <a:xfrm>
            <a:off x="471900" y="3289225"/>
            <a:ext cx="8222100" cy="1620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 full simulation comprises of running the genetic algorithm </a:t>
            </a:r>
            <a:r>
              <a:rPr i="1" lang="en"/>
              <a:t>g</a:t>
            </a:r>
            <a:r>
              <a:rPr lang="en"/>
              <a:t> times for </a:t>
            </a:r>
            <a:r>
              <a:rPr i="1" lang="en"/>
              <a:t>g</a:t>
            </a:r>
            <a:r>
              <a:rPr lang="en"/>
              <a:t> generations. After a full simulation, we visualize the progress of the best walker using Box2D. </a:t>
            </a:r>
            <a:endParaRPr/>
          </a:p>
        </p:txBody>
      </p:sp>
      <p:pic>
        <p:nvPicPr>
          <p:cNvPr id="105" name="Google Shape;105;p17"/>
          <p:cNvPicPr preferRelativeResize="0"/>
          <p:nvPr/>
        </p:nvPicPr>
        <p:blipFill rotWithShape="1">
          <a:blip r:embed="rId3">
            <a:alphaModFix/>
          </a:blip>
          <a:srcRect b="20711" l="0" r="0" t="16905"/>
          <a:stretch/>
        </p:blipFill>
        <p:spPr>
          <a:xfrm>
            <a:off x="838200" y="1330950"/>
            <a:ext cx="7518151" cy="1553751"/>
          </a:xfrm>
          <a:prstGeom prst="rect">
            <a:avLst/>
          </a:prstGeom>
          <a:noFill/>
          <a:ln cap="flat" cmpd="sng" w="19050">
            <a:solidFill>
              <a:srgbClr val="45818E"/>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dk2"/>
                </a:solidFill>
              </a:rPr>
              <a:t>How Can We Improve?</a:t>
            </a:r>
            <a:endParaRPr b="1">
              <a:solidFill>
                <a:schemeClr val="dk2"/>
              </a:solidFill>
            </a:endParaRPr>
          </a:p>
        </p:txBody>
      </p:sp>
      <p:sp>
        <p:nvSpPr>
          <p:cNvPr id="111" name="Google Shape;111;p18"/>
          <p:cNvSpPr txBox="1"/>
          <p:nvPr>
            <p:ph idx="1" type="body"/>
          </p:nvPr>
        </p:nvSpPr>
        <p:spPr>
          <a:xfrm>
            <a:off x="271700" y="1919075"/>
            <a:ext cx="4888800" cy="301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Parallelize Current Serial Implementation: </a:t>
            </a:r>
            <a:r>
              <a:rPr b="1" lang="en"/>
              <a:t>OpenMP</a:t>
            </a:r>
            <a:endParaRPr b="1"/>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Increase Problem Size: </a:t>
            </a:r>
            <a:r>
              <a:rPr b="1" lang="en"/>
              <a:t>MPI</a:t>
            </a:r>
            <a:endParaRPr b="1"/>
          </a:p>
          <a:p>
            <a:pPr indent="0" lvl="0" marL="457200" rtl="0" algn="l">
              <a:spcBef>
                <a:spcPts val="1200"/>
              </a:spcBef>
              <a:spcAft>
                <a:spcPts val="1200"/>
              </a:spcAft>
              <a:buNone/>
            </a:pPr>
            <a:r>
              <a:t/>
            </a:r>
            <a:endParaRPr/>
          </a:p>
        </p:txBody>
      </p:sp>
      <p:pic>
        <p:nvPicPr>
          <p:cNvPr id="112" name="Google Shape;112;p18"/>
          <p:cNvPicPr preferRelativeResize="0"/>
          <p:nvPr/>
        </p:nvPicPr>
        <p:blipFill>
          <a:blip r:embed="rId3">
            <a:alphaModFix/>
          </a:blip>
          <a:stretch>
            <a:fillRect/>
          </a:stretch>
        </p:blipFill>
        <p:spPr>
          <a:xfrm>
            <a:off x="5385574" y="1919075"/>
            <a:ext cx="3512199" cy="295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Using OpenMP, parallelization was done as discussed in MS4</a:t>
            </a:r>
            <a:endParaRPr/>
          </a:p>
          <a:p>
            <a:pPr indent="0" lvl="0" marL="0" rtl="0" algn="l">
              <a:spcBef>
                <a:spcPts val="1200"/>
              </a:spcBef>
              <a:spcAft>
                <a:spcPts val="0"/>
              </a:spcAft>
              <a:buNone/>
            </a:pPr>
            <a:r>
              <a:rPr lang="en"/>
              <a:t>As for our scaling analysis, we have used a standard job during our project development with a population size of 2000. First, we used that to calculate our serial fraction </a:t>
            </a:r>
            <a:r>
              <a:rPr b="1" i="1" lang="en"/>
              <a:t>f</a:t>
            </a:r>
            <a:r>
              <a:rPr lang="en"/>
              <a:t>. To compute it, we follow the following steps:</a:t>
            </a:r>
            <a:endParaRPr/>
          </a:p>
          <a:p>
            <a:pPr indent="-325755" lvl="0" marL="457200" rtl="0" algn="l">
              <a:spcBef>
                <a:spcPts val="1200"/>
              </a:spcBef>
              <a:spcAft>
                <a:spcPts val="0"/>
              </a:spcAft>
              <a:buSzPct val="100000"/>
              <a:buChar char="-"/>
            </a:pPr>
            <a:r>
              <a:rPr lang="en"/>
              <a:t>Assumptions: the code has 3 main (potentially) parallelizable components that depend on the size </a:t>
            </a:r>
            <a:r>
              <a:rPr b="1" i="1" lang="en"/>
              <a:t>n</a:t>
            </a:r>
            <a:r>
              <a:rPr lang="en"/>
              <a:t>: </a:t>
            </a:r>
            <a:endParaRPr/>
          </a:p>
          <a:p>
            <a:pPr indent="-304165" lvl="1" marL="914400" rtl="0" algn="l">
              <a:spcBef>
                <a:spcPts val="0"/>
              </a:spcBef>
              <a:spcAft>
                <a:spcPts val="0"/>
              </a:spcAft>
              <a:buSzPct val="100000"/>
              <a:buChar char="-"/>
            </a:pPr>
            <a:r>
              <a:rPr lang="en"/>
              <a:t>Creation, Simulation, and Electing the fittest walkers</a:t>
            </a:r>
            <a:endParaRPr/>
          </a:p>
          <a:p>
            <a:pPr indent="-325755" lvl="0" marL="457200" rtl="0" algn="l">
              <a:spcBef>
                <a:spcPts val="0"/>
              </a:spcBef>
              <a:spcAft>
                <a:spcPts val="0"/>
              </a:spcAft>
              <a:buSzPct val="100000"/>
              <a:buChar char="-"/>
            </a:pPr>
            <a:r>
              <a:rPr lang="en"/>
              <a:t>Taking the ratio of the walltime of running the remaining parts over the total walltime can experimentally help us approximate </a:t>
            </a:r>
            <a:r>
              <a:rPr b="1" i="1" lang="en"/>
              <a:t>f</a:t>
            </a:r>
            <a:r>
              <a:rPr i="1" lang="en"/>
              <a:t> </a:t>
            </a:r>
            <a:r>
              <a:rPr lang="en"/>
              <a:t>, which ended up being around</a:t>
            </a:r>
            <a:r>
              <a:rPr b="1" i="1" lang="en"/>
              <a:t> ~0.04</a:t>
            </a:r>
            <a:endParaRPr/>
          </a:p>
        </p:txBody>
      </p:sp>
      <p:sp>
        <p:nvSpPr>
          <p:cNvPr id="118" name="Google Shape;118;p19"/>
          <p:cNvSpPr txBox="1"/>
          <p:nvPr>
            <p:ph type="title"/>
          </p:nvPr>
        </p:nvSpPr>
        <p:spPr>
          <a:xfrm>
            <a:off x="471900" y="345925"/>
            <a:ext cx="8352000" cy="931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Parallelization I: </a:t>
            </a:r>
            <a:r>
              <a:rPr b="1" lang="en">
                <a:solidFill>
                  <a:schemeClr val="dk2"/>
                </a:solidFill>
              </a:rPr>
              <a:t>OpenMP and </a:t>
            </a:r>
            <a:r>
              <a:rPr b="1" lang="en">
                <a:solidFill>
                  <a:schemeClr val="dk2"/>
                </a:solidFill>
              </a:rPr>
              <a:t>Scaling Analysis</a:t>
            </a:r>
            <a:endParaRPr b="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71900" y="5101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Parallelization I: OpenMP and Strong Scaling</a:t>
            </a:r>
            <a:endParaRPr b="1">
              <a:solidFill>
                <a:schemeClr val="dk2"/>
              </a:solidFill>
            </a:endParaRPr>
          </a:p>
        </p:txBody>
      </p:sp>
      <p:pic>
        <p:nvPicPr>
          <p:cNvPr id="124" name="Google Shape;124;p20"/>
          <p:cNvPicPr preferRelativeResize="0"/>
          <p:nvPr/>
        </p:nvPicPr>
        <p:blipFill>
          <a:blip r:embed="rId3">
            <a:alphaModFix/>
          </a:blip>
          <a:stretch>
            <a:fillRect/>
          </a:stretch>
        </p:blipFill>
        <p:spPr>
          <a:xfrm>
            <a:off x="4757475" y="1333300"/>
            <a:ext cx="3672326" cy="3608400"/>
          </a:xfrm>
          <a:prstGeom prst="rect">
            <a:avLst/>
          </a:prstGeom>
          <a:noFill/>
          <a:ln cap="flat" cmpd="sng" w="19050">
            <a:solidFill>
              <a:srgbClr val="45818E"/>
            </a:solidFill>
            <a:prstDash val="solid"/>
            <a:round/>
            <a:headEnd len="sm" w="sm" type="none"/>
            <a:tailEnd len="sm" w="sm" type="none"/>
          </a:ln>
        </p:spPr>
      </p:pic>
      <p:pic>
        <p:nvPicPr>
          <p:cNvPr id="125" name="Google Shape;125;p20"/>
          <p:cNvPicPr preferRelativeResize="0"/>
          <p:nvPr/>
        </p:nvPicPr>
        <p:blipFill>
          <a:blip r:embed="rId4">
            <a:alphaModFix/>
          </a:blip>
          <a:stretch>
            <a:fillRect/>
          </a:stretch>
        </p:blipFill>
        <p:spPr>
          <a:xfrm>
            <a:off x="6466975" y="2472200"/>
            <a:ext cx="624300" cy="431175"/>
          </a:xfrm>
          <a:prstGeom prst="rect">
            <a:avLst/>
          </a:prstGeom>
          <a:noFill/>
          <a:ln>
            <a:noFill/>
          </a:ln>
        </p:spPr>
      </p:pic>
      <p:pic>
        <p:nvPicPr>
          <p:cNvPr id="126" name="Google Shape;126;p20"/>
          <p:cNvPicPr preferRelativeResize="0"/>
          <p:nvPr/>
        </p:nvPicPr>
        <p:blipFill>
          <a:blip r:embed="rId4">
            <a:alphaModFix/>
          </a:blip>
          <a:stretch>
            <a:fillRect/>
          </a:stretch>
        </p:blipFill>
        <p:spPr>
          <a:xfrm>
            <a:off x="3946100" y="3165950"/>
            <a:ext cx="689601" cy="476275"/>
          </a:xfrm>
          <a:prstGeom prst="rect">
            <a:avLst/>
          </a:prstGeom>
          <a:noFill/>
          <a:ln cap="flat" cmpd="sng" w="19050">
            <a:solidFill>
              <a:srgbClr val="45818E"/>
            </a:solidFill>
            <a:prstDash val="solid"/>
            <a:round/>
            <a:headEnd len="sm" w="sm" type="none"/>
            <a:tailEnd len="sm" w="sm" type="none"/>
          </a:ln>
        </p:spPr>
      </p:pic>
      <p:pic>
        <p:nvPicPr>
          <p:cNvPr id="127" name="Google Shape;127;p20"/>
          <p:cNvPicPr preferRelativeResize="0"/>
          <p:nvPr/>
        </p:nvPicPr>
        <p:blipFill>
          <a:blip r:embed="rId5">
            <a:alphaModFix/>
          </a:blip>
          <a:stretch>
            <a:fillRect/>
          </a:stretch>
        </p:blipFill>
        <p:spPr>
          <a:xfrm>
            <a:off x="471900" y="3165950"/>
            <a:ext cx="3352425" cy="1775750"/>
          </a:xfrm>
          <a:prstGeom prst="rect">
            <a:avLst/>
          </a:prstGeom>
          <a:noFill/>
          <a:ln cap="flat" cmpd="sng" w="19050">
            <a:solidFill>
              <a:srgbClr val="45818E"/>
            </a:solidFill>
            <a:prstDash val="solid"/>
            <a:round/>
            <a:headEnd len="sm" w="sm" type="none"/>
            <a:tailEnd len="sm" w="sm" type="none"/>
          </a:ln>
        </p:spPr>
      </p:pic>
      <p:sp>
        <p:nvSpPr>
          <p:cNvPr id="128" name="Google Shape;128;p20"/>
          <p:cNvSpPr txBox="1"/>
          <p:nvPr>
            <p:ph idx="1" type="body"/>
          </p:nvPr>
        </p:nvSpPr>
        <p:spPr>
          <a:xfrm>
            <a:off x="395700" y="1828575"/>
            <a:ext cx="4147800" cy="12159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W</a:t>
            </a:r>
            <a:r>
              <a:rPr lang="en"/>
              <a:t>e measured the speedup of the algorithm as a function of the number of threads, while keeping the problem size fixed at 2000. We ran it for 500 iterations.</a:t>
            </a:r>
            <a:endParaRPr/>
          </a:p>
          <a:p>
            <a:pPr indent="0" lvl="0" marL="0" rtl="0" algn="l">
              <a:spcBef>
                <a:spcPts val="1200"/>
              </a:spcBef>
              <a:spcAft>
                <a:spcPts val="1200"/>
              </a:spcAft>
              <a:buNone/>
            </a:pPr>
            <a:r>
              <a:rPr lang="en"/>
              <a:t>We compare our speedup to the theoretical speedup (</a:t>
            </a:r>
            <a:r>
              <a:rPr b="1" i="1" lang="en"/>
              <a:t>f = 0.04</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504850" y="1429800"/>
            <a:ext cx="4053961" cy="2890892"/>
          </a:xfrm>
          <a:prstGeom prst="rect">
            <a:avLst/>
          </a:prstGeom>
          <a:noFill/>
          <a:ln cap="flat" cmpd="sng" w="19050">
            <a:solidFill>
              <a:srgbClr val="45818E"/>
            </a:solidFill>
            <a:prstDash val="solid"/>
            <a:round/>
            <a:headEnd len="sm" w="sm" type="none"/>
            <a:tailEnd len="sm" w="sm" type="none"/>
          </a:ln>
        </p:spPr>
      </p:pic>
      <p:pic>
        <p:nvPicPr>
          <p:cNvPr id="134" name="Google Shape;134;p21"/>
          <p:cNvPicPr preferRelativeResize="0"/>
          <p:nvPr/>
        </p:nvPicPr>
        <p:blipFill>
          <a:blip r:embed="rId4">
            <a:alphaModFix/>
          </a:blip>
          <a:stretch>
            <a:fillRect/>
          </a:stretch>
        </p:blipFill>
        <p:spPr>
          <a:xfrm>
            <a:off x="4533670" y="1429800"/>
            <a:ext cx="4110230" cy="2890899"/>
          </a:xfrm>
          <a:prstGeom prst="rect">
            <a:avLst/>
          </a:prstGeom>
          <a:noFill/>
          <a:ln cap="flat" cmpd="sng" w="19050">
            <a:solidFill>
              <a:srgbClr val="45818E"/>
            </a:solidFill>
            <a:prstDash val="solid"/>
            <a:round/>
            <a:headEnd len="sm" w="sm" type="none"/>
            <a:tailEnd len="sm" w="sm" type="none"/>
          </a:ln>
        </p:spPr>
      </p:pic>
      <p:sp>
        <p:nvSpPr>
          <p:cNvPr id="135" name="Google Shape;135;p21"/>
          <p:cNvSpPr txBox="1"/>
          <p:nvPr>
            <p:ph type="title"/>
          </p:nvPr>
        </p:nvSpPr>
        <p:spPr>
          <a:xfrm>
            <a:off x="471900" y="5101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dk2"/>
                </a:solidFill>
              </a:rPr>
              <a:t>Weak Scaling Growth is linear </a:t>
            </a:r>
            <a:r>
              <a:rPr i="1" lang="en">
                <a:solidFill>
                  <a:schemeClr val="dk2"/>
                </a:solidFill>
              </a:rPr>
              <a:t>n ~ p</a:t>
            </a:r>
            <a:endParaRPr i="1">
              <a:solidFill>
                <a:schemeClr val="dk2"/>
              </a:solidFill>
            </a:endParaRPr>
          </a:p>
        </p:txBody>
      </p:sp>
      <p:sp>
        <p:nvSpPr>
          <p:cNvPr id="136" name="Google Shape;136;p21"/>
          <p:cNvSpPr txBox="1"/>
          <p:nvPr>
            <p:ph idx="1" type="body"/>
          </p:nvPr>
        </p:nvSpPr>
        <p:spPr>
          <a:xfrm>
            <a:off x="471900" y="4396900"/>
            <a:ext cx="8222100" cy="5415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1200"/>
              </a:spcAft>
              <a:buNone/>
            </a:pPr>
            <a:r>
              <a:rPr lang="en"/>
              <a:t>A</a:t>
            </a:r>
            <a:r>
              <a:rPr lang="en"/>
              <a:t>s we see in the graphs above, the time needed on average (i.e. a timestep in our algorithm) increases linearly with the size of the problem (number of walkers, </a:t>
            </a:r>
            <a:r>
              <a:rPr b="1" i="1" lang="en"/>
              <a:t>n</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