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ernoru SemiCondensed" charset="1" panose="00000A06000000000000"/>
      <p:regular r:id="rId20"/>
    </p:embeddedFont>
    <p:embeddedFont>
      <p:font typeface="Bricolage Grotesque" charset="1" panose="020B0605040402000204"/>
      <p:regular r:id="rId21"/>
    </p:embeddedFont>
    <p:embeddedFont>
      <p:font typeface="Bricolage Grotesque Bold" charset="1" panose="020B0605040402000204"/>
      <p:regular r:id="rId22"/>
    </p:embeddedFon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5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4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86702">
            <a:off x="-1736493" y="783466"/>
            <a:ext cx="9561513" cy="3570626"/>
            <a:chOff x="0" y="0"/>
            <a:chExt cx="2518258" cy="9404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8258" cy="940412"/>
            </a:xfrm>
            <a:custGeom>
              <a:avLst/>
              <a:gdLst/>
              <a:ahLst/>
              <a:cxnLst/>
              <a:rect r="r" b="b" t="t" l="l"/>
              <a:pathLst>
                <a:path h="940412" w="2518258">
                  <a:moveTo>
                    <a:pt x="0" y="0"/>
                  </a:moveTo>
                  <a:lnTo>
                    <a:pt x="2518258" y="0"/>
                  </a:lnTo>
                  <a:lnTo>
                    <a:pt x="2518258" y="940412"/>
                  </a:lnTo>
                  <a:lnTo>
                    <a:pt x="0" y="940412"/>
                  </a:lnTo>
                  <a:close/>
                </a:path>
              </a:pathLst>
            </a:custGeom>
            <a:solidFill>
              <a:srgbClr val="0A604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18258" cy="978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15943">
            <a:off x="12025359" y="985445"/>
            <a:ext cx="9561513" cy="3570626"/>
            <a:chOff x="0" y="0"/>
            <a:chExt cx="2518258" cy="9404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18258" cy="940412"/>
            </a:xfrm>
            <a:custGeom>
              <a:avLst/>
              <a:gdLst/>
              <a:ahLst/>
              <a:cxnLst/>
              <a:rect r="r" b="b" t="t" l="l"/>
              <a:pathLst>
                <a:path h="940412" w="2518258">
                  <a:moveTo>
                    <a:pt x="0" y="0"/>
                  </a:moveTo>
                  <a:lnTo>
                    <a:pt x="2518258" y="0"/>
                  </a:lnTo>
                  <a:lnTo>
                    <a:pt x="2518258" y="940412"/>
                  </a:lnTo>
                  <a:lnTo>
                    <a:pt x="0" y="940412"/>
                  </a:lnTo>
                  <a:close/>
                </a:path>
              </a:pathLst>
            </a:custGeom>
            <a:solidFill>
              <a:srgbClr val="0A604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18258" cy="978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61887" y="1974847"/>
            <a:ext cx="19680948" cy="9073784"/>
            <a:chOff x="0" y="0"/>
            <a:chExt cx="5183459" cy="23898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83460" cy="2389803"/>
            </a:xfrm>
            <a:custGeom>
              <a:avLst/>
              <a:gdLst/>
              <a:ahLst/>
              <a:cxnLst/>
              <a:rect r="r" b="b" t="t" l="l"/>
              <a:pathLst>
                <a:path h="2389803" w="5183460">
                  <a:moveTo>
                    <a:pt x="0" y="0"/>
                  </a:moveTo>
                  <a:lnTo>
                    <a:pt x="5183460" y="0"/>
                  </a:lnTo>
                  <a:lnTo>
                    <a:pt x="5183460" y="2389803"/>
                  </a:lnTo>
                  <a:lnTo>
                    <a:pt x="0" y="2389803"/>
                  </a:lnTo>
                  <a:close/>
                </a:path>
              </a:pathLst>
            </a:custGeom>
            <a:solidFill>
              <a:srgbClr val="0E745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83459" cy="2427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53975" y="2015709"/>
            <a:ext cx="18441975" cy="16577478"/>
          </a:xfrm>
          <a:custGeom>
            <a:avLst/>
            <a:gdLst/>
            <a:ahLst/>
            <a:cxnLst/>
            <a:rect r="r" b="b" t="t" l="l"/>
            <a:pathLst>
              <a:path h="16577478" w="18441975">
                <a:moveTo>
                  <a:pt x="0" y="0"/>
                </a:moveTo>
                <a:lnTo>
                  <a:pt x="18441975" y="0"/>
                </a:lnTo>
                <a:lnTo>
                  <a:pt x="18441975" y="16577479"/>
                </a:lnTo>
                <a:lnTo>
                  <a:pt x="0" y="16577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40241" y="4507866"/>
            <a:ext cx="9793403" cy="266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10200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APRIORI ALGORITHM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264423" y="-1182686"/>
            <a:ext cx="2365372" cy="236537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C43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634835" y="-1729365"/>
            <a:ext cx="6704345" cy="7173910"/>
          </a:xfrm>
          <a:custGeom>
            <a:avLst/>
            <a:gdLst/>
            <a:ahLst/>
            <a:cxnLst/>
            <a:rect r="r" b="b" t="t" l="l"/>
            <a:pathLst>
              <a:path h="7173910" w="6704345">
                <a:moveTo>
                  <a:pt x="0" y="0"/>
                </a:moveTo>
                <a:lnTo>
                  <a:pt x="6704345" y="0"/>
                </a:lnTo>
                <a:lnTo>
                  <a:pt x="6704345" y="7173910"/>
                </a:lnTo>
                <a:lnTo>
                  <a:pt x="0" y="717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72783" y="-2234469"/>
            <a:ext cx="6511234" cy="6834310"/>
          </a:xfrm>
          <a:custGeom>
            <a:avLst/>
            <a:gdLst/>
            <a:ahLst/>
            <a:cxnLst/>
            <a:rect r="r" b="b" t="t" l="l"/>
            <a:pathLst>
              <a:path h="6834310" w="6511234">
                <a:moveTo>
                  <a:pt x="0" y="0"/>
                </a:moveTo>
                <a:lnTo>
                  <a:pt x="6511234" y="0"/>
                </a:lnTo>
                <a:lnTo>
                  <a:pt x="6511234" y="6834310"/>
                </a:lnTo>
                <a:lnTo>
                  <a:pt x="0" y="6834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34153" y="4265393"/>
            <a:ext cx="3925870" cy="3690318"/>
          </a:xfrm>
          <a:custGeom>
            <a:avLst/>
            <a:gdLst/>
            <a:ahLst/>
            <a:cxnLst/>
            <a:rect r="r" b="b" t="t" l="l"/>
            <a:pathLst>
              <a:path h="3690318" w="3925870">
                <a:moveTo>
                  <a:pt x="0" y="0"/>
                </a:moveTo>
                <a:lnTo>
                  <a:pt x="3925869" y="0"/>
                </a:lnTo>
                <a:lnTo>
                  <a:pt x="3925869" y="3690317"/>
                </a:lnTo>
                <a:lnTo>
                  <a:pt x="0" y="3690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61088" y="4446368"/>
            <a:ext cx="9793403" cy="266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10200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APRIORI ALGORITHM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571863" y="3914337"/>
            <a:ext cx="4236344" cy="7540418"/>
          </a:xfrm>
          <a:custGeom>
            <a:avLst/>
            <a:gdLst/>
            <a:ahLst/>
            <a:cxnLst/>
            <a:rect r="r" b="b" t="t" l="l"/>
            <a:pathLst>
              <a:path h="7540418" w="4236344">
                <a:moveTo>
                  <a:pt x="0" y="0"/>
                </a:moveTo>
                <a:lnTo>
                  <a:pt x="4236344" y="0"/>
                </a:lnTo>
                <a:lnTo>
                  <a:pt x="4236344" y="7540418"/>
                </a:lnTo>
                <a:lnTo>
                  <a:pt x="0" y="75404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40056" y="5304026"/>
            <a:ext cx="2048600" cy="6401876"/>
          </a:xfrm>
          <a:custGeom>
            <a:avLst/>
            <a:gdLst/>
            <a:ahLst/>
            <a:cxnLst/>
            <a:rect r="r" b="b" t="t" l="l"/>
            <a:pathLst>
              <a:path h="6401876" w="2048600">
                <a:moveTo>
                  <a:pt x="0" y="0"/>
                </a:moveTo>
                <a:lnTo>
                  <a:pt x="2048600" y="0"/>
                </a:lnTo>
                <a:lnTo>
                  <a:pt x="2048600" y="6401877"/>
                </a:lnTo>
                <a:lnTo>
                  <a:pt x="0" y="64018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7370423"/>
            <a:ext cx="6253868" cy="5833153"/>
          </a:xfrm>
          <a:custGeom>
            <a:avLst/>
            <a:gdLst/>
            <a:ahLst/>
            <a:cxnLst/>
            <a:rect r="r" b="b" t="t" l="l"/>
            <a:pathLst>
              <a:path h="5833153" w="6253868">
                <a:moveTo>
                  <a:pt x="0" y="0"/>
                </a:moveTo>
                <a:lnTo>
                  <a:pt x="6253868" y="0"/>
                </a:lnTo>
                <a:lnTo>
                  <a:pt x="6253868" y="5833154"/>
                </a:lnTo>
                <a:lnTo>
                  <a:pt x="0" y="583315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108561" y="1035733"/>
            <a:ext cx="3628381" cy="3470052"/>
          </a:xfrm>
          <a:custGeom>
            <a:avLst/>
            <a:gdLst/>
            <a:ahLst/>
            <a:cxnLst/>
            <a:rect r="r" b="b" t="t" l="l"/>
            <a:pathLst>
              <a:path h="3470052" w="3628381">
                <a:moveTo>
                  <a:pt x="0" y="0"/>
                </a:moveTo>
                <a:lnTo>
                  <a:pt x="3628381" y="0"/>
                </a:lnTo>
                <a:lnTo>
                  <a:pt x="3628381" y="3470051"/>
                </a:lnTo>
                <a:lnTo>
                  <a:pt x="0" y="34700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922752" y="8558576"/>
            <a:ext cx="6369907" cy="4980109"/>
          </a:xfrm>
          <a:custGeom>
            <a:avLst/>
            <a:gdLst/>
            <a:ahLst/>
            <a:cxnLst/>
            <a:rect r="r" b="b" t="t" l="l"/>
            <a:pathLst>
              <a:path h="4980109" w="6369907">
                <a:moveTo>
                  <a:pt x="0" y="0"/>
                </a:moveTo>
                <a:lnTo>
                  <a:pt x="6369907" y="0"/>
                </a:lnTo>
                <a:lnTo>
                  <a:pt x="6369907" y="4980109"/>
                </a:lnTo>
                <a:lnTo>
                  <a:pt x="0" y="498010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069510" y="7465673"/>
            <a:ext cx="979340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MARKET BASKET ANALYSIS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60146" y="7465673"/>
            <a:ext cx="979340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MARKET BASKET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8503" y="-3016358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5"/>
                </a:lnTo>
                <a:lnTo>
                  <a:pt x="0" y="18090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08177" y="-768373"/>
            <a:ext cx="19953401" cy="13807339"/>
            <a:chOff x="0" y="0"/>
            <a:chExt cx="5255217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55217" cy="3636501"/>
            </a:xfrm>
            <a:custGeom>
              <a:avLst/>
              <a:gdLst/>
              <a:ahLst/>
              <a:cxnLst/>
              <a:rect r="r" b="b" t="t" l="l"/>
              <a:pathLst>
                <a:path h="3636501" w="5255217">
                  <a:moveTo>
                    <a:pt x="10088" y="0"/>
                  </a:moveTo>
                  <a:lnTo>
                    <a:pt x="5245129" y="0"/>
                  </a:lnTo>
                  <a:cubicBezTo>
                    <a:pt x="5250700" y="0"/>
                    <a:pt x="5255217" y="4517"/>
                    <a:pt x="5255217" y="10088"/>
                  </a:cubicBezTo>
                  <a:lnTo>
                    <a:pt x="5255217" y="3626413"/>
                  </a:lnTo>
                  <a:cubicBezTo>
                    <a:pt x="5255217" y="3631985"/>
                    <a:pt x="5250700" y="3636501"/>
                    <a:pt x="5245129" y="3636501"/>
                  </a:cubicBezTo>
                  <a:lnTo>
                    <a:pt x="10088" y="3636501"/>
                  </a:lnTo>
                  <a:cubicBezTo>
                    <a:pt x="7412" y="3636501"/>
                    <a:pt x="4847" y="3635438"/>
                    <a:pt x="2955" y="3633546"/>
                  </a:cubicBezTo>
                  <a:cubicBezTo>
                    <a:pt x="1063" y="3631654"/>
                    <a:pt x="0" y="3629089"/>
                    <a:pt x="0" y="3626413"/>
                  </a:cubicBezTo>
                  <a:lnTo>
                    <a:pt x="0" y="10088"/>
                  </a:lnTo>
                  <a:cubicBezTo>
                    <a:pt x="0" y="4517"/>
                    <a:pt x="4517" y="0"/>
                    <a:pt x="100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255217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33064" y="-535786"/>
            <a:ext cx="2406721" cy="3520469"/>
          </a:xfrm>
          <a:custGeom>
            <a:avLst/>
            <a:gdLst/>
            <a:ahLst/>
            <a:cxnLst/>
            <a:rect r="r" b="b" t="t" l="l"/>
            <a:pathLst>
              <a:path h="3520469" w="2406721">
                <a:moveTo>
                  <a:pt x="0" y="0"/>
                </a:moveTo>
                <a:lnTo>
                  <a:pt x="2406721" y="0"/>
                </a:lnTo>
                <a:lnTo>
                  <a:pt x="2406721" y="3520469"/>
                </a:lnTo>
                <a:lnTo>
                  <a:pt x="0" y="3520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67167" y="2040828"/>
            <a:ext cx="3841010" cy="4834224"/>
          </a:xfrm>
          <a:custGeom>
            <a:avLst/>
            <a:gdLst/>
            <a:ahLst/>
            <a:cxnLst/>
            <a:rect r="r" b="b" t="t" l="l"/>
            <a:pathLst>
              <a:path h="4834224" w="3841010">
                <a:moveTo>
                  <a:pt x="3841010" y="0"/>
                </a:moveTo>
                <a:lnTo>
                  <a:pt x="0" y="0"/>
                </a:lnTo>
                <a:lnTo>
                  <a:pt x="0" y="4834223"/>
                </a:lnTo>
                <a:lnTo>
                  <a:pt x="3841010" y="4834223"/>
                </a:lnTo>
                <a:lnTo>
                  <a:pt x="38410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1" y="4622725"/>
            <a:ext cx="1668793" cy="3627812"/>
          </a:xfrm>
          <a:custGeom>
            <a:avLst/>
            <a:gdLst/>
            <a:ahLst/>
            <a:cxnLst/>
            <a:rect r="r" b="b" t="t" l="l"/>
            <a:pathLst>
              <a:path h="3627812" w="1668793">
                <a:moveTo>
                  <a:pt x="0" y="0"/>
                </a:moveTo>
                <a:lnTo>
                  <a:pt x="1668793" y="0"/>
                </a:lnTo>
                <a:lnTo>
                  <a:pt x="1668793" y="3627812"/>
                </a:lnTo>
                <a:lnTo>
                  <a:pt x="0" y="36278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30382" y="3172230"/>
            <a:ext cx="11301259" cy="6060300"/>
          </a:xfrm>
          <a:custGeom>
            <a:avLst/>
            <a:gdLst/>
            <a:ahLst/>
            <a:cxnLst/>
            <a:rect r="r" b="b" t="t" l="l"/>
            <a:pathLst>
              <a:path h="6060300" w="11301259">
                <a:moveTo>
                  <a:pt x="0" y="0"/>
                </a:moveTo>
                <a:lnTo>
                  <a:pt x="11301259" y="0"/>
                </a:lnTo>
                <a:lnTo>
                  <a:pt x="11301259" y="6060300"/>
                </a:lnTo>
                <a:lnTo>
                  <a:pt x="0" y="6060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91747" y="465099"/>
            <a:ext cx="966552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DATASET &amp;VISUALIZATION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79869" y="1890015"/>
            <a:ext cx="6956241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2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Heatmap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8503" y="-3016358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5"/>
                </a:lnTo>
                <a:lnTo>
                  <a:pt x="0" y="18090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08177" y="-768373"/>
            <a:ext cx="19953401" cy="13807339"/>
            <a:chOff x="0" y="0"/>
            <a:chExt cx="5255217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55217" cy="3636501"/>
            </a:xfrm>
            <a:custGeom>
              <a:avLst/>
              <a:gdLst/>
              <a:ahLst/>
              <a:cxnLst/>
              <a:rect r="r" b="b" t="t" l="l"/>
              <a:pathLst>
                <a:path h="3636501" w="5255217">
                  <a:moveTo>
                    <a:pt x="10088" y="0"/>
                  </a:moveTo>
                  <a:lnTo>
                    <a:pt x="5245129" y="0"/>
                  </a:lnTo>
                  <a:cubicBezTo>
                    <a:pt x="5250700" y="0"/>
                    <a:pt x="5255217" y="4517"/>
                    <a:pt x="5255217" y="10088"/>
                  </a:cubicBezTo>
                  <a:lnTo>
                    <a:pt x="5255217" y="3626413"/>
                  </a:lnTo>
                  <a:cubicBezTo>
                    <a:pt x="5255217" y="3631985"/>
                    <a:pt x="5250700" y="3636501"/>
                    <a:pt x="5245129" y="3636501"/>
                  </a:cubicBezTo>
                  <a:lnTo>
                    <a:pt x="10088" y="3636501"/>
                  </a:lnTo>
                  <a:cubicBezTo>
                    <a:pt x="7412" y="3636501"/>
                    <a:pt x="4847" y="3635438"/>
                    <a:pt x="2955" y="3633546"/>
                  </a:cubicBezTo>
                  <a:cubicBezTo>
                    <a:pt x="1063" y="3631654"/>
                    <a:pt x="0" y="3629089"/>
                    <a:pt x="0" y="3626413"/>
                  </a:cubicBezTo>
                  <a:lnTo>
                    <a:pt x="0" y="10088"/>
                  </a:lnTo>
                  <a:cubicBezTo>
                    <a:pt x="0" y="4517"/>
                    <a:pt x="4517" y="0"/>
                    <a:pt x="100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255217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33064" y="-535786"/>
            <a:ext cx="2406721" cy="3520469"/>
          </a:xfrm>
          <a:custGeom>
            <a:avLst/>
            <a:gdLst/>
            <a:ahLst/>
            <a:cxnLst/>
            <a:rect r="r" b="b" t="t" l="l"/>
            <a:pathLst>
              <a:path h="3520469" w="2406721">
                <a:moveTo>
                  <a:pt x="0" y="0"/>
                </a:moveTo>
                <a:lnTo>
                  <a:pt x="2406721" y="0"/>
                </a:lnTo>
                <a:lnTo>
                  <a:pt x="2406721" y="3520469"/>
                </a:lnTo>
                <a:lnTo>
                  <a:pt x="0" y="3520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67167" y="2040828"/>
            <a:ext cx="3841010" cy="4834224"/>
          </a:xfrm>
          <a:custGeom>
            <a:avLst/>
            <a:gdLst/>
            <a:ahLst/>
            <a:cxnLst/>
            <a:rect r="r" b="b" t="t" l="l"/>
            <a:pathLst>
              <a:path h="4834224" w="3841010">
                <a:moveTo>
                  <a:pt x="3841010" y="0"/>
                </a:moveTo>
                <a:lnTo>
                  <a:pt x="0" y="0"/>
                </a:lnTo>
                <a:lnTo>
                  <a:pt x="0" y="4834223"/>
                </a:lnTo>
                <a:lnTo>
                  <a:pt x="3841010" y="4834223"/>
                </a:lnTo>
                <a:lnTo>
                  <a:pt x="38410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1" y="4622725"/>
            <a:ext cx="1668793" cy="3627812"/>
          </a:xfrm>
          <a:custGeom>
            <a:avLst/>
            <a:gdLst/>
            <a:ahLst/>
            <a:cxnLst/>
            <a:rect r="r" b="b" t="t" l="l"/>
            <a:pathLst>
              <a:path h="3627812" w="1668793">
                <a:moveTo>
                  <a:pt x="0" y="0"/>
                </a:moveTo>
                <a:lnTo>
                  <a:pt x="1668793" y="0"/>
                </a:lnTo>
                <a:lnTo>
                  <a:pt x="1668793" y="3627812"/>
                </a:lnTo>
                <a:lnTo>
                  <a:pt x="0" y="36278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81440" y="3308183"/>
            <a:ext cx="11301259" cy="6046174"/>
          </a:xfrm>
          <a:custGeom>
            <a:avLst/>
            <a:gdLst/>
            <a:ahLst/>
            <a:cxnLst/>
            <a:rect r="r" b="b" t="t" l="l"/>
            <a:pathLst>
              <a:path h="6046174" w="11301259">
                <a:moveTo>
                  <a:pt x="0" y="0"/>
                </a:moveTo>
                <a:lnTo>
                  <a:pt x="11301259" y="0"/>
                </a:lnTo>
                <a:lnTo>
                  <a:pt x="11301259" y="6046173"/>
                </a:lnTo>
                <a:lnTo>
                  <a:pt x="0" y="6046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91747" y="465099"/>
            <a:ext cx="966552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DATASET &amp;VISUALIZATION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79869" y="1890015"/>
            <a:ext cx="6956241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2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Network Graph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512" y="-3063260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4"/>
                </a:lnTo>
                <a:lnTo>
                  <a:pt x="0" y="18090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828692" y="-477025"/>
            <a:ext cx="21524410" cy="13807339"/>
            <a:chOff x="0" y="0"/>
            <a:chExt cx="5668981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68980" cy="3636501"/>
            </a:xfrm>
            <a:custGeom>
              <a:avLst/>
              <a:gdLst/>
              <a:ahLst/>
              <a:cxnLst/>
              <a:rect r="r" b="b" t="t" l="l"/>
              <a:pathLst>
                <a:path h="3636501" w="5668980">
                  <a:moveTo>
                    <a:pt x="9352" y="0"/>
                  </a:moveTo>
                  <a:lnTo>
                    <a:pt x="5659629" y="0"/>
                  </a:lnTo>
                  <a:cubicBezTo>
                    <a:pt x="5662109" y="0"/>
                    <a:pt x="5664488" y="985"/>
                    <a:pt x="5666241" y="2739"/>
                  </a:cubicBezTo>
                  <a:cubicBezTo>
                    <a:pt x="5667995" y="4493"/>
                    <a:pt x="5668980" y="6871"/>
                    <a:pt x="5668980" y="9352"/>
                  </a:cubicBezTo>
                  <a:lnTo>
                    <a:pt x="5668980" y="3627149"/>
                  </a:lnTo>
                  <a:cubicBezTo>
                    <a:pt x="5668980" y="3629630"/>
                    <a:pt x="5667995" y="3632008"/>
                    <a:pt x="5666241" y="3633762"/>
                  </a:cubicBezTo>
                  <a:cubicBezTo>
                    <a:pt x="5664488" y="3635516"/>
                    <a:pt x="5662109" y="3636501"/>
                    <a:pt x="5659629" y="3636501"/>
                  </a:cubicBezTo>
                  <a:lnTo>
                    <a:pt x="9352" y="3636501"/>
                  </a:lnTo>
                  <a:cubicBezTo>
                    <a:pt x="6871" y="3636501"/>
                    <a:pt x="4493" y="3635516"/>
                    <a:pt x="2739" y="3633762"/>
                  </a:cubicBezTo>
                  <a:cubicBezTo>
                    <a:pt x="985" y="3632008"/>
                    <a:pt x="0" y="3629630"/>
                    <a:pt x="0" y="3627149"/>
                  </a:cubicBezTo>
                  <a:lnTo>
                    <a:pt x="0" y="9352"/>
                  </a:lnTo>
                  <a:cubicBezTo>
                    <a:pt x="0" y="6871"/>
                    <a:pt x="985" y="4493"/>
                    <a:pt x="2739" y="2739"/>
                  </a:cubicBezTo>
                  <a:cubicBezTo>
                    <a:pt x="4493" y="985"/>
                    <a:pt x="6871" y="0"/>
                    <a:pt x="935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668981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976267" y="1926940"/>
            <a:ext cx="2173647" cy="4725320"/>
          </a:xfrm>
          <a:custGeom>
            <a:avLst/>
            <a:gdLst/>
            <a:ahLst/>
            <a:cxnLst/>
            <a:rect r="r" b="b" t="t" l="l"/>
            <a:pathLst>
              <a:path h="4725320" w="2173647">
                <a:moveTo>
                  <a:pt x="0" y="0"/>
                </a:moveTo>
                <a:lnTo>
                  <a:pt x="2173647" y="0"/>
                </a:lnTo>
                <a:lnTo>
                  <a:pt x="2173647" y="4725321"/>
                </a:lnTo>
                <a:lnTo>
                  <a:pt x="0" y="4725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95718" y="3396529"/>
            <a:ext cx="5181533" cy="4267699"/>
          </a:xfrm>
          <a:custGeom>
            <a:avLst/>
            <a:gdLst/>
            <a:ahLst/>
            <a:cxnLst/>
            <a:rect r="r" b="b" t="t" l="l"/>
            <a:pathLst>
              <a:path h="4267699" w="5181533">
                <a:moveTo>
                  <a:pt x="0" y="0"/>
                </a:moveTo>
                <a:lnTo>
                  <a:pt x="5181533" y="0"/>
                </a:lnTo>
                <a:lnTo>
                  <a:pt x="5181533" y="4267699"/>
                </a:lnTo>
                <a:lnTo>
                  <a:pt x="0" y="4267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85254" y="2086830"/>
          <a:ext cx="9717031" cy="3238500"/>
        </p:xfrm>
        <a:graphic>
          <a:graphicData uri="http://schemas.openxmlformats.org/drawingml/2006/table">
            <a:tbl>
              <a:tblPr/>
              <a:tblGrid>
                <a:gridCol w="2429258"/>
                <a:gridCol w="2429258"/>
                <a:gridCol w="2429258"/>
                <a:gridCol w="2429258"/>
              </a:tblGrid>
              <a:tr h="809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Consequent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Confidence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Lift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Sausage, Pork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Whole Milk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39.1%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2.48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Sweet spreads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pip 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11.7%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Yogurt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Sausage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13.2%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4507697" y="278210"/>
            <a:ext cx="347214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5254" y="6504418"/>
            <a:ext cx="8990558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Whole milk is a key product – it appears in many strong rules.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Sausage is often bought together with other proteins and milk.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Items like sweet spreads and pip fruits form niche but strong associations.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1309" y="5791734"/>
            <a:ext cx="174843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Outcomes 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2504" y="-1887893"/>
            <a:ext cx="19270504" cy="17322243"/>
          </a:xfrm>
          <a:custGeom>
            <a:avLst/>
            <a:gdLst/>
            <a:ahLst/>
            <a:cxnLst/>
            <a:rect r="r" b="b" t="t" l="l"/>
            <a:pathLst>
              <a:path h="17322243" w="19270504">
                <a:moveTo>
                  <a:pt x="0" y="0"/>
                </a:moveTo>
                <a:lnTo>
                  <a:pt x="19270504" y="0"/>
                </a:lnTo>
                <a:lnTo>
                  <a:pt x="19270504" y="17322243"/>
                </a:lnTo>
                <a:lnTo>
                  <a:pt x="0" y="17322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0113" y="764419"/>
            <a:ext cx="3591098" cy="4114800"/>
          </a:xfrm>
          <a:custGeom>
            <a:avLst/>
            <a:gdLst/>
            <a:ahLst/>
            <a:cxnLst/>
            <a:rect r="r" b="b" t="t" l="l"/>
            <a:pathLst>
              <a:path h="4114800" w="3591098">
                <a:moveTo>
                  <a:pt x="0" y="0"/>
                </a:moveTo>
                <a:lnTo>
                  <a:pt x="3591099" y="0"/>
                </a:lnTo>
                <a:lnTo>
                  <a:pt x="35910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53305" y="6116232"/>
            <a:ext cx="6369907" cy="4980109"/>
          </a:xfrm>
          <a:custGeom>
            <a:avLst/>
            <a:gdLst/>
            <a:ahLst/>
            <a:cxnLst/>
            <a:rect r="r" b="b" t="t" l="l"/>
            <a:pathLst>
              <a:path h="4980109" w="6369907">
                <a:moveTo>
                  <a:pt x="0" y="0"/>
                </a:moveTo>
                <a:lnTo>
                  <a:pt x="6369907" y="0"/>
                </a:lnTo>
                <a:lnTo>
                  <a:pt x="6369907" y="4980109"/>
                </a:lnTo>
                <a:lnTo>
                  <a:pt x="0" y="49801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49741" y="3914601"/>
            <a:ext cx="11188517" cy="4403261"/>
            <a:chOff x="0" y="0"/>
            <a:chExt cx="2946770" cy="11597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46770" cy="1159706"/>
            </a:xfrm>
            <a:custGeom>
              <a:avLst/>
              <a:gdLst/>
              <a:ahLst/>
              <a:cxnLst/>
              <a:rect r="r" b="b" t="t" l="l"/>
              <a:pathLst>
                <a:path h="1159706" w="2946770">
                  <a:moveTo>
                    <a:pt x="17991" y="0"/>
                  </a:moveTo>
                  <a:lnTo>
                    <a:pt x="2928779" y="0"/>
                  </a:lnTo>
                  <a:cubicBezTo>
                    <a:pt x="2933551" y="0"/>
                    <a:pt x="2938127" y="1895"/>
                    <a:pt x="2941500" y="5269"/>
                  </a:cubicBezTo>
                  <a:cubicBezTo>
                    <a:pt x="2944875" y="8643"/>
                    <a:pt x="2946770" y="13219"/>
                    <a:pt x="2946770" y="17991"/>
                  </a:cubicBezTo>
                  <a:lnTo>
                    <a:pt x="2946770" y="1141716"/>
                  </a:lnTo>
                  <a:cubicBezTo>
                    <a:pt x="2946770" y="1151652"/>
                    <a:pt x="2938715" y="1159706"/>
                    <a:pt x="2928779" y="1159706"/>
                  </a:cubicBezTo>
                  <a:lnTo>
                    <a:pt x="17991" y="1159706"/>
                  </a:lnTo>
                  <a:cubicBezTo>
                    <a:pt x="13219" y="1159706"/>
                    <a:pt x="8643" y="1157811"/>
                    <a:pt x="5269" y="1154437"/>
                  </a:cubicBezTo>
                  <a:cubicBezTo>
                    <a:pt x="1895" y="1151063"/>
                    <a:pt x="0" y="1146487"/>
                    <a:pt x="0" y="1141716"/>
                  </a:cubicBezTo>
                  <a:lnTo>
                    <a:pt x="0" y="17991"/>
                  </a:lnTo>
                  <a:cubicBezTo>
                    <a:pt x="0" y="8055"/>
                    <a:pt x="8055" y="0"/>
                    <a:pt x="1799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46770" cy="1197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Benefits</a:t>
              </a:r>
            </a:p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Easy to understand and implement</a:t>
              </a:r>
            </a:p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Works well for market basket and transactional data</a:t>
              </a:r>
            </a:p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Helps identify product affinities (e.g., what items are bought together)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26984" y="3879093"/>
            <a:ext cx="4938220" cy="8035565"/>
          </a:xfrm>
          <a:custGeom>
            <a:avLst/>
            <a:gdLst/>
            <a:ahLst/>
            <a:cxnLst/>
            <a:rect r="r" b="b" t="t" l="l"/>
            <a:pathLst>
              <a:path h="8035565" w="4938220">
                <a:moveTo>
                  <a:pt x="0" y="0"/>
                </a:moveTo>
                <a:lnTo>
                  <a:pt x="4938221" y="0"/>
                </a:lnTo>
                <a:lnTo>
                  <a:pt x="4938221" y="8035566"/>
                </a:lnTo>
                <a:lnTo>
                  <a:pt x="0" y="803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91691" y="-3439619"/>
            <a:ext cx="5703883" cy="5454986"/>
          </a:xfrm>
          <a:custGeom>
            <a:avLst/>
            <a:gdLst/>
            <a:ahLst/>
            <a:cxnLst/>
            <a:rect r="r" b="b" t="t" l="l"/>
            <a:pathLst>
              <a:path h="5454986" w="5703883">
                <a:moveTo>
                  <a:pt x="0" y="0"/>
                </a:moveTo>
                <a:lnTo>
                  <a:pt x="5703883" y="0"/>
                </a:lnTo>
                <a:lnTo>
                  <a:pt x="5703883" y="5454987"/>
                </a:lnTo>
                <a:lnTo>
                  <a:pt x="0" y="5454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11237" y="2405893"/>
            <a:ext cx="9665527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11212" y="4189609"/>
            <a:ext cx="11188517" cy="134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A604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Easy to understand and implement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Works well for market basket and transactional data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Helps identify product affinities (e.g., what items are bought together)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11237" y="5657448"/>
            <a:ext cx="11188517" cy="134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A604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an be computationally expensive on large datasets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Requi</a:t>
            </a: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res setting proper support/confidence thresholds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311237" y="6735129"/>
            <a:ext cx="11188517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A604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Cases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etail product placement and bundling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Fraud</a:t>
            </a:r>
            <a:r>
              <a:rPr lang="en-US" sz="1899">
                <a:solidFill>
                  <a:srgbClr val="0A6041"/>
                </a:solidFill>
                <a:latin typeface="Canva Sans"/>
                <a:ea typeface="Canva Sans"/>
                <a:cs typeface="Canva Sans"/>
                <a:sym typeface="Canva Sans"/>
              </a:rPr>
              <a:t> detection &amp; web usage mining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437283" y="104204"/>
            <a:ext cx="4798390" cy="5591345"/>
          </a:xfrm>
          <a:custGeom>
            <a:avLst/>
            <a:gdLst/>
            <a:ahLst/>
            <a:cxnLst/>
            <a:rect r="r" b="b" t="t" l="l"/>
            <a:pathLst>
              <a:path h="5591345" w="4798390">
                <a:moveTo>
                  <a:pt x="0" y="0"/>
                </a:moveTo>
                <a:lnTo>
                  <a:pt x="4798391" y="0"/>
                </a:lnTo>
                <a:lnTo>
                  <a:pt x="4798391" y="5591344"/>
                </a:lnTo>
                <a:lnTo>
                  <a:pt x="0" y="55913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8593" y="1842185"/>
            <a:ext cx="4262500" cy="9266304"/>
          </a:xfrm>
          <a:custGeom>
            <a:avLst/>
            <a:gdLst/>
            <a:ahLst/>
            <a:cxnLst/>
            <a:rect r="r" b="b" t="t" l="l"/>
            <a:pathLst>
              <a:path h="9266304" w="4262500">
                <a:moveTo>
                  <a:pt x="0" y="0"/>
                </a:moveTo>
                <a:lnTo>
                  <a:pt x="4262499" y="0"/>
                </a:lnTo>
                <a:lnTo>
                  <a:pt x="4262499" y="9266303"/>
                </a:lnTo>
                <a:lnTo>
                  <a:pt x="0" y="9266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28032" y="3901816"/>
            <a:ext cx="3643468" cy="4114800"/>
          </a:xfrm>
          <a:custGeom>
            <a:avLst/>
            <a:gdLst/>
            <a:ahLst/>
            <a:cxnLst/>
            <a:rect r="r" b="b" t="t" l="l"/>
            <a:pathLst>
              <a:path h="4114800" w="3643468">
                <a:moveTo>
                  <a:pt x="0" y="0"/>
                </a:moveTo>
                <a:lnTo>
                  <a:pt x="3643468" y="0"/>
                </a:lnTo>
                <a:lnTo>
                  <a:pt x="3643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15639" y="6475336"/>
            <a:ext cx="3147190" cy="3151129"/>
          </a:xfrm>
          <a:custGeom>
            <a:avLst/>
            <a:gdLst/>
            <a:ahLst/>
            <a:cxnLst/>
            <a:rect r="r" b="b" t="t" l="l"/>
            <a:pathLst>
              <a:path h="3151129" w="3147190">
                <a:moveTo>
                  <a:pt x="0" y="0"/>
                </a:moveTo>
                <a:lnTo>
                  <a:pt x="3147190" y="0"/>
                </a:lnTo>
                <a:lnTo>
                  <a:pt x="3147190" y="3151130"/>
                </a:lnTo>
                <a:lnTo>
                  <a:pt x="0" y="3151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45982" y="3736392"/>
            <a:ext cx="9793403" cy="137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10200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53065" y="3755442"/>
            <a:ext cx="9793403" cy="147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25903" y="6402857"/>
            <a:ext cx="5033561" cy="137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2"/>
              </a:lnSpc>
            </a:pPr>
            <a:r>
              <a:rPr lang="en-US" sz="5242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SALE ON QUESTIONS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48954">
            <a:off x="-8118805" y="1129062"/>
            <a:ext cx="19278233" cy="6391322"/>
            <a:chOff x="0" y="0"/>
            <a:chExt cx="5077395" cy="16833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77395" cy="1683311"/>
            </a:xfrm>
            <a:custGeom>
              <a:avLst/>
              <a:gdLst/>
              <a:ahLst/>
              <a:cxnLst/>
              <a:rect r="r" b="b" t="t" l="l"/>
              <a:pathLst>
                <a:path h="1683311" w="5077395">
                  <a:moveTo>
                    <a:pt x="0" y="0"/>
                  </a:moveTo>
                  <a:lnTo>
                    <a:pt x="5077395" y="0"/>
                  </a:lnTo>
                  <a:lnTo>
                    <a:pt x="5077395" y="1683311"/>
                  </a:lnTo>
                  <a:lnTo>
                    <a:pt x="0" y="1683311"/>
                  </a:lnTo>
                  <a:close/>
                </a:path>
              </a:pathLst>
            </a:custGeom>
            <a:solidFill>
              <a:srgbClr val="0A604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77395" cy="1721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834918">
            <a:off x="8006992" y="-671820"/>
            <a:ext cx="10908445" cy="6107322"/>
            <a:chOff x="0" y="0"/>
            <a:chExt cx="2873006" cy="16085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73006" cy="1608513"/>
            </a:xfrm>
            <a:custGeom>
              <a:avLst/>
              <a:gdLst/>
              <a:ahLst/>
              <a:cxnLst/>
              <a:rect r="r" b="b" t="t" l="l"/>
              <a:pathLst>
                <a:path h="1608513" w="2873006">
                  <a:moveTo>
                    <a:pt x="0" y="0"/>
                  </a:moveTo>
                  <a:lnTo>
                    <a:pt x="2873006" y="0"/>
                  </a:lnTo>
                  <a:lnTo>
                    <a:pt x="2873006" y="1608513"/>
                  </a:lnTo>
                  <a:lnTo>
                    <a:pt x="0" y="1608513"/>
                  </a:lnTo>
                  <a:close/>
                </a:path>
              </a:pathLst>
            </a:custGeom>
            <a:solidFill>
              <a:srgbClr val="0A604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73006" cy="1646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790279" y="2169290"/>
            <a:ext cx="19680948" cy="9073784"/>
            <a:chOff x="0" y="0"/>
            <a:chExt cx="5183459" cy="23898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83460" cy="2389803"/>
            </a:xfrm>
            <a:custGeom>
              <a:avLst/>
              <a:gdLst/>
              <a:ahLst/>
              <a:cxnLst/>
              <a:rect r="r" b="b" t="t" l="l"/>
              <a:pathLst>
                <a:path h="2389803" w="5183460">
                  <a:moveTo>
                    <a:pt x="0" y="0"/>
                  </a:moveTo>
                  <a:lnTo>
                    <a:pt x="5183460" y="0"/>
                  </a:lnTo>
                  <a:lnTo>
                    <a:pt x="5183460" y="2389803"/>
                  </a:lnTo>
                  <a:lnTo>
                    <a:pt x="0" y="2389803"/>
                  </a:lnTo>
                  <a:close/>
                </a:path>
              </a:pathLst>
            </a:custGeom>
            <a:solidFill>
              <a:srgbClr val="0E745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83459" cy="2427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70793" y="2207390"/>
            <a:ext cx="18441975" cy="16577478"/>
          </a:xfrm>
          <a:custGeom>
            <a:avLst/>
            <a:gdLst/>
            <a:ahLst/>
            <a:cxnLst/>
            <a:rect r="r" b="b" t="t" l="l"/>
            <a:pathLst>
              <a:path h="16577478" w="18441975">
                <a:moveTo>
                  <a:pt x="0" y="0"/>
                </a:moveTo>
                <a:lnTo>
                  <a:pt x="18441975" y="0"/>
                </a:lnTo>
                <a:lnTo>
                  <a:pt x="18441975" y="16577478"/>
                </a:lnTo>
                <a:lnTo>
                  <a:pt x="0" y="16577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401045" y="-1219960"/>
            <a:ext cx="2783860" cy="278386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C43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12050" y="3214193"/>
            <a:ext cx="8906865" cy="4403261"/>
            <a:chOff x="0" y="0"/>
            <a:chExt cx="2345841" cy="11597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45841" cy="1159706"/>
            </a:xfrm>
            <a:custGeom>
              <a:avLst/>
              <a:gdLst/>
              <a:ahLst/>
              <a:cxnLst/>
              <a:rect r="r" b="b" t="t" l="l"/>
              <a:pathLst>
                <a:path h="1159706" w="2345841">
                  <a:moveTo>
                    <a:pt x="22599" y="0"/>
                  </a:moveTo>
                  <a:lnTo>
                    <a:pt x="2323242" y="0"/>
                  </a:lnTo>
                  <a:cubicBezTo>
                    <a:pt x="2335723" y="0"/>
                    <a:pt x="2345841" y="10118"/>
                    <a:pt x="2345841" y="22599"/>
                  </a:cubicBezTo>
                  <a:lnTo>
                    <a:pt x="2345841" y="1137107"/>
                  </a:lnTo>
                  <a:cubicBezTo>
                    <a:pt x="2345841" y="1143101"/>
                    <a:pt x="2343460" y="1148849"/>
                    <a:pt x="2339222" y="1153087"/>
                  </a:cubicBezTo>
                  <a:cubicBezTo>
                    <a:pt x="2334983" y="1157325"/>
                    <a:pt x="2329235" y="1159706"/>
                    <a:pt x="2323242" y="1159706"/>
                  </a:cubicBezTo>
                  <a:lnTo>
                    <a:pt x="22599" y="1159706"/>
                  </a:lnTo>
                  <a:cubicBezTo>
                    <a:pt x="16606" y="1159706"/>
                    <a:pt x="10857" y="1157325"/>
                    <a:pt x="6619" y="1153087"/>
                  </a:cubicBezTo>
                  <a:cubicBezTo>
                    <a:pt x="2381" y="1148849"/>
                    <a:pt x="0" y="1143101"/>
                    <a:pt x="0" y="1137107"/>
                  </a:cubicBezTo>
                  <a:lnTo>
                    <a:pt x="0" y="22599"/>
                  </a:lnTo>
                  <a:cubicBezTo>
                    <a:pt x="0" y="16606"/>
                    <a:pt x="2381" y="10857"/>
                    <a:pt x="6619" y="6619"/>
                  </a:cubicBezTo>
                  <a:cubicBezTo>
                    <a:pt x="10857" y="2381"/>
                    <a:pt x="16606" y="0"/>
                    <a:pt x="2259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345841" cy="1197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053854" y="6381329"/>
            <a:ext cx="4705073" cy="4114800"/>
          </a:xfrm>
          <a:custGeom>
            <a:avLst/>
            <a:gdLst/>
            <a:ahLst/>
            <a:cxnLst/>
            <a:rect r="r" b="b" t="t" l="l"/>
            <a:pathLst>
              <a:path h="4114800" w="4705073">
                <a:moveTo>
                  <a:pt x="0" y="0"/>
                </a:moveTo>
                <a:lnTo>
                  <a:pt x="4705073" y="0"/>
                </a:lnTo>
                <a:lnTo>
                  <a:pt x="47050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60985" y="1527442"/>
            <a:ext cx="2048600" cy="6401876"/>
          </a:xfrm>
          <a:custGeom>
            <a:avLst/>
            <a:gdLst/>
            <a:ahLst/>
            <a:cxnLst/>
            <a:rect r="r" b="b" t="t" l="l"/>
            <a:pathLst>
              <a:path h="6401876" w="2048600">
                <a:moveTo>
                  <a:pt x="0" y="0"/>
                </a:moveTo>
                <a:lnTo>
                  <a:pt x="2048601" y="0"/>
                </a:lnTo>
                <a:lnTo>
                  <a:pt x="2048601" y="6401876"/>
                </a:lnTo>
                <a:lnTo>
                  <a:pt x="0" y="6401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907677" y="489072"/>
            <a:ext cx="4784103" cy="7671303"/>
          </a:xfrm>
          <a:custGeom>
            <a:avLst/>
            <a:gdLst/>
            <a:ahLst/>
            <a:cxnLst/>
            <a:rect r="r" b="b" t="t" l="l"/>
            <a:pathLst>
              <a:path h="7671303" w="4784103">
                <a:moveTo>
                  <a:pt x="0" y="0"/>
                </a:moveTo>
                <a:lnTo>
                  <a:pt x="4784103" y="0"/>
                </a:lnTo>
                <a:lnTo>
                  <a:pt x="4784103" y="7671302"/>
                </a:lnTo>
                <a:lnTo>
                  <a:pt x="0" y="76713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725666" y="802936"/>
            <a:ext cx="2359689" cy="4340564"/>
          </a:xfrm>
          <a:custGeom>
            <a:avLst/>
            <a:gdLst/>
            <a:ahLst/>
            <a:cxnLst/>
            <a:rect r="r" b="b" t="t" l="l"/>
            <a:pathLst>
              <a:path h="4340564" w="2359689">
                <a:moveTo>
                  <a:pt x="0" y="0"/>
                </a:moveTo>
                <a:lnTo>
                  <a:pt x="2359688" y="0"/>
                </a:lnTo>
                <a:lnTo>
                  <a:pt x="2359688" y="4340564"/>
                </a:lnTo>
                <a:lnTo>
                  <a:pt x="0" y="4340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725666" y="6730497"/>
            <a:ext cx="2640953" cy="4114800"/>
          </a:xfrm>
          <a:custGeom>
            <a:avLst/>
            <a:gdLst/>
            <a:ahLst/>
            <a:cxnLst/>
            <a:rect r="r" b="b" t="t" l="l"/>
            <a:pathLst>
              <a:path h="4114800" w="2640953">
                <a:moveTo>
                  <a:pt x="0" y="0"/>
                </a:moveTo>
                <a:lnTo>
                  <a:pt x="2640953" y="0"/>
                </a:lnTo>
                <a:lnTo>
                  <a:pt x="26409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451550" y="4263298"/>
            <a:ext cx="8140854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The Apriori algorithm is a popular </a:t>
            </a:r>
            <a:r>
              <a:rPr lang="en-US" b="true" sz="2500" u="sng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Data mining method</a:t>
            </a:r>
            <a:r>
              <a:rPr lang="en-US" sz="25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used to find frequent itemsets and generate association rules.</a:t>
            </a:r>
          </a:p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It’s widely used in market basket analysis to uncover patterns like:</a:t>
            </a:r>
          </a:p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"Customers who buy bread often also buy butter."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34420" y="2773575"/>
            <a:ext cx="7662125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27622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INTRODUCTION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805" y="0"/>
            <a:ext cx="18441975" cy="16577478"/>
          </a:xfrm>
          <a:custGeom>
            <a:avLst/>
            <a:gdLst/>
            <a:ahLst/>
            <a:cxnLst/>
            <a:rect r="r" b="b" t="t" l="l"/>
            <a:pathLst>
              <a:path h="16577478" w="18441975">
                <a:moveTo>
                  <a:pt x="0" y="0"/>
                </a:moveTo>
                <a:lnTo>
                  <a:pt x="18441975" y="0"/>
                </a:lnTo>
                <a:lnTo>
                  <a:pt x="18441975" y="16577478"/>
                </a:lnTo>
                <a:lnTo>
                  <a:pt x="0" y="16577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9014" y="7434253"/>
            <a:ext cx="1227215" cy="122721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762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556" y="5249241"/>
            <a:ext cx="1892808" cy="4114800"/>
          </a:xfrm>
          <a:custGeom>
            <a:avLst/>
            <a:gdLst/>
            <a:ahLst/>
            <a:cxnLst/>
            <a:rect r="r" b="b" t="t" l="l"/>
            <a:pathLst>
              <a:path h="4114800" w="1892808">
                <a:moveTo>
                  <a:pt x="0" y="0"/>
                </a:moveTo>
                <a:lnTo>
                  <a:pt x="1892808" y="0"/>
                </a:lnTo>
                <a:lnTo>
                  <a:pt x="18928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93238" y="2054408"/>
            <a:ext cx="2701086" cy="3194833"/>
          </a:xfrm>
          <a:custGeom>
            <a:avLst/>
            <a:gdLst/>
            <a:ahLst/>
            <a:cxnLst/>
            <a:rect r="r" b="b" t="t" l="l"/>
            <a:pathLst>
              <a:path h="3194833" w="2701086">
                <a:moveTo>
                  <a:pt x="0" y="0"/>
                </a:moveTo>
                <a:lnTo>
                  <a:pt x="2701086" y="0"/>
                </a:lnTo>
                <a:lnTo>
                  <a:pt x="2701086" y="3194833"/>
                </a:lnTo>
                <a:lnTo>
                  <a:pt x="0" y="3194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05364" y="3749432"/>
            <a:ext cx="3457894" cy="3811306"/>
          </a:xfrm>
          <a:custGeom>
            <a:avLst/>
            <a:gdLst/>
            <a:ahLst/>
            <a:cxnLst/>
            <a:rect r="r" b="b" t="t" l="l"/>
            <a:pathLst>
              <a:path h="3811306" w="3457894">
                <a:moveTo>
                  <a:pt x="0" y="0"/>
                </a:moveTo>
                <a:lnTo>
                  <a:pt x="3457893" y="0"/>
                </a:lnTo>
                <a:lnTo>
                  <a:pt x="3457893" y="3811305"/>
                </a:lnTo>
                <a:lnTo>
                  <a:pt x="0" y="38113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00755" y="4218082"/>
            <a:ext cx="3419332" cy="4303507"/>
          </a:xfrm>
          <a:custGeom>
            <a:avLst/>
            <a:gdLst/>
            <a:ahLst/>
            <a:cxnLst/>
            <a:rect r="r" b="b" t="t" l="l"/>
            <a:pathLst>
              <a:path h="4303507" w="3419332">
                <a:moveTo>
                  <a:pt x="0" y="0"/>
                </a:moveTo>
                <a:lnTo>
                  <a:pt x="3419332" y="0"/>
                </a:lnTo>
                <a:lnTo>
                  <a:pt x="3419332" y="4303508"/>
                </a:lnTo>
                <a:lnTo>
                  <a:pt x="0" y="43035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42828" y="1403601"/>
            <a:ext cx="3477382" cy="2864098"/>
          </a:xfrm>
          <a:custGeom>
            <a:avLst/>
            <a:gdLst/>
            <a:ahLst/>
            <a:cxnLst/>
            <a:rect r="r" b="b" t="t" l="l"/>
            <a:pathLst>
              <a:path h="2864098" w="3477382">
                <a:moveTo>
                  <a:pt x="0" y="0"/>
                </a:moveTo>
                <a:lnTo>
                  <a:pt x="3477382" y="0"/>
                </a:lnTo>
                <a:lnTo>
                  <a:pt x="3477382" y="2864098"/>
                </a:lnTo>
                <a:lnTo>
                  <a:pt x="0" y="28640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76864" y="7331228"/>
            <a:ext cx="1637208" cy="1461208"/>
          </a:xfrm>
          <a:custGeom>
            <a:avLst/>
            <a:gdLst/>
            <a:ahLst/>
            <a:cxnLst/>
            <a:rect r="r" b="b" t="t" l="l"/>
            <a:pathLst>
              <a:path h="1461208" w="1637208">
                <a:moveTo>
                  <a:pt x="0" y="0"/>
                </a:moveTo>
                <a:lnTo>
                  <a:pt x="1637208" y="0"/>
                </a:lnTo>
                <a:lnTo>
                  <a:pt x="1637208" y="1461208"/>
                </a:lnTo>
                <a:lnTo>
                  <a:pt x="0" y="146120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14361" y="4963289"/>
            <a:ext cx="3531247" cy="4114800"/>
          </a:xfrm>
          <a:custGeom>
            <a:avLst/>
            <a:gdLst/>
            <a:ahLst/>
            <a:cxnLst/>
            <a:rect r="r" b="b" t="t" l="l"/>
            <a:pathLst>
              <a:path h="4114800" w="3531247">
                <a:moveTo>
                  <a:pt x="0" y="0"/>
                </a:moveTo>
                <a:lnTo>
                  <a:pt x="3531246" y="0"/>
                </a:lnTo>
                <a:lnTo>
                  <a:pt x="3531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194324" y="2054408"/>
            <a:ext cx="1227215" cy="122721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762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14376" y="8732013"/>
            <a:ext cx="1227215" cy="122721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762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683388" y="4141215"/>
            <a:ext cx="1227215" cy="122721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762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407285" y="8858497"/>
            <a:ext cx="1227215" cy="122721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762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539880" y="7867539"/>
            <a:ext cx="3572698" cy="65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What is Apriori Algorithm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76490" y="260105"/>
            <a:ext cx="10073385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MARKET OF CONTENTS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5364" y="7675037"/>
            <a:ext cx="634516" cy="84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6337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90673" y="2295192"/>
            <a:ext cx="634516" cy="84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6337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10725" y="8972797"/>
            <a:ext cx="634516" cy="84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6337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979738" y="4381999"/>
            <a:ext cx="634516" cy="84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6337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453093" y="2517203"/>
            <a:ext cx="2985585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How Apriori works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332894" y="9157432"/>
            <a:ext cx="2787194" cy="65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The Dataset </a:t>
            </a:r>
          </a:p>
          <a:p>
            <a:pPr algn="ctr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&amp; Visualiziation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979738" y="4623563"/>
            <a:ext cx="3572698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Results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703635" y="9099281"/>
            <a:ext cx="634516" cy="84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6337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910603" y="9377024"/>
            <a:ext cx="3572698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Conclusion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-878496" y="-602967"/>
            <a:ext cx="2783860" cy="2783860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C43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8503" y="-3016358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5"/>
                </a:lnTo>
                <a:lnTo>
                  <a:pt x="0" y="18090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08177" y="-874850"/>
            <a:ext cx="19953401" cy="13807339"/>
            <a:chOff x="0" y="0"/>
            <a:chExt cx="5255217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55217" cy="3636501"/>
            </a:xfrm>
            <a:custGeom>
              <a:avLst/>
              <a:gdLst/>
              <a:ahLst/>
              <a:cxnLst/>
              <a:rect r="r" b="b" t="t" l="l"/>
              <a:pathLst>
                <a:path h="3636501" w="5255217">
                  <a:moveTo>
                    <a:pt x="10088" y="0"/>
                  </a:moveTo>
                  <a:lnTo>
                    <a:pt x="5245129" y="0"/>
                  </a:lnTo>
                  <a:cubicBezTo>
                    <a:pt x="5250700" y="0"/>
                    <a:pt x="5255217" y="4517"/>
                    <a:pt x="5255217" y="10088"/>
                  </a:cubicBezTo>
                  <a:lnTo>
                    <a:pt x="5255217" y="3626413"/>
                  </a:lnTo>
                  <a:cubicBezTo>
                    <a:pt x="5255217" y="3631985"/>
                    <a:pt x="5250700" y="3636501"/>
                    <a:pt x="5245129" y="3636501"/>
                  </a:cubicBezTo>
                  <a:lnTo>
                    <a:pt x="10088" y="3636501"/>
                  </a:lnTo>
                  <a:cubicBezTo>
                    <a:pt x="7412" y="3636501"/>
                    <a:pt x="4847" y="3635438"/>
                    <a:pt x="2955" y="3633546"/>
                  </a:cubicBezTo>
                  <a:cubicBezTo>
                    <a:pt x="1063" y="3631654"/>
                    <a:pt x="0" y="3629089"/>
                    <a:pt x="0" y="3626413"/>
                  </a:cubicBezTo>
                  <a:lnTo>
                    <a:pt x="0" y="10088"/>
                  </a:lnTo>
                  <a:cubicBezTo>
                    <a:pt x="0" y="4517"/>
                    <a:pt x="4517" y="0"/>
                    <a:pt x="100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255217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9785" y="3923536"/>
            <a:ext cx="638357" cy="63835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B3E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39785" y="5002709"/>
            <a:ext cx="638357" cy="63835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B3E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01015" y="3923536"/>
            <a:ext cx="638357" cy="63835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B3E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033064" y="-535786"/>
            <a:ext cx="2406721" cy="3520469"/>
          </a:xfrm>
          <a:custGeom>
            <a:avLst/>
            <a:gdLst/>
            <a:ahLst/>
            <a:cxnLst/>
            <a:rect r="r" b="b" t="t" l="l"/>
            <a:pathLst>
              <a:path h="3520469" w="2406721">
                <a:moveTo>
                  <a:pt x="0" y="0"/>
                </a:moveTo>
                <a:lnTo>
                  <a:pt x="2406721" y="0"/>
                </a:lnTo>
                <a:lnTo>
                  <a:pt x="2406721" y="3520469"/>
                </a:lnTo>
                <a:lnTo>
                  <a:pt x="0" y="3520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77307" y="2884615"/>
            <a:ext cx="3378470" cy="3723765"/>
          </a:xfrm>
          <a:custGeom>
            <a:avLst/>
            <a:gdLst/>
            <a:ahLst/>
            <a:cxnLst/>
            <a:rect r="r" b="b" t="t" l="l"/>
            <a:pathLst>
              <a:path h="3723765" w="3378470">
                <a:moveTo>
                  <a:pt x="0" y="0"/>
                </a:moveTo>
                <a:lnTo>
                  <a:pt x="3378470" y="0"/>
                </a:lnTo>
                <a:lnTo>
                  <a:pt x="3378470" y="3723764"/>
                </a:lnTo>
                <a:lnTo>
                  <a:pt x="0" y="3723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30903" y="4286795"/>
            <a:ext cx="1892808" cy="4114800"/>
          </a:xfrm>
          <a:custGeom>
            <a:avLst/>
            <a:gdLst/>
            <a:ahLst/>
            <a:cxnLst/>
            <a:rect r="r" b="b" t="t" l="l"/>
            <a:pathLst>
              <a:path h="4114800" w="1892808">
                <a:moveTo>
                  <a:pt x="0" y="0"/>
                </a:moveTo>
                <a:lnTo>
                  <a:pt x="1892808" y="0"/>
                </a:lnTo>
                <a:lnTo>
                  <a:pt x="18928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092723" y="5856175"/>
            <a:ext cx="276411" cy="27641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762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230928" y="3903624"/>
            <a:ext cx="4059726" cy="65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5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Association Rule learning algorithm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53696" y="3903624"/>
            <a:ext cx="4316525" cy="96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5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All subsets of a frequent itemset must also be frequent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63424" y="272286"/>
            <a:ext cx="9665527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WHAT IS APRIORI ALGORITHM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30928" y="5224988"/>
            <a:ext cx="4059726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5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Key metrics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07339" y="5866427"/>
            <a:ext cx="1174507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3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Support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507339" y="7180637"/>
            <a:ext cx="1753452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3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Confidence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092723" y="7170384"/>
            <a:ext cx="276411" cy="27641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762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8507339" y="8495272"/>
            <a:ext cx="630696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3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Lift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092723" y="8485020"/>
            <a:ext cx="276411" cy="27641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762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427124" y="5891342"/>
            <a:ext cx="1769064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Support (x) =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442735" y="7171112"/>
            <a:ext cx="2876870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Confidence (A =&gt; B) = 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427124" y="8513595"/>
            <a:ext cx="1769064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Lift (A =&gt; B) = </a:t>
            </a:r>
          </a:p>
        </p:txBody>
      </p:sp>
      <p:sp>
        <p:nvSpPr>
          <p:cNvPr name="AutoShape 37" id="37"/>
          <p:cNvSpPr/>
          <p:nvPr/>
        </p:nvSpPr>
        <p:spPr>
          <a:xfrm>
            <a:off x="13319605" y="7333672"/>
            <a:ext cx="183978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13501179" y="7297795"/>
            <a:ext cx="152623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Support( A 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320651" y="6953624"/>
            <a:ext cx="1887289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(A U B)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234587" y="8723330"/>
            <a:ext cx="289932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(A) * Support (B)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742751" y="8276515"/>
            <a:ext cx="16700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(AUB)</a:t>
            </a:r>
          </a:p>
        </p:txBody>
      </p:sp>
      <p:sp>
        <p:nvSpPr>
          <p:cNvPr name="AutoShape 42" id="42"/>
          <p:cNvSpPr/>
          <p:nvPr/>
        </p:nvSpPr>
        <p:spPr>
          <a:xfrm flipV="true">
            <a:off x="12234587" y="8651073"/>
            <a:ext cx="279282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12585820" y="6094485"/>
            <a:ext cx="217720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Total Transactions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215238" y="5602966"/>
            <a:ext cx="291837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Transaction containing X </a:t>
            </a:r>
          </a:p>
        </p:txBody>
      </p:sp>
      <p:sp>
        <p:nvSpPr>
          <p:cNvPr name="AutoShape 45" id="45"/>
          <p:cNvSpPr/>
          <p:nvPr/>
        </p:nvSpPr>
        <p:spPr>
          <a:xfrm>
            <a:off x="12424510" y="6047870"/>
            <a:ext cx="26029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512" y="-3063260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4"/>
                </a:lnTo>
                <a:lnTo>
                  <a:pt x="0" y="18090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957843" y="-658295"/>
            <a:ext cx="21524410" cy="13807339"/>
            <a:chOff x="0" y="0"/>
            <a:chExt cx="5668981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68980" cy="3636501"/>
            </a:xfrm>
            <a:custGeom>
              <a:avLst/>
              <a:gdLst/>
              <a:ahLst/>
              <a:cxnLst/>
              <a:rect r="r" b="b" t="t" l="l"/>
              <a:pathLst>
                <a:path h="3636501" w="5668980">
                  <a:moveTo>
                    <a:pt x="9352" y="0"/>
                  </a:moveTo>
                  <a:lnTo>
                    <a:pt x="5659629" y="0"/>
                  </a:lnTo>
                  <a:cubicBezTo>
                    <a:pt x="5662109" y="0"/>
                    <a:pt x="5664488" y="985"/>
                    <a:pt x="5666241" y="2739"/>
                  </a:cubicBezTo>
                  <a:cubicBezTo>
                    <a:pt x="5667995" y="4493"/>
                    <a:pt x="5668980" y="6871"/>
                    <a:pt x="5668980" y="9352"/>
                  </a:cubicBezTo>
                  <a:lnTo>
                    <a:pt x="5668980" y="3627149"/>
                  </a:lnTo>
                  <a:cubicBezTo>
                    <a:pt x="5668980" y="3629630"/>
                    <a:pt x="5667995" y="3632008"/>
                    <a:pt x="5666241" y="3633762"/>
                  </a:cubicBezTo>
                  <a:cubicBezTo>
                    <a:pt x="5664488" y="3635516"/>
                    <a:pt x="5662109" y="3636501"/>
                    <a:pt x="5659629" y="3636501"/>
                  </a:cubicBezTo>
                  <a:lnTo>
                    <a:pt x="9352" y="3636501"/>
                  </a:lnTo>
                  <a:cubicBezTo>
                    <a:pt x="6871" y="3636501"/>
                    <a:pt x="4493" y="3635516"/>
                    <a:pt x="2739" y="3633762"/>
                  </a:cubicBezTo>
                  <a:cubicBezTo>
                    <a:pt x="985" y="3632008"/>
                    <a:pt x="0" y="3629630"/>
                    <a:pt x="0" y="3627149"/>
                  </a:cubicBezTo>
                  <a:lnTo>
                    <a:pt x="0" y="9352"/>
                  </a:lnTo>
                  <a:cubicBezTo>
                    <a:pt x="0" y="6871"/>
                    <a:pt x="985" y="4493"/>
                    <a:pt x="2739" y="2739"/>
                  </a:cubicBezTo>
                  <a:cubicBezTo>
                    <a:pt x="4493" y="985"/>
                    <a:pt x="6871" y="0"/>
                    <a:pt x="935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668981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3333178" y="1512087"/>
            <a:ext cx="5099073" cy="6031162"/>
          </a:xfrm>
          <a:custGeom>
            <a:avLst/>
            <a:gdLst/>
            <a:ahLst/>
            <a:cxnLst/>
            <a:rect r="r" b="b" t="t" l="l"/>
            <a:pathLst>
              <a:path h="6031162" w="5099073">
                <a:moveTo>
                  <a:pt x="5099073" y="0"/>
                </a:moveTo>
                <a:lnTo>
                  <a:pt x="0" y="0"/>
                </a:lnTo>
                <a:lnTo>
                  <a:pt x="0" y="6031163"/>
                </a:lnTo>
                <a:lnTo>
                  <a:pt x="5099073" y="6031163"/>
                </a:lnTo>
                <a:lnTo>
                  <a:pt x="509907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27437" y="4780959"/>
            <a:ext cx="1521515" cy="3307642"/>
          </a:xfrm>
          <a:custGeom>
            <a:avLst/>
            <a:gdLst/>
            <a:ahLst/>
            <a:cxnLst/>
            <a:rect r="r" b="b" t="t" l="l"/>
            <a:pathLst>
              <a:path h="3307642" w="1521515">
                <a:moveTo>
                  <a:pt x="0" y="0"/>
                </a:moveTo>
                <a:lnTo>
                  <a:pt x="1521515" y="0"/>
                </a:lnTo>
                <a:lnTo>
                  <a:pt x="1521515" y="3307642"/>
                </a:lnTo>
                <a:lnTo>
                  <a:pt x="0" y="3307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7682" y="2356514"/>
            <a:ext cx="11301259" cy="494430"/>
          </a:xfrm>
          <a:custGeom>
            <a:avLst/>
            <a:gdLst/>
            <a:ahLst/>
            <a:cxnLst/>
            <a:rect r="r" b="b" t="t" l="l"/>
            <a:pathLst>
              <a:path h="494430" w="11301259">
                <a:moveTo>
                  <a:pt x="0" y="0"/>
                </a:moveTo>
                <a:lnTo>
                  <a:pt x="11301259" y="0"/>
                </a:lnTo>
                <a:lnTo>
                  <a:pt x="11301259" y="494430"/>
                </a:lnTo>
                <a:lnTo>
                  <a:pt x="0" y="4944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502245" y="3192751"/>
          <a:ext cx="7843905" cy="4895850"/>
        </p:xfrm>
        <a:graphic>
          <a:graphicData uri="http://schemas.openxmlformats.org/drawingml/2006/table">
            <a:tbl>
              <a:tblPr/>
              <a:tblGrid>
                <a:gridCol w="2289831"/>
                <a:gridCol w="1388519"/>
                <a:gridCol w="1388519"/>
                <a:gridCol w="1388519"/>
                <a:gridCol w="1388519"/>
              </a:tblGrid>
              <a:tr h="806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Transactions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45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Milk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Bread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Butter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Cookies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45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45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45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45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45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5682355" y="4197036"/>
            <a:ext cx="456282" cy="552149"/>
            <a:chOff x="0" y="0"/>
            <a:chExt cx="812800" cy="983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42033" y="4197036"/>
            <a:ext cx="456282" cy="552149"/>
            <a:chOff x="0" y="0"/>
            <a:chExt cx="812800" cy="9835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262556" y="4983882"/>
            <a:ext cx="456282" cy="552149"/>
            <a:chOff x="0" y="0"/>
            <a:chExt cx="812800" cy="9835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682355" y="4983882"/>
            <a:ext cx="456282" cy="552149"/>
            <a:chOff x="0" y="0"/>
            <a:chExt cx="812800" cy="98357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262556" y="5773539"/>
            <a:ext cx="456282" cy="552149"/>
            <a:chOff x="0" y="0"/>
            <a:chExt cx="812800" cy="98357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401712" y="5773539"/>
            <a:ext cx="456282" cy="552149"/>
            <a:chOff x="0" y="0"/>
            <a:chExt cx="812800" cy="98357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682355" y="6563195"/>
            <a:ext cx="456282" cy="552149"/>
            <a:chOff x="0" y="0"/>
            <a:chExt cx="812800" cy="98357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042033" y="6563195"/>
            <a:ext cx="456282" cy="552149"/>
            <a:chOff x="0" y="0"/>
            <a:chExt cx="812800" cy="9835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262556" y="7443487"/>
            <a:ext cx="456282" cy="552149"/>
            <a:chOff x="0" y="0"/>
            <a:chExt cx="812800" cy="98357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682355" y="7443487"/>
            <a:ext cx="456282" cy="552149"/>
            <a:chOff x="0" y="0"/>
            <a:chExt cx="812800" cy="98357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42033" y="7443487"/>
            <a:ext cx="456282" cy="552149"/>
            <a:chOff x="0" y="0"/>
            <a:chExt cx="812800" cy="98357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401712" y="7443487"/>
            <a:ext cx="456282" cy="552149"/>
            <a:chOff x="0" y="0"/>
            <a:chExt cx="812800" cy="98357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983574"/>
            </a:xfrm>
            <a:custGeom>
              <a:avLst/>
              <a:gdLst/>
              <a:ahLst/>
              <a:cxnLst/>
              <a:rect r="r" b="b" t="t" l="l"/>
              <a:pathLst>
                <a:path h="983574" w="812800">
                  <a:moveTo>
                    <a:pt x="406400" y="0"/>
                  </a:moveTo>
                  <a:cubicBezTo>
                    <a:pt x="181951" y="0"/>
                    <a:pt x="0" y="220181"/>
                    <a:pt x="0" y="491787"/>
                  </a:cubicBezTo>
                  <a:cubicBezTo>
                    <a:pt x="0" y="763394"/>
                    <a:pt x="181951" y="983574"/>
                    <a:pt x="406400" y="983574"/>
                  </a:cubicBezTo>
                  <a:cubicBezTo>
                    <a:pt x="630849" y="983574"/>
                    <a:pt x="812800" y="763394"/>
                    <a:pt x="812800" y="491787"/>
                  </a:cubicBezTo>
                  <a:cubicBezTo>
                    <a:pt x="812800" y="22018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7A41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4110"/>
              <a:ext cx="660400" cy="83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1329169" y="8355301"/>
            <a:ext cx="10065210" cy="1568604"/>
          </a:xfrm>
          <a:custGeom>
            <a:avLst/>
            <a:gdLst/>
            <a:ahLst/>
            <a:cxnLst/>
            <a:rect r="r" b="b" t="t" l="l"/>
            <a:pathLst>
              <a:path h="1568604" w="10065210">
                <a:moveTo>
                  <a:pt x="0" y="0"/>
                </a:moveTo>
                <a:lnTo>
                  <a:pt x="10065210" y="0"/>
                </a:lnTo>
                <a:lnTo>
                  <a:pt x="10065210" y="1568604"/>
                </a:lnTo>
                <a:lnTo>
                  <a:pt x="0" y="156860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502245" y="313046"/>
            <a:ext cx="9892134" cy="7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3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HOW APRIORI ALGORITHM WORKS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83741" y="1745060"/>
            <a:ext cx="11315201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6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Step 1 : Data preprocessing &amp; One-Hot Encoding transaction formation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512" y="-3063260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4"/>
                </a:lnTo>
                <a:lnTo>
                  <a:pt x="0" y="18090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957843" y="-658295"/>
            <a:ext cx="21524410" cy="13807339"/>
            <a:chOff x="0" y="0"/>
            <a:chExt cx="5668981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68980" cy="3636501"/>
            </a:xfrm>
            <a:custGeom>
              <a:avLst/>
              <a:gdLst/>
              <a:ahLst/>
              <a:cxnLst/>
              <a:rect r="r" b="b" t="t" l="l"/>
              <a:pathLst>
                <a:path h="3636501" w="5668980">
                  <a:moveTo>
                    <a:pt x="9352" y="0"/>
                  </a:moveTo>
                  <a:lnTo>
                    <a:pt x="5659629" y="0"/>
                  </a:lnTo>
                  <a:cubicBezTo>
                    <a:pt x="5662109" y="0"/>
                    <a:pt x="5664488" y="985"/>
                    <a:pt x="5666241" y="2739"/>
                  </a:cubicBezTo>
                  <a:cubicBezTo>
                    <a:pt x="5667995" y="4493"/>
                    <a:pt x="5668980" y="6871"/>
                    <a:pt x="5668980" y="9352"/>
                  </a:cubicBezTo>
                  <a:lnTo>
                    <a:pt x="5668980" y="3627149"/>
                  </a:lnTo>
                  <a:cubicBezTo>
                    <a:pt x="5668980" y="3629630"/>
                    <a:pt x="5667995" y="3632008"/>
                    <a:pt x="5666241" y="3633762"/>
                  </a:cubicBezTo>
                  <a:cubicBezTo>
                    <a:pt x="5664488" y="3635516"/>
                    <a:pt x="5662109" y="3636501"/>
                    <a:pt x="5659629" y="3636501"/>
                  </a:cubicBezTo>
                  <a:lnTo>
                    <a:pt x="9352" y="3636501"/>
                  </a:lnTo>
                  <a:cubicBezTo>
                    <a:pt x="6871" y="3636501"/>
                    <a:pt x="4493" y="3635516"/>
                    <a:pt x="2739" y="3633762"/>
                  </a:cubicBezTo>
                  <a:cubicBezTo>
                    <a:pt x="985" y="3632008"/>
                    <a:pt x="0" y="3629630"/>
                    <a:pt x="0" y="3627149"/>
                  </a:cubicBezTo>
                  <a:lnTo>
                    <a:pt x="0" y="9352"/>
                  </a:lnTo>
                  <a:cubicBezTo>
                    <a:pt x="0" y="6871"/>
                    <a:pt x="985" y="4493"/>
                    <a:pt x="2739" y="2739"/>
                  </a:cubicBezTo>
                  <a:cubicBezTo>
                    <a:pt x="4493" y="985"/>
                    <a:pt x="6871" y="0"/>
                    <a:pt x="935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668981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3333178" y="1512087"/>
            <a:ext cx="5099073" cy="6031162"/>
          </a:xfrm>
          <a:custGeom>
            <a:avLst/>
            <a:gdLst/>
            <a:ahLst/>
            <a:cxnLst/>
            <a:rect r="r" b="b" t="t" l="l"/>
            <a:pathLst>
              <a:path h="6031162" w="5099073">
                <a:moveTo>
                  <a:pt x="5099073" y="0"/>
                </a:moveTo>
                <a:lnTo>
                  <a:pt x="0" y="0"/>
                </a:lnTo>
                <a:lnTo>
                  <a:pt x="0" y="6031163"/>
                </a:lnTo>
                <a:lnTo>
                  <a:pt x="5099073" y="6031163"/>
                </a:lnTo>
                <a:lnTo>
                  <a:pt x="509907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27437" y="4780959"/>
            <a:ext cx="1521515" cy="3307642"/>
          </a:xfrm>
          <a:custGeom>
            <a:avLst/>
            <a:gdLst/>
            <a:ahLst/>
            <a:cxnLst/>
            <a:rect r="r" b="b" t="t" l="l"/>
            <a:pathLst>
              <a:path h="3307642" w="1521515">
                <a:moveTo>
                  <a:pt x="0" y="0"/>
                </a:moveTo>
                <a:lnTo>
                  <a:pt x="1521515" y="0"/>
                </a:lnTo>
                <a:lnTo>
                  <a:pt x="1521515" y="3307642"/>
                </a:lnTo>
                <a:lnTo>
                  <a:pt x="0" y="3307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3279247" y="3026698"/>
            <a:ext cx="26029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3352247" y="4159974"/>
            <a:ext cx="26029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83741" y="5981917"/>
            <a:ext cx="10768818" cy="803290"/>
          </a:xfrm>
          <a:custGeom>
            <a:avLst/>
            <a:gdLst/>
            <a:ahLst/>
            <a:cxnLst/>
            <a:rect r="r" b="b" t="t" l="l"/>
            <a:pathLst>
              <a:path h="803290" w="10768818">
                <a:moveTo>
                  <a:pt x="0" y="0"/>
                </a:moveTo>
                <a:lnTo>
                  <a:pt x="10768817" y="0"/>
                </a:lnTo>
                <a:lnTo>
                  <a:pt x="10768817" y="803290"/>
                </a:lnTo>
                <a:lnTo>
                  <a:pt x="0" y="8032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3572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2245" y="313046"/>
            <a:ext cx="9892134" cy="7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3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HOW APRIORI ALGORITHM WORKS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3741" y="1745060"/>
            <a:ext cx="9659363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6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Step 2 : Generate frequent itemset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3398" y="2870170"/>
            <a:ext cx="1769064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Support (x) =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92094" y="3073314"/>
            <a:ext cx="217720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Total Transactions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21512" y="2581795"/>
            <a:ext cx="291837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Transaction containing X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001310"/>
            <a:ext cx="2073762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Support (Milk) =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09409" y="4204453"/>
            <a:ext cx="1425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10674" y="3712934"/>
            <a:ext cx="14004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39883" y="4022496"/>
            <a:ext cx="261059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=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96328" y="3949875"/>
            <a:ext cx="41195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3741" y="7035933"/>
            <a:ext cx="9659363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6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Step 3 : Generate Association rules</a:t>
            </a:r>
          </a:p>
        </p:txBody>
      </p:sp>
      <p:sp>
        <p:nvSpPr>
          <p:cNvPr name="AutoShape 22" id="22"/>
          <p:cNvSpPr/>
          <p:nvPr/>
        </p:nvSpPr>
        <p:spPr>
          <a:xfrm>
            <a:off x="3352247" y="5041384"/>
            <a:ext cx="26029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783741" y="4882719"/>
            <a:ext cx="2318721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Support (bread) =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09409" y="5085863"/>
            <a:ext cx="1425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507697" y="4594343"/>
            <a:ext cx="1460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39883" y="4852471"/>
            <a:ext cx="72256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   0.8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33398" y="7571825"/>
            <a:ext cx="8663181" cy="140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 = {milk}, Rule: milk =&gt; {bread, butter}</a:t>
            </a:r>
          </a:p>
          <a:p>
            <a:pPr algn="l">
              <a:lnSpc>
                <a:spcPts val="2200"/>
              </a:lnSpc>
            </a:pPr>
          </a:p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 = {bread}, Rule: bread =&gt; {milk, butter}</a:t>
            </a:r>
          </a:p>
          <a:p>
            <a:pPr algn="l">
              <a:lnSpc>
                <a:spcPts val="2200"/>
              </a:lnSpc>
            </a:pPr>
          </a:p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 = {milk, bread}, Rule: {milk, bread} =&gt; butter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8503" y="-3016358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5"/>
                </a:lnTo>
                <a:lnTo>
                  <a:pt x="0" y="18090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25716" y="-769109"/>
            <a:ext cx="19953401" cy="13807339"/>
            <a:chOff x="0" y="0"/>
            <a:chExt cx="5255217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55217" cy="3636501"/>
            </a:xfrm>
            <a:custGeom>
              <a:avLst/>
              <a:gdLst/>
              <a:ahLst/>
              <a:cxnLst/>
              <a:rect r="r" b="b" t="t" l="l"/>
              <a:pathLst>
                <a:path h="3636501" w="5255217">
                  <a:moveTo>
                    <a:pt x="10088" y="0"/>
                  </a:moveTo>
                  <a:lnTo>
                    <a:pt x="5245129" y="0"/>
                  </a:lnTo>
                  <a:cubicBezTo>
                    <a:pt x="5250700" y="0"/>
                    <a:pt x="5255217" y="4517"/>
                    <a:pt x="5255217" y="10088"/>
                  </a:cubicBezTo>
                  <a:lnTo>
                    <a:pt x="5255217" y="3626413"/>
                  </a:lnTo>
                  <a:cubicBezTo>
                    <a:pt x="5255217" y="3631985"/>
                    <a:pt x="5250700" y="3636501"/>
                    <a:pt x="5245129" y="3636501"/>
                  </a:cubicBezTo>
                  <a:lnTo>
                    <a:pt x="10088" y="3636501"/>
                  </a:lnTo>
                  <a:cubicBezTo>
                    <a:pt x="7412" y="3636501"/>
                    <a:pt x="4847" y="3635438"/>
                    <a:pt x="2955" y="3633546"/>
                  </a:cubicBezTo>
                  <a:cubicBezTo>
                    <a:pt x="1063" y="3631654"/>
                    <a:pt x="0" y="3629089"/>
                    <a:pt x="0" y="3626413"/>
                  </a:cubicBezTo>
                  <a:lnTo>
                    <a:pt x="0" y="10088"/>
                  </a:lnTo>
                  <a:cubicBezTo>
                    <a:pt x="0" y="4517"/>
                    <a:pt x="4517" y="0"/>
                    <a:pt x="100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255217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Support (x) =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Total Transactions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Transaction containing X </a:t>
              </a:r>
            </a:p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Support (x) =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Total Transactions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Transaction containing X </a:t>
              </a:r>
            </a:p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Support (x) =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Total Transactions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Transaction containing X 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33064" y="-535786"/>
            <a:ext cx="2406721" cy="3520469"/>
          </a:xfrm>
          <a:custGeom>
            <a:avLst/>
            <a:gdLst/>
            <a:ahLst/>
            <a:cxnLst/>
            <a:rect r="r" b="b" t="t" l="l"/>
            <a:pathLst>
              <a:path h="3520469" w="2406721">
                <a:moveTo>
                  <a:pt x="0" y="0"/>
                </a:moveTo>
                <a:lnTo>
                  <a:pt x="2406721" y="0"/>
                </a:lnTo>
                <a:lnTo>
                  <a:pt x="2406721" y="3520469"/>
                </a:lnTo>
                <a:lnTo>
                  <a:pt x="0" y="3520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130903" y="1569433"/>
            <a:ext cx="4594813" cy="5434724"/>
          </a:xfrm>
          <a:custGeom>
            <a:avLst/>
            <a:gdLst/>
            <a:ahLst/>
            <a:cxnLst/>
            <a:rect r="r" b="b" t="t" l="l"/>
            <a:pathLst>
              <a:path h="5434724" w="4594813">
                <a:moveTo>
                  <a:pt x="4594813" y="0"/>
                </a:moveTo>
                <a:lnTo>
                  <a:pt x="0" y="0"/>
                </a:lnTo>
                <a:lnTo>
                  <a:pt x="0" y="5434725"/>
                </a:lnTo>
                <a:lnTo>
                  <a:pt x="4594813" y="5434725"/>
                </a:lnTo>
                <a:lnTo>
                  <a:pt x="45948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4801417"/>
            <a:ext cx="1510160" cy="3282956"/>
          </a:xfrm>
          <a:custGeom>
            <a:avLst/>
            <a:gdLst/>
            <a:ahLst/>
            <a:cxnLst/>
            <a:rect r="r" b="b" t="t" l="l"/>
            <a:pathLst>
              <a:path h="3282956" w="1510160">
                <a:moveTo>
                  <a:pt x="0" y="0"/>
                </a:moveTo>
                <a:lnTo>
                  <a:pt x="1510160" y="0"/>
                </a:lnTo>
                <a:lnTo>
                  <a:pt x="1510160" y="3282955"/>
                </a:lnTo>
                <a:lnTo>
                  <a:pt x="0" y="32829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9856515" y="3491036"/>
            <a:ext cx="341865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9272336" y="4834782"/>
            <a:ext cx="26029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9040798" y="6435623"/>
            <a:ext cx="26029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5725716" y="7310279"/>
            <a:ext cx="1256228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6236425" y="7662704"/>
            <a:ext cx="11301259" cy="649822"/>
          </a:xfrm>
          <a:custGeom>
            <a:avLst/>
            <a:gdLst/>
            <a:ahLst/>
            <a:cxnLst/>
            <a:rect r="r" b="b" t="t" l="l"/>
            <a:pathLst>
              <a:path h="649822" w="11301259">
                <a:moveTo>
                  <a:pt x="0" y="0"/>
                </a:moveTo>
                <a:lnTo>
                  <a:pt x="11301259" y="0"/>
                </a:lnTo>
                <a:lnTo>
                  <a:pt x="11301259" y="649822"/>
                </a:lnTo>
                <a:lnTo>
                  <a:pt x="0" y="6498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34" r="0" b="-434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718402" y="909484"/>
            <a:ext cx="9892134" cy="7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3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HOW APRIORI ALGORITHM WORKS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51173" y="2005683"/>
            <a:ext cx="9659363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6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Step 3 : Calculate Rule Metrics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43412" y="3353558"/>
            <a:ext cx="2584780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Support (A =&gt;B) =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19941" y="3618988"/>
            <a:ext cx="217720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Total Transactions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16927" y="3001768"/>
            <a:ext cx="398323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Transaction containing both A &amp; B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12409" y="4678254"/>
            <a:ext cx="2131604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Confidence (x) =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56392" y="4881398"/>
            <a:ext cx="133171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(A)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25634" y="4389879"/>
            <a:ext cx="179323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(A U B)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43412" y="6279095"/>
            <a:ext cx="1769064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Lift (A =&gt; B) =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52536" y="6482239"/>
            <a:ext cx="12763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Support(B)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59469" y="5990720"/>
            <a:ext cx="226248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Confidence (A =&gt; B)</a:t>
            </a:r>
          </a:p>
        </p:txBody>
      </p:sp>
      <p:sp>
        <p:nvSpPr>
          <p:cNvPr name="AutoShape 25" id="25"/>
          <p:cNvSpPr/>
          <p:nvPr/>
        </p:nvSpPr>
        <p:spPr>
          <a:xfrm>
            <a:off x="8029806" y="8937062"/>
            <a:ext cx="226090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5735140" y="8822305"/>
            <a:ext cx="2243072" cy="25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2577" indent="-206288" lvl="1">
              <a:lnSpc>
                <a:spcPts val="1910"/>
              </a:lnSpc>
              <a:buFont typeface="Arial"/>
              <a:buChar char="•"/>
            </a:pPr>
            <a:r>
              <a:rPr lang="en-US" sz="191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Jaccard Index =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159903" y="8972546"/>
            <a:ext cx="1911180" cy="285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  <a:spcBef>
                <a:spcPct val="0"/>
              </a:spcBef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P(A) + P(B) - P(AnB)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720497" y="8545608"/>
            <a:ext cx="789991" cy="285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  <a:spcBef>
                <a:spcPct val="0"/>
              </a:spcBef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P(A n B)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90306" y="8822305"/>
            <a:ext cx="2243072" cy="25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2577" indent="-206288" lvl="1">
              <a:lnSpc>
                <a:spcPts val="1910"/>
              </a:lnSpc>
              <a:buFont typeface="Arial"/>
              <a:buChar char="•"/>
            </a:pPr>
            <a:r>
              <a:rPr lang="en-US" sz="191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Certainity =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71769" y="8775135"/>
            <a:ext cx="2505709" cy="285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  <a:spcBef>
                <a:spcPct val="0"/>
              </a:spcBef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Confidence - Support (B)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416927" y="9563572"/>
            <a:ext cx="2243072" cy="25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2577" indent="-206288" lvl="1">
              <a:lnSpc>
                <a:spcPts val="1910"/>
              </a:lnSpc>
              <a:buFont typeface="Arial"/>
              <a:buChar char="•"/>
            </a:pPr>
            <a:r>
              <a:rPr lang="en-US" sz="191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Kulczynski =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279808" y="9506422"/>
            <a:ext cx="212035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1/2 (P(B|A) + P(A|B))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8503" y="-3016358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5"/>
                </a:lnTo>
                <a:lnTo>
                  <a:pt x="0" y="18090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08177" y="-768373"/>
            <a:ext cx="19953401" cy="13807339"/>
            <a:chOff x="0" y="0"/>
            <a:chExt cx="5255217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55217" cy="3636501"/>
            </a:xfrm>
            <a:custGeom>
              <a:avLst/>
              <a:gdLst/>
              <a:ahLst/>
              <a:cxnLst/>
              <a:rect r="r" b="b" t="t" l="l"/>
              <a:pathLst>
                <a:path h="3636501" w="5255217">
                  <a:moveTo>
                    <a:pt x="10088" y="0"/>
                  </a:moveTo>
                  <a:lnTo>
                    <a:pt x="5245129" y="0"/>
                  </a:lnTo>
                  <a:cubicBezTo>
                    <a:pt x="5250700" y="0"/>
                    <a:pt x="5255217" y="4517"/>
                    <a:pt x="5255217" y="10088"/>
                  </a:cubicBezTo>
                  <a:lnTo>
                    <a:pt x="5255217" y="3626413"/>
                  </a:lnTo>
                  <a:cubicBezTo>
                    <a:pt x="5255217" y="3631985"/>
                    <a:pt x="5250700" y="3636501"/>
                    <a:pt x="5245129" y="3636501"/>
                  </a:cubicBezTo>
                  <a:lnTo>
                    <a:pt x="10088" y="3636501"/>
                  </a:lnTo>
                  <a:cubicBezTo>
                    <a:pt x="7412" y="3636501"/>
                    <a:pt x="4847" y="3635438"/>
                    <a:pt x="2955" y="3633546"/>
                  </a:cubicBezTo>
                  <a:cubicBezTo>
                    <a:pt x="1063" y="3631654"/>
                    <a:pt x="0" y="3629089"/>
                    <a:pt x="0" y="3626413"/>
                  </a:cubicBezTo>
                  <a:lnTo>
                    <a:pt x="0" y="10088"/>
                  </a:lnTo>
                  <a:cubicBezTo>
                    <a:pt x="0" y="4517"/>
                    <a:pt x="4517" y="0"/>
                    <a:pt x="100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255217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33064" y="-535786"/>
            <a:ext cx="2406721" cy="3520469"/>
          </a:xfrm>
          <a:custGeom>
            <a:avLst/>
            <a:gdLst/>
            <a:ahLst/>
            <a:cxnLst/>
            <a:rect r="r" b="b" t="t" l="l"/>
            <a:pathLst>
              <a:path h="3520469" w="2406721">
                <a:moveTo>
                  <a:pt x="0" y="0"/>
                </a:moveTo>
                <a:lnTo>
                  <a:pt x="2406721" y="0"/>
                </a:lnTo>
                <a:lnTo>
                  <a:pt x="2406721" y="3520469"/>
                </a:lnTo>
                <a:lnTo>
                  <a:pt x="0" y="3520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67167" y="2040828"/>
            <a:ext cx="3841010" cy="4834224"/>
          </a:xfrm>
          <a:custGeom>
            <a:avLst/>
            <a:gdLst/>
            <a:ahLst/>
            <a:cxnLst/>
            <a:rect r="r" b="b" t="t" l="l"/>
            <a:pathLst>
              <a:path h="4834224" w="3841010">
                <a:moveTo>
                  <a:pt x="3841010" y="0"/>
                </a:moveTo>
                <a:lnTo>
                  <a:pt x="0" y="0"/>
                </a:lnTo>
                <a:lnTo>
                  <a:pt x="0" y="4834223"/>
                </a:lnTo>
                <a:lnTo>
                  <a:pt x="3841010" y="4834223"/>
                </a:lnTo>
                <a:lnTo>
                  <a:pt x="38410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1" y="4622725"/>
            <a:ext cx="1668793" cy="3627812"/>
          </a:xfrm>
          <a:custGeom>
            <a:avLst/>
            <a:gdLst/>
            <a:ahLst/>
            <a:cxnLst/>
            <a:rect r="r" b="b" t="t" l="l"/>
            <a:pathLst>
              <a:path h="3627812" w="1668793">
                <a:moveTo>
                  <a:pt x="0" y="0"/>
                </a:moveTo>
                <a:lnTo>
                  <a:pt x="1668793" y="0"/>
                </a:lnTo>
                <a:lnTo>
                  <a:pt x="1668793" y="3627812"/>
                </a:lnTo>
                <a:lnTo>
                  <a:pt x="0" y="36278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71379" y="6436631"/>
            <a:ext cx="10387921" cy="3571448"/>
          </a:xfrm>
          <a:custGeom>
            <a:avLst/>
            <a:gdLst/>
            <a:ahLst/>
            <a:cxnLst/>
            <a:rect r="r" b="b" t="t" l="l"/>
            <a:pathLst>
              <a:path h="3571448" w="10387921">
                <a:moveTo>
                  <a:pt x="0" y="0"/>
                </a:moveTo>
                <a:lnTo>
                  <a:pt x="10387921" y="0"/>
                </a:lnTo>
                <a:lnTo>
                  <a:pt x="10387921" y="3571448"/>
                </a:lnTo>
                <a:lnTo>
                  <a:pt x="0" y="3571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91747" y="465099"/>
            <a:ext cx="966552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DATASET &amp;VISUALIZATION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25187" y="2088453"/>
            <a:ext cx="9659363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6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Structure: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25187" y="1474103"/>
            <a:ext cx="6956241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5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Source </a:t>
            </a:r>
            <a:r>
              <a:rPr lang="en-US" sz="25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: Groceries_dataset.csv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25187" y="2697418"/>
            <a:ext cx="6956241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5" indent="-248288" lvl="1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Member_number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25187" y="3193989"/>
            <a:ext cx="6956241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5" indent="-248288" lvl="1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25187" y="3690559"/>
            <a:ext cx="6956241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5" indent="-248288" lvl="1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itemDescription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25187" y="4475405"/>
            <a:ext cx="9659363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6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Visualization: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25187" y="5008170"/>
            <a:ext cx="6956241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5" indent="-248288" lvl="1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Bar Chart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25187" y="5504741"/>
            <a:ext cx="6956241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5" indent="-248288" lvl="1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Heatmap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25187" y="6001311"/>
            <a:ext cx="6956241" cy="30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5" indent="-248288" lvl="1">
              <a:lnSpc>
                <a:spcPts val="23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Network Graph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74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8503" y="-3016358"/>
            <a:ext cx="20125007" cy="18090355"/>
          </a:xfrm>
          <a:custGeom>
            <a:avLst/>
            <a:gdLst/>
            <a:ahLst/>
            <a:cxnLst/>
            <a:rect r="r" b="b" t="t" l="l"/>
            <a:pathLst>
              <a:path h="18090355" w="20125007">
                <a:moveTo>
                  <a:pt x="0" y="0"/>
                </a:moveTo>
                <a:lnTo>
                  <a:pt x="20125006" y="0"/>
                </a:lnTo>
                <a:lnTo>
                  <a:pt x="20125006" y="18090355"/>
                </a:lnTo>
                <a:lnTo>
                  <a:pt x="0" y="18090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4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08177" y="-768373"/>
            <a:ext cx="19953401" cy="13807339"/>
            <a:chOff x="0" y="0"/>
            <a:chExt cx="5255217" cy="3636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55217" cy="3636501"/>
            </a:xfrm>
            <a:custGeom>
              <a:avLst/>
              <a:gdLst/>
              <a:ahLst/>
              <a:cxnLst/>
              <a:rect r="r" b="b" t="t" l="l"/>
              <a:pathLst>
                <a:path h="3636501" w="5255217">
                  <a:moveTo>
                    <a:pt x="10088" y="0"/>
                  </a:moveTo>
                  <a:lnTo>
                    <a:pt x="5245129" y="0"/>
                  </a:lnTo>
                  <a:cubicBezTo>
                    <a:pt x="5250700" y="0"/>
                    <a:pt x="5255217" y="4517"/>
                    <a:pt x="5255217" y="10088"/>
                  </a:cubicBezTo>
                  <a:lnTo>
                    <a:pt x="5255217" y="3626413"/>
                  </a:lnTo>
                  <a:cubicBezTo>
                    <a:pt x="5255217" y="3631985"/>
                    <a:pt x="5250700" y="3636501"/>
                    <a:pt x="5245129" y="3636501"/>
                  </a:cubicBezTo>
                  <a:lnTo>
                    <a:pt x="10088" y="3636501"/>
                  </a:lnTo>
                  <a:cubicBezTo>
                    <a:pt x="7412" y="3636501"/>
                    <a:pt x="4847" y="3635438"/>
                    <a:pt x="2955" y="3633546"/>
                  </a:cubicBezTo>
                  <a:cubicBezTo>
                    <a:pt x="1063" y="3631654"/>
                    <a:pt x="0" y="3629089"/>
                    <a:pt x="0" y="3626413"/>
                  </a:cubicBezTo>
                  <a:lnTo>
                    <a:pt x="0" y="10088"/>
                  </a:lnTo>
                  <a:cubicBezTo>
                    <a:pt x="0" y="4517"/>
                    <a:pt x="4517" y="0"/>
                    <a:pt x="100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255217" cy="3674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33064" y="-535786"/>
            <a:ext cx="2406721" cy="3520469"/>
          </a:xfrm>
          <a:custGeom>
            <a:avLst/>
            <a:gdLst/>
            <a:ahLst/>
            <a:cxnLst/>
            <a:rect r="r" b="b" t="t" l="l"/>
            <a:pathLst>
              <a:path h="3520469" w="2406721">
                <a:moveTo>
                  <a:pt x="0" y="0"/>
                </a:moveTo>
                <a:lnTo>
                  <a:pt x="2406721" y="0"/>
                </a:lnTo>
                <a:lnTo>
                  <a:pt x="2406721" y="3520469"/>
                </a:lnTo>
                <a:lnTo>
                  <a:pt x="0" y="3520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67167" y="2040828"/>
            <a:ext cx="3841010" cy="4834224"/>
          </a:xfrm>
          <a:custGeom>
            <a:avLst/>
            <a:gdLst/>
            <a:ahLst/>
            <a:cxnLst/>
            <a:rect r="r" b="b" t="t" l="l"/>
            <a:pathLst>
              <a:path h="4834224" w="3841010">
                <a:moveTo>
                  <a:pt x="3841010" y="0"/>
                </a:moveTo>
                <a:lnTo>
                  <a:pt x="0" y="0"/>
                </a:lnTo>
                <a:lnTo>
                  <a:pt x="0" y="4834223"/>
                </a:lnTo>
                <a:lnTo>
                  <a:pt x="3841010" y="4834223"/>
                </a:lnTo>
                <a:lnTo>
                  <a:pt x="38410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1" y="4622725"/>
            <a:ext cx="1668793" cy="3627812"/>
          </a:xfrm>
          <a:custGeom>
            <a:avLst/>
            <a:gdLst/>
            <a:ahLst/>
            <a:cxnLst/>
            <a:rect r="r" b="b" t="t" l="l"/>
            <a:pathLst>
              <a:path h="3627812" w="1668793">
                <a:moveTo>
                  <a:pt x="0" y="0"/>
                </a:moveTo>
                <a:lnTo>
                  <a:pt x="1668793" y="0"/>
                </a:lnTo>
                <a:lnTo>
                  <a:pt x="1668793" y="3627812"/>
                </a:lnTo>
                <a:lnTo>
                  <a:pt x="0" y="36278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36425" y="3169747"/>
            <a:ext cx="11301259" cy="6088553"/>
          </a:xfrm>
          <a:custGeom>
            <a:avLst/>
            <a:gdLst/>
            <a:ahLst/>
            <a:cxnLst/>
            <a:rect r="r" b="b" t="t" l="l"/>
            <a:pathLst>
              <a:path h="6088553" w="11301259">
                <a:moveTo>
                  <a:pt x="0" y="0"/>
                </a:moveTo>
                <a:lnTo>
                  <a:pt x="11301259" y="0"/>
                </a:lnTo>
                <a:lnTo>
                  <a:pt x="11301259" y="6088553"/>
                </a:lnTo>
                <a:lnTo>
                  <a:pt x="0" y="6088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91747" y="465099"/>
            <a:ext cx="966552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F3C43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DATASET &amp;VISUALIZATION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79869" y="1890015"/>
            <a:ext cx="6956241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2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Bar Chart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DAGqEmmuZbY</dc:identifier>
  <dcterms:modified xsi:type="dcterms:W3CDTF">2011-08-01T06:04:30Z</dcterms:modified>
  <cp:revision>1</cp:revision>
  <dc:title>Apriori Algorithm</dc:title>
</cp:coreProperties>
</file>