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a3158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a3158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2a3158f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2a3158f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158f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158f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2a3158f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2a3158f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-50" y="-2525"/>
            <a:ext cx="91440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880"/>
              <a:t>Sentiment Analysis In Marketing: Negative Review Detection In Product Reviews</a:t>
            </a:r>
            <a:endParaRPr sz="388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81725" y="4220925"/>
            <a:ext cx="8520600" cy="7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10">
                <a:solidFill>
                  <a:schemeClr val="dk1"/>
                </a:solidFill>
              </a:rPr>
              <a:t>Students : </a:t>
            </a:r>
            <a:r>
              <a:rPr b="1" lang="fr" sz="1710">
                <a:solidFill>
                  <a:schemeClr val="dk1"/>
                </a:solidFill>
              </a:rPr>
              <a:t>Aine DRELINGYTE, </a:t>
            </a:r>
            <a:r>
              <a:rPr b="1" lang="fr" sz="1710">
                <a:solidFill>
                  <a:schemeClr val="dk1"/>
                </a:solidFill>
              </a:rPr>
              <a:t>Axelle GAPIN, Danyl SHKREBKO, Elie DINA, Joseph JREIJE,</a:t>
            </a:r>
            <a:r>
              <a:rPr b="1" lang="fr" sz="1710">
                <a:solidFill>
                  <a:schemeClr val="dk1"/>
                </a:solidFill>
              </a:rPr>
              <a:t> Omar ABEDELKADER, Quentin </a:t>
            </a:r>
            <a:r>
              <a:rPr b="1" lang="fr" sz="1700">
                <a:solidFill>
                  <a:schemeClr val="dk1"/>
                </a:solidFill>
              </a:rPr>
              <a:t>HERBIN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10">
                <a:solidFill>
                  <a:schemeClr val="dk1"/>
                </a:solidFill>
              </a:rPr>
              <a:t> </a:t>
            </a:r>
            <a:endParaRPr b="1" sz="181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81725" y="3624025"/>
            <a:ext cx="8520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10">
                <a:solidFill>
                  <a:schemeClr val="dk1"/>
                </a:solidFill>
              </a:rPr>
              <a:t>Supervisor : Maxime AMBLARD</a:t>
            </a:r>
            <a:r>
              <a:rPr b="1" lang="fr" sz="1710">
                <a:solidFill>
                  <a:schemeClr val="dk1"/>
                </a:solidFill>
              </a:rPr>
              <a:t> </a:t>
            </a:r>
            <a:endParaRPr b="1" sz="1710">
              <a:solidFill>
                <a:schemeClr val="dk1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775" y="152400"/>
            <a:ext cx="2181491" cy="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782975" cy="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780875" y="1143000"/>
            <a:ext cx="1001400" cy="2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-15675" y="-2525"/>
            <a:ext cx="9159600" cy="10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727650" y="24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40"/>
              <a:t>Introductio</a:t>
            </a:r>
            <a:r>
              <a:rPr lang="fr" sz="2540"/>
              <a:t>n </a:t>
            </a:r>
            <a:endParaRPr b="1" sz="254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7650" y="1585275"/>
            <a:ext cx="3844500" cy="2670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Individuals’ opinions</a:t>
            </a:r>
            <a:r>
              <a:rPr lang="fr" sz="1600"/>
              <a:t> and perspectives are an important medium for </a:t>
            </a:r>
            <a:r>
              <a:rPr b="1" lang="fr" sz="1600"/>
              <a:t>marketing purposes</a:t>
            </a:r>
            <a:r>
              <a:rPr lang="fr" sz="1600"/>
              <a:t>, however, currently there is a l</a:t>
            </a:r>
            <a:r>
              <a:rPr b="1" lang="fr" sz="1600"/>
              <a:t>ack of tools</a:t>
            </a:r>
            <a:r>
              <a:rPr lang="fr" sz="1600"/>
              <a:t> to allow us to process the </a:t>
            </a:r>
            <a:r>
              <a:rPr b="1" lang="fr" sz="1600"/>
              <a:t>abundance of data</a:t>
            </a:r>
            <a:r>
              <a:rPr lang="fr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The project will focus specifically on </a:t>
            </a:r>
            <a:r>
              <a:rPr b="1" lang="fr" sz="1600"/>
              <a:t>customer reviews</a:t>
            </a:r>
            <a:r>
              <a:rPr lang="fr" sz="1600"/>
              <a:t>. </a:t>
            </a:r>
            <a:endParaRPr sz="1600"/>
          </a:p>
        </p:txBody>
      </p:sp>
      <p:sp>
        <p:nvSpPr>
          <p:cNvPr id="100" name="Google Shape;100;p14"/>
          <p:cNvSpPr/>
          <p:nvPr/>
        </p:nvSpPr>
        <p:spPr>
          <a:xfrm>
            <a:off x="773300" y="1150575"/>
            <a:ext cx="971100" cy="2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19" y="1423576"/>
            <a:ext cx="3894912" cy="2670624"/>
          </a:xfrm>
          <a:prstGeom prst="cloud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15675" y="-2525"/>
            <a:ext cx="9159600" cy="10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9775" y="24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Final Product And Goals</a:t>
            </a:r>
            <a:endParaRPr b="1"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71875" y="134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3016" l="2780" r="-2780" t="3016"/>
          <a:stretch/>
        </p:blipFill>
        <p:spPr>
          <a:xfrm>
            <a:off x="471875" y="1341450"/>
            <a:ext cx="8520600" cy="338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773300" y="1150575"/>
            <a:ext cx="971100" cy="2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9825" y="44887"/>
            <a:ext cx="801450" cy="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7800" y="0"/>
            <a:ext cx="9159600" cy="10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-7800" y="244500"/>
            <a:ext cx="915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</a:t>
            </a:r>
            <a:r>
              <a:rPr b="1" lang="fr"/>
              <a:t>Team Roles                                Methods</a:t>
            </a:r>
            <a:endParaRPr b="1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1725" y="1517500"/>
            <a:ext cx="3774300" cy="28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4"/>
              <a:t>Our team is composed of 7 members:</a:t>
            </a:r>
            <a:endParaRPr sz="1654"/>
          </a:p>
          <a:p>
            <a:pPr indent="-333679" lvl="0" marL="457200" rtl="0" algn="l">
              <a:spcBef>
                <a:spcPts val="1200"/>
              </a:spcBef>
              <a:spcAft>
                <a:spcPts val="0"/>
              </a:spcAft>
              <a:buSzPts val="1655"/>
              <a:buChar char="●"/>
            </a:pPr>
            <a:r>
              <a:rPr b="1" lang="fr" sz="1654"/>
              <a:t>3 Linguists</a:t>
            </a:r>
            <a:endParaRPr sz="1654">
              <a:solidFill>
                <a:srgbClr val="990000"/>
              </a:solidFill>
            </a:endParaRPr>
          </a:p>
          <a:p>
            <a:pPr indent="-333679" lvl="0" marL="457200" rtl="0" algn="l">
              <a:spcBef>
                <a:spcPts val="0"/>
              </a:spcBef>
              <a:spcAft>
                <a:spcPts val="0"/>
              </a:spcAft>
              <a:buSzPts val="1655"/>
              <a:buChar char="●"/>
            </a:pPr>
            <a:r>
              <a:rPr b="1" lang="fr" sz="1654"/>
              <a:t>2 Data Scientists</a:t>
            </a:r>
            <a:endParaRPr sz="1654">
              <a:solidFill>
                <a:srgbClr val="990000"/>
              </a:solidFill>
            </a:endParaRPr>
          </a:p>
          <a:p>
            <a:pPr indent="-333679" lvl="0" marL="457200" rtl="0" algn="l">
              <a:spcBef>
                <a:spcPts val="0"/>
              </a:spcBef>
              <a:spcAft>
                <a:spcPts val="0"/>
              </a:spcAft>
              <a:buSzPts val="1655"/>
              <a:buChar char="●"/>
            </a:pPr>
            <a:r>
              <a:rPr b="1" lang="fr" sz="1654"/>
              <a:t>2 Computer Scientists</a:t>
            </a:r>
            <a:endParaRPr sz="1654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643600" y="1517575"/>
            <a:ext cx="37743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Corpus Creation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Data Cleaning.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Corpus annotation.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Pre-processing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Classification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Final Testing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Conclusion &amp; Final Status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73300" y="1150575"/>
            <a:ext cx="971100" cy="2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