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Fira Sans Extra Condensed Medium"/>
      <p:regular r:id="rId16"/>
      <p:bold r:id="rId17"/>
      <p:italic r:id="rId18"/>
      <p:boldItalic r:id="rId19"/>
    </p:embeddedFont>
    <p:embeddedFont>
      <p:font typeface="Livvic"/>
      <p:regular r:id="rId20"/>
      <p:bold r:id="rId21"/>
      <p:italic r:id="rId22"/>
      <p:boldItalic r:id="rId23"/>
    </p:embeddedFont>
    <p:embeddedFont>
      <p:font typeface="Catamaran Ligh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vvic-regular.fntdata"/><Relationship Id="rId22" Type="http://schemas.openxmlformats.org/officeDocument/2006/relationships/font" Target="fonts/Livvic-italic.fntdata"/><Relationship Id="rId21" Type="http://schemas.openxmlformats.org/officeDocument/2006/relationships/font" Target="fonts/Livvic-bold.fntdata"/><Relationship Id="rId24" Type="http://schemas.openxmlformats.org/officeDocument/2006/relationships/font" Target="fonts/CatamaranLight-regular.fntdata"/><Relationship Id="rId23" Type="http://schemas.openxmlformats.org/officeDocument/2006/relationships/font" Target="fonts/Livvic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atamaranLigh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FiraSansExtraCondensedMedium-bold.fntdata"/><Relationship Id="rId16" Type="http://schemas.openxmlformats.org/officeDocument/2006/relationships/font" Target="fonts/FiraSansExtraCondensedMedium-regular.fntdata"/><Relationship Id="rId19" Type="http://schemas.openxmlformats.org/officeDocument/2006/relationships/font" Target="fonts/FiraSansExtraCondensedMedium-boldItalic.fntdata"/><Relationship Id="rId18" Type="http://schemas.openxmlformats.org/officeDocument/2006/relationships/font" Target="fonts/FiraSansExtra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158d5a3e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158d5a3e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e13d9a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e13d9a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6cd94bc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6cd94bc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6cd94bcf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6cd94bcf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465e7bc0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465e7bc0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CUSTOM_35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38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" name="Google Shape;65;p12"/>
          <p:cNvSpPr txBox="1"/>
          <p:nvPr>
            <p:ph hasCustomPrompt="1"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30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3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13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3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3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3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3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13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3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USTOM_2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5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5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5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5">
  <p:cSld name="CUSTOM_3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4">
  <p:cSld name="CUSTOM_3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7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6" name="Google Shape;96;p17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8" name="Google Shape;98;p17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2">
  <p:cSld name="CUSTOM_3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8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6">
  <p:cSld name="CUSTOM_11_1_2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CUSTOM_25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3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ctrTitle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3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3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3"/>
          <p:cNvSpPr txBox="1"/>
          <p:nvPr>
            <p:ph hasCustomPrompt="1"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CUSTOM_25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1">
  <p:cSld name="CUSTOM_27_1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" name="Google Shape;34;p5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" name="Google Shape;36;p5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8" name="Google Shape;38;p5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" name="Google Shape;39;p5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" name="Google Shape;40;p5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CUSTOM_27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6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6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6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14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8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16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16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sz="2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rot="5400000">
            <a:off x="1419475" y="-212800"/>
            <a:ext cx="3358800" cy="5479800"/>
          </a:xfrm>
          <a:prstGeom prst="rect">
            <a:avLst/>
          </a:prstGeom>
          <a:solidFill>
            <a:srgbClr val="908269">
              <a:alpha val="86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72350" y="3378350"/>
            <a:ext cx="54243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ABDEL KADER Omar    PASQUE Antoine     THEFENNE Luc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22"/>
          <p:cNvSpPr txBox="1"/>
          <p:nvPr>
            <p:ph type="ctrTitle"/>
          </p:nvPr>
        </p:nvSpPr>
        <p:spPr>
          <a:xfrm>
            <a:off x="1039575" y="1113925"/>
            <a:ext cx="4592400" cy="236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Actionneur AMF</a:t>
            </a:r>
            <a:endParaRPr b="0" sz="5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Groupe 3-C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" name="Google Shape;122;p22"/>
          <p:cNvSpPr/>
          <p:nvPr/>
        </p:nvSpPr>
        <p:spPr>
          <a:xfrm flipH="1" rot="-5400000">
            <a:off x="7075375" y="2138000"/>
            <a:ext cx="3358800" cy="77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812925" y="1022575"/>
            <a:ext cx="5031350" cy="29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idx="4294967295" type="ctrTitle"/>
          </p:nvPr>
        </p:nvSpPr>
        <p:spPr>
          <a:xfrm rot="5400000">
            <a:off x="7195975" y="2243200"/>
            <a:ext cx="31176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Introduction</a:t>
            </a:r>
            <a:endParaRPr sz="3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 flipH="1" rot="-5400000">
            <a:off x="666200" y="2162300"/>
            <a:ext cx="2465100" cy="35829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/>
          <p:nvPr/>
        </p:nvSpPr>
        <p:spPr>
          <a:xfrm flipH="1" rot="-5400000">
            <a:off x="4138850" y="-413050"/>
            <a:ext cx="2685600" cy="35829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6" type="ctrTitle"/>
          </p:nvPr>
        </p:nvSpPr>
        <p:spPr>
          <a:xfrm rot="5400000">
            <a:off x="6465875" y="1822775"/>
            <a:ext cx="37308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Positionnement du </a:t>
            </a:r>
            <a:r>
              <a:rPr lang="en" sz="3000"/>
              <a:t>Problème</a:t>
            </a:r>
            <a:endParaRPr sz="3000"/>
          </a:p>
        </p:txBody>
      </p:sp>
      <p:sp>
        <p:nvSpPr>
          <p:cNvPr id="132" name="Google Shape;132;p23"/>
          <p:cNvSpPr/>
          <p:nvPr/>
        </p:nvSpPr>
        <p:spPr>
          <a:xfrm>
            <a:off x="0" y="0"/>
            <a:ext cx="3607500" cy="263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3607486" y="-25500"/>
            <a:ext cx="3607500" cy="2632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/>
          <p:nvPr/>
        </p:nvSpPr>
        <p:spPr>
          <a:xfrm>
            <a:off x="0" y="2606700"/>
            <a:ext cx="3607500" cy="251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3728573" y="2721200"/>
            <a:ext cx="3607500" cy="251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type="ctrTitle"/>
          </p:nvPr>
        </p:nvSpPr>
        <p:spPr>
          <a:xfrm>
            <a:off x="368100" y="817500"/>
            <a:ext cx="2871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Asservissement en position d’un ressort à </a:t>
            </a:r>
            <a:r>
              <a:rPr lang="en"/>
              <a:t>mémoire</a:t>
            </a:r>
            <a:r>
              <a:rPr lang="en"/>
              <a:t> de forme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7" name="Google Shape;137;p23"/>
          <p:cNvSpPr txBox="1"/>
          <p:nvPr>
            <p:ph type="ctrTitle"/>
          </p:nvPr>
        </p:nvSpPr>
        <p:spPr>
          <a:xfrm>
            <a:off x="3937225" y="817500"/>
            <a:ext cx="2871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Mesure de la puissance </a:t>
            </a:r>
            <a:r>
              <a:rPr lang="en">
                <a:solidFill>
                  <a:schemeClr val="lt1"/>
                </a:solidFill>
              </a:rPr>
              <a:t>consommé</a:t>
            </a:r>
            <a:r>
              <a:rPr lang="en">
                <a:solidFill>
                  <a:schemeClr val="lt1"/>
                </a:solidFill>
              </a:rPr>
              <a:t> en temps réel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23"/>
          <p:cNvSpPr txBox="1"/>
          <p:nvPr>
            <p:ph type="ctrTitle"/>
          </p:nvPr>
        </p:nvSpPr>
        <p:spPr>
          <a:xfrm>
            <a:off x="368100" y="3414750"/>
            <a:ext cx="2871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Mesure de la </a:t>
            </a:r>
            <a:r>
              <a:rPr lang="en">
                <a:solidFill>
                  <a:schemeClr val="lt1"/>
                </a:solidFill>
              </a:rPr>
              <a:t>position</a:t>
            </a:r>
            <a:r>
              <a:rPr lang="en">
                <a:solidFill>
                  <a:schemeClr val="lt1"/>
                </a:solidFill>
              </a:rPr>
              <a:t> en temps réel </a:t>
            </a:r>
            <a:r>
              <a:rPr lang="en">
                <a:solidFill>
                  <a:schemeClr val="lt1"/>
                </a:solidFill>
              </a:rPr>
              <a:t>grâce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23"/>
          <p:cNvSpPr txBox="1"/>
          <p:nvPr>
            <p:ph type="ctrTitle"/>
          </p:nvPr>
        </p:nvSpPr>
        <p:spPr>
          <a:xfrm>
            <a:off x="3975575" y="3414750"/>
            <a:ext cx="2871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Homme machine permettant la commande </a:t>
            </a:r>
            <a:r>
              <a:rPr lang="en"/>
              <a:t>système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STM32</a:t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0" y="2632200"/>
            <a:ext cx="7215000" cy="251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 flipH="1" rot="10800000">
            <a:off x="0" y="2424900"/>
            <a:ext cx="7215000" cy="2073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432300" y="3256800"/>
            <a:ext cx="626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b="1" lang="en"/>
              <a:t>Acquisition en temps réel du capteur de position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b="1" lang="en"/>
              <a:t>La puissance consommée par le circuit à l’aide de la résistance de shunt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romanUcPeriod"/>
            </a:pPr>
            <a:r>
              <a:rPr b="1" lang="en"/>
              <a:t>Un correcteur PI qui gère un signal PWM adaptatif à partir d’une consigne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037" y="195900"/>
            <a:ext cx="2101927" cy="21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IHM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0" y="2632200"/>
            <a:ext cx="7215000" cy="251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/>
          <p:nvPr/>
        </p:nvSpPr>
        <p:spPr>
          <a:xfrm flipH="1" rot="10800000">
            <a:off x="0" y="2424900"/>
            <a:ext cx="7215000" cy="2073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25" y="682550"/>
            <a:ext cx="6563549" cy="369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8700" y="403034"/>
            <a:ext cx="4396175" cy="479434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 flipH="1" rot="10800000">
            <a:off x="3618100" y="164500"/>
            <a:ext cx="2953200" cy="740100"/>
          </a:xfrm>
          <a:prstGeom prst="rect">
            <a:avLst/>
          </a:prstGeom>
          <a:solidFill>
            <a:srgbClr val="908269">
              <a:alpha val="617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>
            <p:ph idx="4" type="ctrTitle"/>
          </p:nvPr>
        </p:nvSpPr>
        <p:spPr>
          <a:xfrm rot="5400000">
            <a:off x="7333450" y="1213127"/>
            <a:ext cx="22299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Réalisation </a:t>
            </a:r>
            <a:r>
              <a:rPr lang="en"/>
              <a:t>Électronique</a:t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4">
            <a:alphaModFix/>
          </a:blip>
          <a:srcRect b="0" l="0" r="0" t="970"/>
          <a:stretch/>
        </p:blipFill>
        <p:spPr>
          <a:xfrm>
            <a:off x="167375" y="824587"/>
            <a:ext cx="3248925" cy="349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3528700" y="79775"/>
            <a:ext cx="2952900" cy="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type="ctrTitle"/>
          </p:nvPr>
        </p:nvSpPr>
        <p:spPr>
          <a:xfrm>
            <a:off x="3583975" y="104650"/>
            <a:ext cx="2740800" cy="63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Schématisation</a:t>
            </a:r>
            <a:r>
              <a:rPr lang="en"/>
              <a:t> et Modélisation sur Eagle</a:t>
            </a:r>
            <a:endParaRPr/>
          </a:p>
        </p:txBody>
      </p:sp>
      <p:sp>
        <p:nvSpPr>
          <p:cNvPr id="167" name="Google Shape;167;p26"/>
          <p:cNvSpPr txBox="1"/>
          <p:nvPr/>
        </p:nvSpPr>
        <p:spPr>
          <a:xfrm>
            <a:off x="4475585" y="2507982"/>
            <a:ext cx="712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ALIM</a:t>
            </a:r>
            <a:endParaRPr sz="1200">
              <a:solidFill>
                <a:srgbClr val="FF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4395400" y="3861425"/>
            <a:ext cx="712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AMF</a:t>
            </a:r>
            <a:endParaRPr sz="1200">
              <a:solidFill>
                <a:srgbClr val="FF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4395400" y="3090945"/>
            <a:ext cx="7122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Shunt</a:t>
            </a:r>
            <a:endParaRPr sz="1200">
              <a:solidFill>
                <a:srgbClr val="FF0000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2869000" y="4991900"/>
            <a:ext cx="1526400" cy="2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/>
          <p:nvPr/>
        </p:nvSpPr>
        <p:spPr>
          <a:xfrm rot="-5400000">
            <a:off x="6838925" y="-843900"/>
            <a:ext cx="1057500" cy="310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type="ctrTitle"/>
          </p:nvPr>
        </p:nvSpPr>
        <p:spPr>
          <a:xfrm>
            <a:off x="5961025" y="161250"/>
            <a:ext cx="2888100" cy="10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Résultats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77" name="Google Shape;177;p27"/>
          <p:cNvSpPr/>
          <p:nvPr/>
        </p:nvSpPr>
        <p:spPr>
          <a:xfrm rot="-5400000">
            <a:off x="-742350" y="1209675"/>
            <a:ext cx="4149000" cy="2664300"/>
          </a:xfrm>
          <a:prstGeom prst="rect">
            <a:avLst/>
          </a:prstGeom>
          <a:gradFill>
            <a:gsLst>
              <a:gs pos="0">
                <a:srgbClr val="908269">
                  <a:alpha val="49019"/>
                </a:srgbClr>
              </a:gs>
              <a:gs pos="100000">
                <a:schemeClr val="accent1"/>
              </a:gs>
            </a:gsLst>
            <a:lin ang="18900044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476" y="-288875"/>
            <a:ext cx="3063300" cy="54648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>
            <p:ph idx="1" type="subTitle"/>
          </p:nvPr>
        </p:nvSpPr>
        <p:spPr>
          <a:xfrm>
            <a:off x="35625" y="941550"/>
            <a:ext cx="26430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différents résultats attendus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Étude des performances du correcteur proposé (quels critères utiliser).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Effet des différents termes du correcteur, comparaison entre l'effet théorique attendu et l'effet produit expérimentalement.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Choix d'un réglage de correcteur.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○"/>
            </a:pPr>
            <a:r>
              <a:rPr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Étude de la précision de la mesure de la puissance de chauffe.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0" y="515850"/>
            <a:ext cx="6982500" cy="463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168800" y="699425"/>
            <a:ext cx="6649200" cy="43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L'ensemble du système fonctionne correctement et les résultats obtenus confirment l'efficacité de notre approche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Font typeface="Arial"/>
              <a:buAutoNum type="romanUcPeriod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En perspective, des travaux futurs pourraient se concentrer sur l'amélioration de l'efficacité énergétique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Conclusion</a:t>
            </a:r>
            <a:endParaRPr sz="3000"/>
          </a:p>
        </p:txBody>
      </p:sp>
      <p:sp>
        <p:nvSpPr>
          <p:cNvPr id="187" name="Google Shape;187;p28"/>
          <p:cNvSpPr/>
          <p:nvPr/>
        </p:nvSpPr>
        <p:spPr>
          <a:xfrm>
            <a:off x="6769575" y="2819875"/>
            <a:ext cx="487500" cy="2417100"/>
          </a:xfrm>
          <a:prstGeom prst="rect">
            <a:avLst/>
          </a:prstGeom>
          <a:solidFill>
            <a:srgbClr val="CFC3AC">
              <a:alpha val="584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