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B11A1-5F72-4361-AA75-D07D2D452C9F}" type="datetimeFigureOut">
              <a:rPr lang="ar-KW" smtClean="0"/>
              <a:t>26/11/1446</a:t>
            </a:fld>
            <a:endParaRPr lang="ar-KW"/>
          </a:p>
        </p:txBody>
      </p:sp>
      <p:sp>
        <p:nvSpPr>
          <p:cNvPr id="5" name="Footer Placeholder 4"/>
          <p:cNvSpPr>
            <a:spLocks noGrp="1"/>
          </p:cNvSpPr>
          <p:nvPr>
            <p:ph type="ftr" sz="quarter" idx="11"/>
          </p:nvPr>
        </p:nvSpPr>
        <p:spPr>
          <a:xfrm>
            <a:off x="2416500" y="329307"/>
            <a:ext cx="4973915" cy="309201"/>
          </a:xfrm>
        </p:spPr>
        <p:txBody>
          <a:bodyPr/>
          <a:lstStyle/>
          <a:p>
            <a:endParaRPr lang="ar-KW"/>
          </a:p>
        </p:txBody>
      </p:sp>
      <p:sp>
        <p:nvSpPr>
          <p:cNvPr id="6" name="Slide Number Placeholder 5"/>
          <p:cNvSpPr>
            <a:spLocks noGrp="1"/>
          </p:cNvSpPr>
          <p:nvPr>
            <p:ph type="sldNum" sz="quarter" idx="12"/>
          </p:nvPr>
        </p:nvSpPr>
        <p:spPr>
          <a:xfrm>
            <a:off x="1437664" y="798973"/>
            <a:ext cx="811019" cy="503578"/>
          </a:xfrm>
        </p:spPr>
        <p:txBody>
          <a:bodyPr/>
          <a:lstStyle/>
          <a:p>
            <a:fld id="{F1D98E33-57CC-4A86-A691-038D37EA34A7}" type="slidenum">
              <a:rPr lang="ar-KW" smtClean="0"/>
              <a:t>‹#›</a:t>
            </a:fld>
            <a:endParaRPr lang="ar-KW"/>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800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B11A1-5F72-4361-AA75-D07D2D452C9F}" type="datetimeFigureOut">
              <a:rPr lang="ar-KW" smtClean="0"/>
              <a:t>26/11/1446</a:t>
            </a:fld>
            <a:endParaRPr lang="ar-KW"/>
          </a:p>
        </p:txBody>
      </p:sp>
      <p:sp>
        <p:nvSpPr>
          <p:cNvPr id="5" name="Footer Placeholder 4"/>
          <p:cNvSpPr>
            <a:spLocks noGrp="1"/>
          </p:cNvSpPr>
          <p:nvPr>
            <p:ph type="ftr" sz="quarter" idx="11"/>
          </p:nvPr>
        </p:nvSpPr>
        <p:spPr/>
        <p:txBody>
          <a:bodyPr/>
          <a:lstStyle/>
          <a:p>
            <a:endParaRPr lang="ar-KW"/>
          </a:p>
        </p:txBody>
      </p:sp>
      <p:sp>
        <p:nvSpPr>
          <p:cNvPr id="6" name="Slide Number Placeholder 5"/>
          <p:cNvSpPr>
            <a:spLocks noGrp="1"/>
          </p:cNvSpPr>
          <p:nvPr>
            <p:ph type="sldNum" sz="quarter" idx="12"/>
          </p:nvPr>
        </p:nvSpPr>
        <p:spPr/>
        <p:txBody>
          <a:bodyPr/>
          <a:lstStyle/>
          <a:p>
            <a:fld id="{F1D98E33-57CC-4A86-A691-038D37EA34A7}" type="slidenum">
              <a:rPr lang="ar-KW" smtClean="0"/>
              <a:t>‹#›</a:t>
            </a:fld>
            <a:endParaRPr lang="ar-KW"/>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58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B11A1-5F72-4361-AA75-D07D2D452C9F}" type="datetimeFigureOut">
              <a:rPr lang="ar-KW" smtClean="0"/>
              <a:t>26/11/1446</a:t>
            </a:fld>
            <a:endParaRPr lang="ar-KW"/>
          </a:p>
        </p:txBody>
      </p:sp>
      <p:sp>
        <p:nvSpPr>
          <p:cNvPr id="5" name="Footer Placeholder 4"/>
          <p:cNvSpPr>
            <a:spLocks noGrp="1"/>
          </p:cNvSpPr>
          <p:nvPr>
            <p:ph type="ftr" sz="quarter" idx="11"/>
          </p:nvPr>
        </p:nvSpPr>
        <p:spPr/>
        <p:txBody>
          <a:bodyPr/>
          <a:lstStyle/>
          <a:p>
            <a:endParaRPr lang="ar-KW"/>
          </a:p>
        </p:txBody>
      </p:sp>
      <p:sp>
        <p:nvSpPr>
          <p:cNvPr id="6" name="Slide Number Placeholder 5"/>
          <p:cNvSpPr>
            <a:spLocks noGrp="1"/>
          </p:cNvSpPr>
          <p:nvPr>
            <p:ph type="sldNum" sz="quarter" idx="12"/>
          </p:nvPr>
        </p:nvSpPr>
        <p:spPr/>
        <p:txBody>
          <a:bodyPr/>
          <a:lstStyle/>
          <a:p>
            <a:fld id="{F1D98E33-57CC-4A86-A691-038D37EA34A7}" type="slidenum">
              <a:rPr lang="ar-KW" smtClean="0"/>
              <a:t>‹#›</a:t>
            </a:fld>
            <a:endParaRPr lang="ar-KW"/>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10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B11A1-5F72-4361-AA75-D07D2D452C9F}" type="datetimeFigureOut">
              <a:rPr lang="ar-KW" smtClean="0"/>
              <a:t>26/11/1446</a:t>
            </a:fld>
            <a:endParaRPr lang="ar-KW"/>
          </a:p>
        </p:txBody>
      </p:sp>
      <p:sp>
        <p:nvSpPr>
          <p:cNvPr id="5" name="Footer Placeholder 4"/>
          <p:cNvSpPr>
            <a:spLocks noGrp="1"/>
          </p:cNvSpPr>
          <p:nvPr>
            <p:ph type="ftr" sz="quarter" idx="11"/>
          </p:nvPr>
        </p:nvSpPr>
        <p:spPr/>
        <p:txBody>
          <a:bodyPr/>
          <a:lstStyle/>
          <a:p>
            <a:endParaRPr lang="ar-KW"/>
          </a:p>
        </p:txBody>
      </p:sp>
      <p:sp>
        <p:nvSpPr>
          <p:cNvPr id="6" name="Slide Number Placeholder 5"/>
          <p:cNvSpPr>
            <a:spLocks noGrp="1"/>
          </p:cNvSpPr>
          <p:nvPr>
            <p:ph type="sldNum" sz="quarter" idx="12"/>
          </p:nvPr>
        </p:nvSpPr>
        <p:spPr/>
        <p:txBody>
          <a:bodyPr/>
          <a:lstStyle/>
          <a:p>
            <a:fld id="{F1D98E33-57CC-4A86-A691-038D37EA34A7}" type="slidenum">
              <a:rPr lang="ar-KW" smtClean="0"/>
              <a:t>‹#›</a:t>
            </a:fld>
            <a:endParaRPr lang="ar-KW"/>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20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B11A1-5F72-4361-AA75-D07D2D452C9F}" type="datetimeFigureOut">
              <a:rPr lang="ar-KW" smtClean="0"/>
              <a:t>26/11/1446</a:t>
            </a:fld>
            <a:endParaRPr lang="ar-KW"/>
          </a:p>
        </p:txBody>
      </p:sp>
      <p:sp>
        <p:nvSpPr>
          <p:cNvPr id="5" name="Footer Placeholder 4"/>
          <p:cNvSpPr>
            <a:spLocks noGrp="1"/>
          </p:cNvSpPr>
          <p:nvPr>
            <p:ph type="ftr" sz="quarter" idx="11"/>
          </p:nvPr>
        </p:nvSpPr>
        <p:spPr/>
        <p:txBody>
          <a:bodyPr/>
          <a:lstStyle/>
          <a:p>
            <a:endParaRPr lang="ar-KW"/>
          </a:p>
        </p:txBody>
      </p:sp>
      <p:sp>
        <p:nvSpPr>
          <p:cNvPr id="6" name="Slide Number Placeholder 5"/>
          <p:cNvSpPr>
            <a:spLocks noGrp="1"/>
          </p:cNvSpPr>
          <p:nvPr>
            <p:ph type="sldNum" sz="quarter" idx="12"/>
          </p:nvPr>
        </p:nvSpPr>
        <p:spPr/>
        <p:txBody>
          <a:bodyPr/>
          <a:lstStyle/>
          <a:p>
            <a:fld id="{F1D98E33-57CC-4A86-A691-038D37EA34A7}" type="slidenum">
              <a:rPr lang="ar-KW" smtClean="0"/>
              <a:t>‹#›</a:t>
            </a:fld>
            <a:endParaRPr lang="ar-KW"/>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01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B11A1-5F72-4361-AA75-D07D2D452C9F}" type="datetimeFigureOut">
              <a:rPr lang="ar-KW" smtClean="0"/>
              <a:t>26/11/1446</a:t>
            </a:fld>
            <a:endParaRPr lang="ar-KW"/>
          </a:p>
        </p:txBody>
      </p:sp>
      <p:sp>
        <p:nvSpPr>
          <p:cNvPr id="6" name="Footer Placeholder 5"/>
          <p:cNvSpPr>
            <a:spLocks noGrp="1"/>
          </p:cNvSpPr>
          <p:nvPr>
            <p:ph type="ftr" sz="quarter" idx="11"/>
          </p:nvPr>
        </p:nvSpPr>
        <p:spPr/>
        <p:txBody>
          <a:bodyPr/>
          <a:lstStyle/>
          <a:p>
            <a:endParaRPr lang="ar-KW"/>
          </a:p>
        </p:txBody>
      </p:sp>
      <p:sp>
        <p:nvSpPr>
          <p:cNvPr id="7" name="Slide Number Placeholder 6"/>
          <p:cNvSpPr>
            <a:spLocks noGrp="1"/>
          </p:cNvSpPr>
          <p:nvPr>
            <p:ph type="sldNum" sz="quarter" idx="12"/>
          </p:nvPr>
        </p:nvSpPr>
        <p:spPr/>
        <p:txBody>
          <a:bodyPr/>
          <a:lstStyle/>
          <a:p>
            <a:fld id="{F1D98E33-57CC-4A86-A691-038D37EA34A7}" type="slidenum">
              <a:rPr lang="ar-KW" smtClean="0"/>
              <a:t>‹#›</a:t>
            </a:fld>
            <a:endParaRPr lang="ar-KW"/>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71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B11A1-5F72-4361-AA75-D07D2D452C9F}" type="datetimeFigureOut">
              <a:rPr lang="ar-KW" smtClean="0"/>
              <a:t>26/11/1446</a:t>
            </a:fld>
            <a:endParaRPr lang="ar-KW"/>
          </a:p>
        </p:txBody>
      </p:sp>
      <p:sp>
        <p:nvSpPr>
          <p:cNvPr id="8" name="Footer Placeholder 7"/>
          <p:cNvSpPr>
            <a:spLocks noGrp="1"/>
          </p:cNvSpPr>
          <p:nvPr>
            <p:ph type="ftr" sz="quarter" idx="11"/>
          </p:nvPr>
        </p:nvSpPr>
        <p:spPr/>
        <p:txBody>
          <a:bodyPr/>
          <a:lstStyle/>
          <a:p>
            <a:endParaRPr lang="ar-KW"/>
          </a:p>
        </p:txBody>
      </p:sp>
      <p:sp>
        <p:nvSpPr>
          <p:cNvPr id="9" name="Slide Number Placeholder 8"/>
          <p:cNvSpPr>
            <a:spLocks noGrp="1"/>
          </p:cNvSpPr>
          <p:nvPr>
            <p:ph type="sldNum" sz="quarter" idx="12"/>
          </p:nvPr>
        </p:nvSpPr>
        <p:spPr/>
        <p:txBody>
          <a:bodyPr/>
          <a:lstStyle/>
          <a:p>
            <a:fld id="{F1D98E33-57CC-4A86-A691-038D37EA34A7}" type="slidenum">
              <a:rPr lang="ar-KW" smtClean="0"/>
              <a:t>‹#›</a:t>
            </a:fld>
            <a:endParaRPr lang="ar-KW"/>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671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B11A1-5F72-4361-AA75-D07D2D452C9F}" type="datetimeFigureOut">
              <a:rPr lang="ar-KW" smtClean="0"/>
              <a:t>26/11/1446</a:t>
            </a:fld>
            <a:endParaRPr lang="ar-KW"/>
          </a:p>
        </p:txBody>
      </p:sp>
      <p:sp>
        <p:nvSpPr>
          <p:cNvPr id="4" name="Footer Placeholder 3"/>
          <p:cNvSpPr>
            <a:spLocks noGrp="1"/>
          </p:cNvSpPr>
          <p:nvPr>
            <p:ph type="ftr" sz="quarter" idx="11"/>
          </p:nvPr>
        </p:nvSpPr>
        <p:spPr/>
        <p:txBody>
          <a:bodyPr/>
          <a:lstStyle/>
          <a:p>
            <a:endParaRPr lang="ar-KW"/>
          </a:p>
        </p:txBody>
      </p:sp>
      <p:sp>
        <p:nvSpPr>
          <p:cNvPr id="5" name="Slide Number Placeholder 4"/>
          <p:cNvSpPr>
            <a:spLocks noGrp="1"/>
          </p:cNvSpPr>
          <p:nvPr>
            <p:ph type="sldNum" sz="quarter" idx="12"/>
          </p:nvPr>
        </p:nvSpPr>
        <p:spPr/>
        <p:txBody>
          <a:bodyPr/>
          <a:lstStyle/>
          <a:p>
            <a:fld id="{F1D98E33-57CC-4A86-A691-038D37EA34A7}" type="slidenum">
              <a:rPr lang="ar-KW" smtClean="0"/>
              <a:t>‹#›</a:t>
            </a:fld>
            <a:endParaRPr lang="ar-KW"/>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9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B11A1-5F72-4361-AA75-D07D2D452C9F}" type="datetimeFigureOut">
              <a:rPr lang="ar-KW" smtClean="0"/>
              <a:t>26/11/1446</a:t>
            </a:fld>
            <a:endParaRPr lang="ar-KW"/>
          </a:p>
        </p:txBody>
      </p:sp>
      <p:sp>
        <p:nvSpPr>
          <p:cNvPr id="3" name="Footer Placeholder 2"/>
          <p:cNvSpPr>
            <a:spLocks noGrp="1"/>
          </p:cNvSpPr>
          <p:nvPr>
            <p:ph type="ftr" sz="quarter" idx="11"/>
          </p:nvPr>
        </p:nvSpPr>
        <p:spPr/>
        <p:txBody>
          <a:bodyPr/>
          <a:lstStyle/>
          <a:p>
            <a:endParaRPr lang="ar-KW"/>
          </a:p>
        </p:txBody>
      </p:sp>
      <p:sp>
        <p:nvSpPr>
          <p:cNvPr id="4" name="Slide Number Placeholder 3"/>
          <p:cNvSpPr>
            <a:spLocks noGrp="1"/>
          </p:cNvSpPr>
          <p:nvPr>
            <p:ph type="sldNum" sz="quarter" idx="12"/>
          </p:nvPr>
        </p:nvSpPr>
        <p:spPr/>
        <p:txBody>
          <a:bodyPr/>
          <a:lstStyle/>
          <a:p>
            <a:fld id="{F1D98E33-57CC-4A86-A691-038D37EA34A7}" type="slidenum">
              <a:rPr lang="ar-KW" smtClean="0"/>
              <a:t>‹#›</a:t>
            </a:fld>
            <a:endParaRPr lang="ar-KW"/>
          </a:p>
        </p:txBody>
      </p:sp>
    </p:spTree>
    <p:extLst>
      <p:ext uri="{BB962C8B-B14F-4D97-AF65-F5344CB8AC3E}">
        <p14:creationId xmlns:p14="http://schemas.microsoft.com/office/powerpoint/2010/main" val="201416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2B11A1-5F72-4361-AA75-D07D2D452C9F}" type="datetimeFigureOut">
              <a:rPr lang="ar-KW" smtClean="0"/>
              <a:t>26/11/1446</a:t>
            </a:fld>
            <a:endParaRPr lang="ar-KW"/>
          </a:p>
        </p:txBody>
      </p:sp>
      <p:sp>
        <p:nvSpPr>
          <p:cNvPr id="6" name="Footer Placeholder 5"/>
          <p:cNvSpPr>
            <a:spLocks noGrp="1"/>
          </p:cNvSpPr>
          <p:nvPr>
            <p:ph type="ftr" sz="quarter" idx="11"/>
          </p:nvPr>
        </p:nvSpPr>
        <p:spPr/>
        <p:txBody>
          <a:bodyPr/>
          <a:lstStyle/>
          <a:p>
            <a:endParaRPr lang="ar-KW"/>
          </a:p>
        </p:txBody>
      </p:sp>
      <p:sp>
        <p:nvSpPr>
          <p:cNvPr id="7" name="Slide Number Placeholder 6"/>
          <p:cNvSpPr>
            <a:spLocks noGrp="1"/>
          </p:cNvSpPr>
          <p:nvPr>
            <p:ph type="sldNum" sz="quarter" idx="12"/>
          </p:nvPr>
        </p:nvSpPr>
        <p:spPr/>
        <p:txBody>
          <a:bodyPr/>
          <a:lstStyle/>
          <a:p>
            <a:fld id="{F1D98E33-57CC-4A86-A691-038D37EA34A7}" type="slidenum">
              <a:rPr lang="ar-KW" smtClean="0"/>
              <a:t>‹#›</a:t>
            </a:fld>
            <a:endParaRPr lang="ar-KW"/>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5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32B11A1-5F72-4361-AA75-D07D2D452C9F}" type="datetimeFigureOut">
              <a:rPr lang="ar-KW" smtClean="0"/>
              <a:t>26/11/1446</a:t>
            </a:fld>
            <a:endParaRPr lang="ar-KW"/>
          </a:p>
        </p:txBody>
      </p:sp>
      <p:sp>
        <p:nvSpPr>
          <p:cNvPr id="6" name="Footer Placeholder 5"/>
          <p:cNvSpPr>
            <a:spLocks noGrp="1"/>
          </p:cNvSpPr>
          <p:nvPr>
            <p:ph type="ftr" sz="quarter" idx="11"/>
          </p:nvPr>
        </p:nvSpPr>
        <p:spPr>
          <a:xfrm>
            <a:off x="1447382" y="318640"/>
            <a:ext cx="5541004" cy="320931"/>
          </a:xfrm>
        </p:spPr>
        <p:txBody>
          <a:bodyPr/>
          <a:lstStyle/>
          <a:p>
            <a:endParaRPr lang="ar-KW"/>
          </a:p>
        </p:txBody>
      </p:sp>
      <p:sp>
        <p:nvSpPr>
          <p:cNvPr id="7" name="Slide Number Placeholder 6"/>
          <p:cNvSpPr>
            <a:spLocks noGrp="1"/>
          </p:cNvSpPr>
          <p:nvPr>
            <p:ph type="sldNum" sz="quarter" idx="12"/>
          </p:nvPr>
        </p:nvSpPr>
        <p:spPr/>
        <p:txBody>
          <a:bodyPr/>
          <a:lstStyle/>
          <a:p>
            <a:fld id="{F1D98E33-57CC-4A86-A691-038D37EA34A7}" type="slidenum">
              <a:rPr lang="ar-KW" smtClean="0"/>
              <a:t>‹#›</a:t>
            </a:fld>
            <a:endParaRPr lang="ar-KW"/>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62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2B11A1-5F72-4361-AA75-D07D2D452C9F}" type="datetimeFigureOut">
              <a:rPr lang="ar-KW" smtClean="0"/>
              <a:t>26/11/1446</a:t>
            </a:fld>
            <a:endParaRPr lang="ar-KW"/>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KW"/>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D98E33-57CC-4A86-A691-038D37EA34A7}" type="slidenum">
              <a:rPr lang="ar-KW" smtClean="0"/>
              <a:t>‹#›</a:t>
            </a:fld>
            <a:endParaRPr lang="ar-KW"/>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09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A80-CB42-7001-2105-76AD3D4A58FE}"/>
              </a:ext>
            </a:extLst>
          </p:cNvPr>
          <p:cNvSpPr>
            <a:spLocks noGrp="1"/>
          </p:cNvSpPr>
          <p:nvPr>
            <p:ph type="ctrTitle"/>
          </p:nvPr>
        </p:nvSpPr>
        <p:spPr/>
        <p:txBody>
          <a:bodyPr/>
          <a:lstStyle/>
          <a:p>
            <a:pPr rtl="0"/>
            <a:r>
              <a:rPr lang="en-US" dirty="0"/>
              <a:t>AI final lab project </a:t>
            </a:r>
            <a:endParaRPr lang="ar-KW" dirty="0"/>
          </a:p>
        </p:txBody>
      </p:sp>
      <p:sp>
        <p:nvSpPr>
          <p:cNvPr id="3" name="Subtitle 2">
            <a:extLst>
              <a:ext uri="{FF2B5EF4-FFF2-40B4-BE49-F238E27FC236}">
                <a16:creationId xmlns:a16="http://schemas.microsoft.com/office/drawing/2014/main" id="{8FC75D80-6908-28CC-972D-59C43379934A}"/>
              </a:ext>
            </a:extLst>
          </p:cNvPr>
          <p:cNvSpPr>
            <a:spLocks noGrp="1"/>
          </p:cNvSpPr>
          <p:nvPr>
            <p:ph type="subTitle" idx="1"/>
          </p:nvPr>
        </p:nvSpPr>
        <p:spPr>
          <a:xfrm>
            <a:off x="2417780" y="3531204"/>
            <a:ext cx="8637072" cy="2541431"/>
          </a:xfrm>
        </p:spPr>
        <p:txBody>
          <a:bodyPr>
            <a:normAutofit fontScale="92500" lnSpcReduction="10000"/>
          </a:bodyPr>
          <a:lstStyle/>
          <a:p>
            <a:r>
              <a:rPr lang="en-GB" b="1" dirty="0"/>
              <a:t>Lung </a:t>
            </a:r>
            <a:r>
              <a:rPr lang="en-GB" b="1" dirty="0" err="1"/>
              <a:t>tumor</a:t>
            </a:r>
            <a:r>
              <a:rPr lang="en-GB" b="1" dirty="0"/>
              <a:t> Detection Using Machine Learning</a:t>
            </a:r>
            <a:endParaRPr lang="ar-KW" b="1" dirty="0"/>
          </a:p>
          <a:p>
            <a:endParaRPr lang="ar-KW" dirty="0"/>
          </a:p>
          <a:p>
            <a:pPr rtl="0"/>
            <a:r>
              <a:rPr lang="en-GB" b="1" dirty="0"/>
              <a:t>Delivered by:</a:t>
            </a:r>
          </a:p>
          <a:p>
            <a:pPr rtl="0"/>
            <a:r>
              <a:rPr lang="en-GB" dirty="0"/>
              <a:t>1- Mostafa Nasser 		120210001</a:t>
            </a:r>
          </a:p>
          <a:p>
            <a:pPr rtl="0"/>
            <a:r>
              <a:rPr lang="en-GB" dirty="0"/>
              <a:t>2- Omar </a:t>
            </a:r>
            <a:r>
              <a:rPr lang="en-GB" dirty="0" err="1"/>
              <a:t>abd-elkareem</a:t>
            </a:r>
            <a:r>
              <a:rPr lang="en-GB" dirty="0"/>
              <a:t> 		120210388</a:t>
            </a:r>
          </a:p>
          <a:p>
            <a:pPr rtl="0"/>
            <a:r>
              <a:rPr lang="en-GB" dirty="0"/>
              <a:t>3- Yousef Mohamed </a:t>
            </a:r>
            <a:r>
              <a:rPr lang="en-GB" dirty="0" err="1"/>
              <a:t>amer</a:t>
            </a:r>
            <a:r>
              <a:rPr lang="en-GB" dirty="0"/>
              <a:t> 	120210391</a:t>
            </a:r>
            <a:endParaRPr lang="ar-KW" dirty="0"/>
          </a:p>
        </p:txBody>
      </p:sp>
    </p:spTree>
    <p:extLst>
      <p:ext uri="{BB962C8B-B14F-4D97-AF65-F5344CB8AC3E}">
        <p14:creationId xmlns:p14="http://schemas.microsoft.com/office/powerpoint/2010/main" val="301117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8B28-9D89-9B45-D862-82D71D81DC72}"/>
              </a:ext>
            </a:extLst>
          </p:cNvPr>
          <p:cNvSpPr>
            <a:spLocks noGrp="1"/>
          </p:cNvSpPr>
          <p:nvPr>
            <p:ph type="title"/>
          </p:nvPr>
        </p:nvSpPr>
        <p:spPr/>
        <p:txBody>
          <a:bodyPr/>
          <a:lstStyle/>
          <a:p>
            <a:r>
              <a:rPr lang="en-US" dirty="0"/>
              <a:t>Cont. methodology </a:t>
            </a:r>
            <a:endParaRPr lang="ar-KW" dirty="0"/>
          </a:p>
        </p:txBody>
      </p:sp>
      <p:sp>
        <p:nvSpPr>
          <p:cNvPr id="3" name="Content Placeholder 2">
            <a:extLst>
              <a:ext uri="{FF2B5EF4-FFF2-40B4-BE49-F238E27FC236}">
                <a16:creationId xmlns:a16="http://schemas.microsoft.com/office/drawing/2014/main" id="{8D624E9F-0898-AD96-D55C-C39CB0E5AF5E}"/>
              </a:ext>
            </a:extLst>
          </p:cNvPr>
          <p:cNvSpPr>
            <a:spLocks noGrp="1"/>
          </p:cNvSpPr>
          <p:nvPr>
            <p:ph idx="1"/>
          </p:nvPr>
        </p:nvSpPr>
        <p:spPr/>
        <p:txBody>
          <a:bodyPr/>
          <a:lstStyle/>
          <a:p>
            <a:pPr algn="l" rtl="0"/>
            <a:r>
              <a:rPr lang="en-US" b="1" dirty="0"/>
              <a:t>Training Execution: </a:t>
            </a:r>
            <a:r>
              <a:rPr lang="en-US" dirty="0"/>
              <a:t>Launched training using train.py and monitored performance (Precision, Recall, </a:t>
            </a:r>
            <a:r>
              <a:rPr lang="en-US" dirty="0" err="1"/>
              <a:t>mAP</a:t>
            </a:r>
            <a:r>
              <a:rPr lang="en-US" dirty="0"/>
              <a:t>) during validation.</a:t>
            </a:r>
          </a:p>
          <a:p>
            <a:pPr algn="l" rtl="0"/>
            <a:endParaRPr lang="ar-KW" dirty="0"/>
          </a:p>
          <a:p>
            <a:pPr algn="l" rtl="0"/>
            <a:endParaRPr lang="ar-KW" dirty="0"/>
          </a:p>
        </p:txBody>
      </p:sp>
      <p:pic>
        <p:nvPicPr>
          <p:cNvPr id="7" name="Picture 6">
            <a:extLst>
              <a:ext uri="{FF2B5EF4-FFF2-40B4-BE49-F238E27FC236}">
                <a16:creationId xmlns:a16="http://schemas.microsoft.com/office/drawing/2014/main" id="{58E4E181-8C9B-9195-A529-E758E6200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46" y="3429000"/>
            <a:ext cx="10428790" cy="1356746"/>
          </a:xfrm>
          <a:prstGeom prst="rect">
            <a:avLst/>
          </a:prstGeom>
        </p:spPr>
      </p:pic>
    </p:spTree>
    <p:extLst>
      <p:ext uri="{BB962C8B-B14F-4D97-AF65-F5344CB8AC3E}">
        <p14:creationId xmlns:p14="http://schemas.microsoft.com/office/powerpoint/2010/main" val="92514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4789-6EB8-3C62-31A1-A156CD364CED}"/>
              </a:ext>
            </a:extLst>
          </p:cNvPr>
          <p:cNvSpPr>
            <a:spLocks noGrp="1"/>
          </p:cNvSpPr>
          <p:nvPr>
            <p:ph type="title"/>
          </p:nvPr>
        </p:nvSpPr>
        <p:spPr/>
        <p:txBody>
          <a:bodyPr/>
          <a:lstStyle/>
          <a:p>
            <a:pPr rtl="0"/>
            <a:r>
              <a:rPr lang="en-US" dirty="0"/>
              <a:t>Cont. methodology </a:t>
            </a:r>
            <a:endParaRPr lang="ar-KW" dirty="0"/>
          </a:p>
        </p:txBody>
      </p:sp>
      <p:sp>
        <p:nvSpPr>
          <p:cNvPr id="3" name="Content Placeholder 2">
            <a:extLst>
              <a:ext uri="{FF2B5EF4-FFF2-40B4-BE49-F238E27FC236}">
                <a16:creationId xmlns:a16="http://schemas.microsoft.com/office/drawing/2014/main" id="{402EA602-782E-36F3-71E5-6A327B2E796E}"/>
              </a:ext>
            </a:extLst>
          </p:cNvPr>
          <p:cNvSpPr>
            <a:spLocks noGrp="1"/>
          </p:cNvSpPr>
          <p:nvPr>
            <p:ph idx="1"/>
          </p:nvPr>
        </p:nvSpPr>
        <p:spPr/>
        <p:txBody>
          <a:bodyPr/>
          <a:lstStyle/>
          <a:p>
            <a:pPr algn="l" rtl="0"/>
            <a:r>
              <a:rPr lang="en-US" b="1" dirty="0"/>
              <a:t>3- Model Evaluation and Inference</a:t>
            </a:r>
          </a:p>
          <a:p>
            <a:pPr algn="l" rtl="0"/>
            <a:r>
              <a:rPr lang="en-GB" b="1" dirty="0"/>
              <a:t>Validation:  </a:t>
            </a:r>
            <a:r>
              <a:rPr lang="en-GB" dirty="0"/>
              <a:t>Evaluated model performance on the validation set:</a:t>
            </a:r>
            <a:br>
              <a:rPr lang="en-GB" dirty="0"/>
            </a:br>
            <a:r>
              <a:rPr lang="en-GB" b="1" dirty="0"/>
              <a:t>Precision: </a:t>
            </a:r>
            <a:r>
              <a:rPr lang="en-GB" dirty="0"/>
              <a:t>0.108, 	</a:t>
            </a:r>
            <a:r>
              <a:rPr lang="en-GB" b="1" dirty="0"/>
              <a:t>Recall:</a:t>
            </a:r>
            <a:r>
              <a:rPr lang="en-GB" dirty="0"/>
              <a:t> 0.375, 		</a:t>
            </a:r>
            <a:r>
              <a:rPr lang="en-GB" b="1" dirty="0"/>
              <a:t>mAP@0.5</a:t>
            </a:r>
            <a:r>
              <a:rPr lang="en-GB" dirty="0"/>
              <a:t>: 0.0664</a:t>
            </a:r>
          </a:p>
          <a:p>
            <a:pPr algn="l" rtl="0"/>
            <a:endParaRPr lang="en-GB" dirty="0"/>
          </a:p>
          <a:p>
            <a:pPr algn="l" rtl="0"/>
            <a:endParaRPr lang="ar-KW" dirty="0"/>
          </a:p>
        </p:txBody>
      </p:sp>
      <p:pic>
        <p:nvPicPr>
          <p:cNvPr id="4" name="Picture 3">
            <a:extLst>
              <a:ext uri="{FF2B5EF4-FFF2-40B4-BE49-F238E27FC236}">
                <a16:creationId xmlns:a16="http://schemas.microsoft.com/office/drawing/2014/main" id="{F98B009F-12B6-A16C-0CE4-B5A5CC8B4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46" y="3429000"/>
            <a:ext cx="10428790" cy="1356746"/>
          </a:xfrm>
          <a:prstGeom prst="rect">
            <a:avLst/>
          </a:prstGeom>
        </p:spPr>
      </p:pic>
    </p:spTree>
    <p:extLst>
      <p:ext uri="{BB962C8B-B14F-4D97-AF65-F5344CB8AC3E}">
        <p14:creationId xmlns:p14="http://schemas.microsoft.com/office/powerpoint/2010/main" val="356372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AE04-2701-E8C9-C07C-F9D49D29C4C9}"/>
              </a:ext>
            </a:extLst>
          </p:cNvPr>
          <p:cNvSpPr>
            <a:spLocks noGrp="1"/>
          </p:cNvSpPr>
          <p:nvPr>
            <p:ph type="title"/>
          </p:nvPr>
        </p:nvSpPr>
        <p:spPr>
          <a:xfrm>
            <a:off x="1451579" y="804519"/>
            <a:ext cx="9603275" cy="1049235"/>
          </a:xfrm>
        </p:spPr>
        <p:txBody>
          <a:bodyPr>
            <a:normAutofit/>
          </a:bodyPr>
          <a:lstStyle/>
          <a:p>
            <a:r>
              <a:rPr lang="en-US" dirty="0"/>
              <a:t>Cont. methodology </a:t>
            </a:r>
            <a:endParaRPr lang="ar-KW" dirty="0"/>
          </a:p>
        </p:txBody>
      </p:sp>
      <p:pic>
        <p:nvPicPr>
          <p:cNvPr id="5" name="Picture 4" descr="A close-up of a chest x-ray&#10;&#10;AI-generated content may be incorrect.">
            <a:extLst>
              <a:ext uri="{FF2B5EF4-FFF2-40B4-BE49-F238E27FC236}">
                <a16:creationId xmlns:a16="http://schemas.microsoft.com/office/drawing/2014/main" id="{AD994ED9-B0FE-59B3-1A0E-1E12B86F4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03" y="2015734"/>
            <a:ext cx="2042282" cy="2016754"/>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2371498B-AA6E-F467-844A-BE41E28BD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03" y="4072467"/>
            <a:ext cx="2042282" cy="1981014"/>
          </a:xfrm>
          <a:prstGeom prst="rect">
            <a:avLst/>
          </a:prstGeom>
        </p:spPr>
      </p:pic>
      <p:pic>
        <p:nvPicPr>
          <p:cNvPr id="7" name="Picture 6" descr="A close-up of a chest x-ray&#10;&#10;AI-generated content may be incorrect.">
            <a:extLst>
              <a:ext uri="{FF2B5EF4-FFF2-40B4-BE49-F238E27FC236}">
                <a16:creationId xmlns:a16="http://schemas.microsoft.com/office/drawing/2014/main" id="{5EF126C5-4C79-9920-06D6-21A4828B2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588" y="2873799"/>
            <a:ext cx="2391342" cy="2397335"/>
          </a:xfrm>
          <a:prstGeom prst="rect">
            <a:avLst/>
          </a:prstGeom>
        </p:spPr>
      </p:pic>
      <p:sp>
        <p:nvSpPr>
          <p:cNvPr id="3" name="Content Placeholder 2">
            <a:extLst>
              <a:ext uri="{FF2B5EF4-FFF2-40B4-BE49-F238E27FC236}">
                <a16:creationId xmlns:a16="http://schemas.microsoft.com/office/drawing/2014/main" id="{FAA6CC0F-90C3-E086-5A9A-1572F5B3E121}"/>
              </a:ext>
            </a:extLst>
          </p:cNvPr>
          <p:cNvSpPr>
            <a:spLocks noGrp="1"/>
          </p:cNvSpPr>
          <p:nvPr>
            <p:ph idx="1"/>
          </p:nvPr>
        </p:nvSpPr>
        <p:spPr>
          <a:xfrm>
            <a:off x="6882361" y="2015734"/>
            <a:ext cx="4169336" cy="3450613"/>
          </a:xfrm>
        </p:spPr>
        <p:txBody>
          <a:bodyPr>
            <a:normAutofit/>
          </a:bodyPr>
          <a:lstStyle/>
          <a:p>
            <a:pPr algn="l" rtl="0"/>
            <a:r>
              <a:rPr lang="en-US" b="1" dirty="0"/>
              <a:t>Detection Testing:</a:t>
            </a:r>
          </a:p>
          <a:p>
            <a:pPr algn="l" rtl="0"/>
            <a:r>
              <a:rPr lang="en-GB" dirty="0"/>
              <a:t>Ran inference on new images using detect.py to visualize predicted bounding boxes around nodules. </a:t>
            </a:r>
          </a:p>
          <a:p>
            <a:pPr algn="l" rtl="0"/>
            <a:r>
              <a:rPr lang="en-GB" dirty="0"/>
              <a:t>Saved predictions as both images and label text files for further analysis.</a:t>
            </a:r>
          </a:p>
          <a:p>
            <a:pPr algn="l" rtl="0"/>
            <a:endParaRPr lang="ar-KW" dirty="0"/>
          </a:p>
        </p:txBody>
      </p:sp>
    </p:spTree>
    <p:extLst>
      <p:ext uri="{BB962C8B-B14F-4D97-AF65-F5344CB8AC3E}">
        <p14:creationId xmlns:p14="http://schemas.microsoft.com/office/powerpoint/2010/main" val="168961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C16-C94A-6596-9D7C-40698D9C215C}"/>
              </a:ext>
            </a:extLst>
          </p:cNvPr>
          <p:cNvSpPr>
            <a:spLocks noGrp="1"/>
          </p:cNvSpPr>
          <p:nvPr>
            <p:ph type="title"/>
          </p:nvPr>
        </p:nvSpPr>
        <p:spPr/>
        <p:txBody>
          <a:bodyPr/>
          <a:lstStyle/>
          <a:p>
            <a:r>
              <a:rPr lang="en-GB" dirty="0"/>
              <a:t>Results</a:t>
            </a:r>
            <a:endParaRPr lang="ar-KW" dirty="0"/>
          </a:p>
        </p:txBody>
      </p:sp>
      <p:sp>
        <p:nvSpPr>
          <p:cNvPr id="3" name="Content Placeholder 2">
            <a:extLst>
              <a:ext uri="{FF2B5EF4-FFF2-40B4-BE49-F238E27FC236}">
                <a16:creationId xmlns:a16="http://schemas.microsoft.com/office/drawing/2014/main" id="{D4ED9F04-8766-CDF4-9E0E-E6BE4D0695DD}"/>
              </a:ext>
            </a:extLst>
          </p:cNvPr>
          <p:cNvSpPr>
            <a:spLocks noGrp="1"/>
          </p:cNvSpPr>
          <p:nvPr>
            <p:ph idx="1"/>
          </p:nvPr>
        </p:nvSpPr>
        <p:spPr>
          <a:xfrm>
            <a:off x="1030147" y="2015732"/>
            <a:ext cx="10822329" cy="4037749"/>
          </a:xfrm>
        </p:spPr>
        <p:txBody>
          <a:bodyPr>
            <a:normAutofit/>
          </a:bodyPr>
          <a:lstStyle/>
          <a:p>
            <a:pPr algn="l" rtl="0"/>
            <a:r>
              <a:rPr lang="en-GB" dirty="0"/>
              <a:t>1- </a:t>
            </a:r>
            <a:r>
              <a:rPr lang="en-US" b="1" dirty="0"/>
              <a:t>Quantitative Results</a:t>
            </a:r>
          </a:p>
          <a:p>
            <a:pPr algn="l" rtl="0"/>
            <a:r>
              <a:rPr lang="en-GB" b="1" dirty="0"/>
              <a:t>Validation on the test set (62 CT images):</a:t>
            </a:r>
          </a:p>
          <a:p>
            <a:pPr algn="l" rtl="0">
              <a:buFont typeface="Arial" panose="020B0604020202020204" pitchFamily="34" charset="0"/>
              <a:buChar char="•"/>
            </a:pPr>
            <a:r>
              <a:rPr lang="en-GB" b="1" dirty="0"/>
              <a:t>Detected Nodule Instances</a:t>
            </a:r>
            <a:r>
              <a:rPr lang="en-GB" dirty="0"/>
              <a:t>: 8</a:t>
            </a:r>
          </a:p>
          <a:p>
            <a:pPr algn="l" rtl="0">
              <a:buFont typeface="Arial" panose="020B0604020202020204" pitchFamily="34" charset="0"/>
              <a:buChar char="•"/>
            </a:pPr>
            <a:r>
              <a:rPr lang="en-GB" b="1" dirty="0"/>
              <a:t>Precision (P)</a:t>
            </a:r>
            <a:r>
              <a:rPr lang="en-GB" dirty="0"/>
              <a:t>: 0.108, Indicates the proportion of detections that were correct.</a:t>
            </a:r>
          </a:p>
          <a:p>
            <a:pPr algn="l" rtl="0">
              <a:buFont typeface="Arial" panose="020B0604020202020204" pitchFamily="34" charset="0"/>
              <a:buChar char="•"/>
            </a:pPr>
            <a:r>
              <a:rPr lang="en-GB" b="1" dirty="0"/>
              <a:t>Recall (R): </a:t>
            </a:r>
            <a:r>
              <a:rPr lang="en-GB" dirty="0"/>
              <a:t>0.375, Indicates how many of the true nodules were detected.</a:t>
            </a:r>
          </a:p>
          <a:p>
            <a:pPr algn="l" rtl="0">
              <a:buFont typeface="Arial" panose="020B0604020202020204" pitchFamily="34" charset="0"/>
              <a:buChar char="•"/>
            </a:pPr>
            <a:r>
              <a:rPr lang="en-GB" b="1" dirty="0"/>
              <a:t>mAP@0.5: </a:t>
            </a:r>
            <a:r>
              <a:rPr lang="en-GB" dirty="0"/>
              <a:t>0.0664, Mean Average Precision with </a:t>
            </a:r>
            <a:r>
              <a:rPr lang="en-GB" dirty="0" err="1"/>
              <a:t>IoU</a:t>
            </a:r>
            <a:r>
              <a:rPr lang="en-GB" dirty="0"/>
              <a:t> threshold = 0.5. </a:t>
            </a:r>
          </a:p>
          <a:p>
            <a:pPr algn="l" rtl="0">
              <a:buFont typeface="Arial" panose="020B0604020202020204" pitchFamily="34" charset="0"/>
              <a:buChar char="•"/>
            </a:pPr>
            <a:r>
              <a:rPr lang="en-GB" b="1" dirty="0"/>
              <a:t>mAP@0.5:0.95: </a:t>
            </a:r>
            <a:r>
              <a:rPr lang="en-GB" dirty="0"/>
              <a:t>0.0336, Average </a:t>
            </a:r>
            <a:r>
              <a:rPr lang="en-GB" dirty="0" err="1"/>
              <a:t>mAP</a:t>
            </a:r>
            <a:r>
              <a:rPr lang="en-GB" dirty="0"/>
              <a:t> over </a:t>
            </a:r>
            <a:r>
              <a:rPr lang="en-GB" dirty="0" err="1"/>
              <a:t>IoU</a:t>
            </a:r>
            <a:r>
              <a:rPr lang="en-GB" dirty="0"/>
              <a:t> thresholds from 0.5 to 0.95.</a:t>
            </a:r>
          </a:p>
          <a:p>
            <a:pPr algn="l" rtl="0"/>
            <a:endParaRPr lang="ar-KW" dirty="0"/>
          </a:p>
        </p:txBody>
      </p:sp>
    </p:spTree>
    <p:extLst>
      <p:ext uri="{BB962C8B-B14F-4D97-AF65-F5344CB8AC3E}">
        <p14:creationId xmlns:p14="http://schemas.microsoft.com/office/powerpoint/2010/main" val="276291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D4E-180A-3068-433F-A0CD0B4E7B16}"/>
              </a:ext>
            </a:extLst>
          </p:cNvPr>
          <p:cNvSpPr>
            <a:spLocks noGrp="1"/>
          </p:cNvSpPr>
          <p:nvPr>
            <p:ph type="title"/>
          </p:nvPr>
        </p:nvSpPr>
        <p:spPr>
          <a:xfrm>
            <a:off x="1451579" y="804519"/>
            <a:ext cx="9603275" cy="1049235"/>
          </a:xfrm>
        </p:spPr>
        <p:txBody>
          <a:bodyPr>
            <a:normAutofit/>
          </a:bodyPr>
          <a:lstStyle/>
          <a:p>
            <a:pPr rtl="0"/>
            <a:r>
              <a:rPr lang="en-GB" dirty="0"/>
              <a:t>Cont. results</a:t>
            </a:r>
            <a:endParaRPr lang="ar-KW" dirty="0"/>
          </a:p>
        </p:txBody>
      </p:sp>
      <p:pic>
        <p:nvPicPr>
          <p:cNvPr id="5" name="Picture 4" descr="A screenshot of a graph&#10;&#10;AI-generated content may be incorrect.">
            <a:extLst>
              <a:ext uri="{FF2B5EF4-FFF2-40B4-BE49-F238E27FC236}">
                <a16:creationId xmlns:a16="http://schemas.microsoft.com/office/drawing/2014/main" id="{D7A6B300-D0BE-96D5-35AD-F5B0991E5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402" y="2015734"/>
            <a:ext cx="4678797" cy="3450613"/>
          </a:xfrm>
          <a:prstGeom prst="rect">
            <a:avLst/>
          </a:prstGeom>
        </p:spPr>
      </p:pic>
      <p:sp>
        <p:nvSpPr>
          <p:cNvPr id="3" name="Content Placeholder 2">
            <a:extLst>
              <a:ext uri="{FF2B5EF4-FFF2-40B4-BE49-F238E27FC236}">
                <a16:creationId xmlns:a16="http://schemas.microsoft.com/office/drawing/2014/main" id="{36E5BF38-CA78-7F21-58FE-B954A5BB319A}"/>
              </a:ext>
            </a:extLst>
          </p:cNvPr>
          <p:cNvSpPr>
            <a:spLocks noGrp="1"/>
          </p:cNvSpPr>
          <p:nvPr>
            <p:ph idx="1"/>
          </p:nvPr>
        </p:nvSpPr>
        <p:spPr>
          <a:xfrm>
            <a:off x="6892299" y="2015734"/>
            <a:ext cx="4890729" cy="3910504"/>
          </a:xfrm>
        </p:spPr>
        <p:txBody>
          <a:bodyPr>
            <a:normAutofit fontScale="92500" lnSpcReduction="10000"/>
          </a:bodyPr>
          <a:lstStyle/>
          <a:p>
            <a:pPr algn="l" rtl="0">
              <a:lnSpc>
                <a:spcPct val="110000"/>
              </a:lnSpc>
            </a:pPr>
            <a:r>
              <a:rPr lang="en-GB" sz="2400" b="1" dirty="0"/>
              <a:t>2-</a:t>
            </a:r>
            <a:r>
              <a:rPr lang="en-US" sz="2400" b="1" dirty="0"/>
              <a:t>Performance Curves: </a:t>
            </a:r>
            <a:r>
              <a:rPr lang="en-GB" sz="2400" b="1" dirty="0"/>
              <a:t>t</a:t>
            </a:r>
            <a:r>
              <a:rPr lang="en-GB" sz="2400" dirty="0"/>
              <a:t>he training process generates multiple performance graphs that were </a:t>
            </a:r>
            <a:r>
              <a:rPr lang="en-GB" sz="2400" dirty="0" err="1"/>
              <a:t>analyzed</a:t>
            </a:r>
            <a:r>
              <a:rPr lang="en-GB" sz="2400" dirty="0"/>
              <a:t>:</a:t>
            </a:r>
          </a:p>
          <a:p>
            <a:pPr algn="l" rtl="0">
              <a:lnSpc>
                <a:spcPct val="110000"/>
              </a:lnSpc>
            </a:pPr>
            <a:r>
              <a:rPr lang="en-US" sz="2400" b="1" dirty="0"/>
              <a:t>Precision-Recall (P-R) Curve</a:t>
            </a:r>
            <a:r>
              <a:rPr lang="en-US" sz="2400" dirty="0"/>
              <a:t>: </a:t>
            </a:r>
            <a:r>
              <a:rPr lang="en-GB" sz="2400" dirty="0"/>
              <a:t>Helps visualize the trade-off between precision and recall. A flatter curve indicates weaker performance.</a:t>
            </a:r>
            <a:endParaRPr lang="en-US" sz="2400" dirty="0"/>
          </a:p>
          <a:p>
            <a:pPr algn="l" rtl="0">
              <a:lnSpc>
                <a:spcPct val="110000"/>
              </a:lnSpc>
            </a:pPr>
            <a:br>
              <a:rPr lang="en-US" sz="2400" dirty="0"/>
            </a:br>
            <a:endParaRPr lang="en-US" sz="2400" dirty="0"/>
          </a:p>
          <a:p>
            <a:pPr algn="l" rtl="0">
              <a:lnSpc>
                <a:spcPct val="110000"/>
              </a:lnSpc>
            </a:pPr>
            <a:endParaRPr lang="ar-KW" sz="2400" b="1" dirty="0"/>
          </a:p>
        </p:txBody>
      </p:sp>
    </p:spTree>
    <p:extLst>
      <p:ext uri="{BB962C8B-B14F-4D97-AF65-F5344CB8AC3E}">
        <p14:creationId xmlns:p14="http://schemas.microsoft.com/office/powerpoint/2010/main" val="384010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2451-B6D8-1B91-914F-F122C09A08F9}"/>
              </a:ext>
            </a:extLst>
          </p:cNvPr>
          <p:cNvSpPr>
            <a:spLocks noGrp="1"/>
          </p:cNvSpPr>
          <p:nvPr>
            <p:ph type="title"/>
          </p:nvPr>
        </p:nvSpPr>
        <p:spPr>
          <a:xfrm>
            <a:off x="1451579" y="804519"/>
            <a:ext cx="9603275" cy="1049235"/>
          </a:xfrm>
        </p:spPr>
        <p:txBody>
          <a:bodyPr>
            <a:normAutofit/>
          </a:bodyPr>
          <a:lstStyle/>
          <a:p>
            <a:r>
              <a:rPr lang="en-US" dirty="0"/>
              <a:t>Cont. results</a:t>
            </a:r>
            <a:endParaRPr lang="ar-KW" dirty="0"/>
          </a:p>
        </p:txBody>
      </p:sp>
      <p:pic>
        <p:nvPicPr>
          <p:cNvPr id="5" name="Picture 4" descr="A graph showing a line&#10;&#10;AI-generated content may be incorrect.">
            <a:extLst>
              <a:ext uri="{FF2B5EF4-FFF2-40B4-BE49-F238E27FC236}">
                <a16:creationId xmlns:a16="http://schemas.microsoft.com/office/drawing/2014/main" id="{CAED0351-358C-F97B-957F-3DE4BE379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660" y="2015734"/>
            <a:ext cx="4540280" cy="3450613"/>
          </a:xfrm>
          <a:prstGeom prst="rect">
            <a:avLst/>
          </a:prstGeom>
        </p:spPr>
      </p:pic>
      <p:sp>
        <p:nvSpPr>
          <p:cNvPr id="3" name="Content Placeholder 2">
            <a:extLst>
              <a:ext uri="{FF2B5EF4-FFF2-40B4-BE49-F238E27FC236}">
                <a16:creationId xmlns:a16="http://schemas.microsoft.com/office/drawing/2014/main" id="{AFCE2C44-2687-E9D3-1908-1AC12DB33895}"/>
              </a:ext>
            </a:extLst>
          </p:cNvPr>
          <p:cNvSpPr>
            <a:spLocks noGrp="1"/>
          </p:cNvSpPr>
          <p:nvPr>
            <p:ph idx="1"/>
          </p:nvPr>
        </p:nvSpPr>
        <p:spPr>
          <a:xfrm>
            <a:off x="6892299" y="2015734"/>
            <a:ext cx="4162555" cy="3450613"/>
          </a:xfrm>
        </p:spPr>
        <p:txBody>
          <a:bodyPr>
            <a:normAutofit/>
          </a:bodyPr>
          <a:lstStyle/>
          <a:p>
            <a:pPr algn="l" rtl="0"/>
            <a:r>
              <a:rPr lang="en-GB" sz="2400" b="1" dirty="0"/>
              <a:t>Confidence vs. Precision Curve: </a:t>
            </a:r>
            <a:r>
              <a:rPr lang="en-GB" sz="2400" dirty="0"/>
              <a:t>Shows how confident the model is in its predictions and how this correlates with actual performance.</a:t>
            </a:r>
          </a:p>
          <a:p>
            <a:pPr algn="l" rtl="0"/>
            <a:endParaRPr lang="en-GB" sz="2400" dirty="0"/>
          </a:p>
          <a:p>
            <a:pPr algn="l" rtl="0"/>
            <a:endParaRPr lang="ar-KW" sz="2400" dirty="0"/>
          </a:p>
        </p:txBody>
      </p:sp>
    </p:spTree>
    <p:extLst>
      <p:ext uri="{BB962C8B-B14F-4D97-AF65-F5344CB8AC3E}">
        <p14:creationId xmlns:p14="http://schemas.microsoft.com/office/powerpoint/2010/main" val="2585098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E6A5-42BA-DD54-82F4-76BA15A5629C}"/>
              </a:ext>
            </a:extLst>
          </p:cNvPr>
          <p:cNvSpPr>
            <a:spLocks noGrp="1"/>
          </p:cNvSpPr>
          <p:nvPr>
            <p:ph type="title"/>
          </p:nvPr>
        </p:nvSpPr>
        <p:spPr>
          <a:xfrm>
            <a:off x="1451579" y="804519"/>
            <a:ext cx="9603275" cy="1049235"/>
          </a:xfrm>
        </p:spPr>
        <p:txBody>
          <a:bodyPr>
            <a:normAutofit/>
          </a:bodyPr>
          <a:lstStyle/>
          <a:p>
            <a:r>
              <a:rPr lang="en-US" dirty="0"/>
              <a:t>Cont. results</a:t>
            </a:r>
            <a:endParaRPr lang="ar-KW" dirty="0"/>
          </a:p>
        </p:txBody>
      </p:sp>
      <p:sp>
        <p:nvSpPr>
          <p:cNvPr id="3" name="Content Placeholder 2">
            <a:extLst>
              <a:ext uri="{FF2B5EF4-FFF2-40B4-BE49-F238E27FC236}">
                <a16:creationId xmlns:a16="http://schemas.microsoft.com/office/drawing/2014/main" id="{DF6F0C32-4477-EE4E-5FAC-87F3C69D32C8}"/>
              </a:ext>
            </a:extLst>
          </p:cNvPr>
          <p:cNvSpPr>
            <a:spLocks noGrp="1"/>
          </p:cNvSpPr>
          <p:nvPr>
            <p:ph idx="1"/>
          </p:nvPr>
        </p:nvSpPr>
        <p:spPr>
          <a:xfrm>
            <a:off x="1451579" y="2015734"/>
            <a:ext cx="4162555" cy="3450613"/>
          </a:xfrm>
        </p:spPr>
        <p:txBody>
          <a:bodyPr>
            <a:normAutofit/>
          </a:bodyPr>
          <a:lstStyle/>
          <a:p>
            <a:pPr algn="l" rtl="0">
              <a:lnSpc>
                <a:spcPct val="110000"/>
              </a:lnSpc>
            </a:pPr>
            <a:r>
              <a:rPr lang="en-GB" sz="1900" b="1" dirty="0"/>
              <a:t>Loss Curves: </a:t>
            </a:r>
          </a:p>
          <a:p>
            <a:pPr algn="l" rtl="0">
              <a:lnSpc>
                <a:spcPct val="110000"/>
              </a:lnSpc>
            </a:pPr>
            <a:r>
              <a:rPr lang="en-GB" sz="1900" b="1" dirty="0"/>
              <a:t>Box Loss: </a:t>
            </a:r>
            <a:r>
              <a:rPr lang="en-GB" sz="1900" dirty="0"/>
              <a:t>Indicates how well the model learns bounding box coordinates. </a:t>
            </a:r>
          </a:p>
          <a:p>
            <a:pPr algn="l" rtl="0">
              <a:lnSpc>
                <a:spcPct val="110000"/>
              </a:lnSpc>
            </a:pPr>
            <a:r>
              <a:rPr lang="en-GB" sz="1900" b="1" dirty="0" err="1"/>
              <a:t>Objectness</a:t>
            </a:r>
            <a:r>
              <a:rPr lang="en-GB" sz="1900" b="1" dirty="0"/>
              <a:t> Loss: </a:t>
            </a:r>
            <a:r>
              <a:rPr lang="en-GB" sz="1900" dirty="0"/>
              <a:t>Reflects confidence in detecting objects vs. background. </a:t>
            </a:r>
          </a:p>
          <a:p>
            <a:pPr algn="l" rtl="0">
              <a:lnSpc>
                <a:spcPct val="110000"/>
              </a:lnSpc>
            </a:pPr>
            <a:r>
              <a:rPr lang="en-GB" sz="1900" b="1" dirty="0"/>
              <a:t>Classification Loss: </a:t>
            </a:r>
            <a:r>
              <a:rPr lang="en-GB" sz="1900" dirty="0"/>
              <a:t>(Minimal in your case, as you have one class: "nodule").</a:t>
            </a:r>
            <a:endParaRPr lang="ar-KW" sz="1900" dirty="0"/>
          </a:p>
        </p:txBody>
      </p:sp>
      <p:pic>
        <p:nvPicPr>
          <p:cNvPr id="5" name="Picture 4" descr="A screenshot of a computer&#10;&#10;AI-generated content may be incorrect.">
            <a:extLst>
              <a:ext uri="{FF2B5EF4-FFF2-40B4-BE49-F238E27FC236}">
                <a16:creationId xmlns:a16="http://schemas.microsoft.com/office/drawing/2014/main" id="{F7FE7D69-FB21-6286-04B1-AA3707DF028C}"/>
              </a:ext>
            </a:extLst>
          </p:cNvPr>
          <p:cNvPicPr>
            <a:picLocks noChangeAspect="1"/>
          </p:cNvPicPr>
          <p:nvPr/>
        </p:nvPicPr>
        <p:blipFill>
          <a:blip r:embed="rId2"/>
          <a:stretch>
            <a:fillRect/>
          </a:stretch>
        </p:blipFill>
        <p:spPr>
          <a:xfrm>
            <a:off x="6264791" y="2169299"/>
            <a:ext cx="5472559" cy="3297047"/>
          </a:xfrm>
          <a:prstGeom prst="rect">
            <a:avLst/>
          </a:prstGeom>
        </p:spPr>
      </p:pic>
    </p:spTree>
    <p:extLst>
      <p:ext uri="{BB962C8B-B14F-4D97-AF65-F5344CB8AC3E}">
        <p14:creationId xmlns:p14="http://schemas.microsoft.com/office/powerpoint/2010/main" val="168770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CCE5-4880-A946-5679-BE85BCFC9AB9}"/>
              </a:ext>
            </a:extLst>
          </p:cNvPr>
          <p:cNvSpPr>
            <a:spLocks noGrp="1"/>
          </p:cNvSpPr>
          <p:nvPr>
            <p:ph type="title"/>
          </p:nvPr>
        </p:nvSpPr>
        <p:spPr/>
        <p:txBody>
          <a:bodyPr/>
          <a:lstStyle/>
          <a:p>
            <a:r>
              <a:rPr lang="en-US" dirty="0"/>
              <a:t>Cont. results</a:t>
            </a:r>
            <a:endParaRPr lang="ar-KW" dirty="0"/>
          </a:p>
        </p:txBody>
      </p:sp>
      <p:sp>
        <p:nvSpPr>
          <p:cNvPr id="3" name="Content Placeholder 2">
            <a:extLst>
              <a:ext uri="{FF2B5EF4-FFF2-40B4-BE49-F238E27FC236}">
                <a16:creationId xmlns:a16="http://schemas.microsoft.com/office/drawing/2014/main" id="{8BD125B7-BD6F-B366-FC12-5EC9A6F30970}"/>
              </a:ext>
            </a:extLst>
          </p:cNvPr>
          <p:cNvSpPr>
            <a:spLocks noGrp="1"/>
          </p:cNvSpPr>
          <p:nvPr>
            <p:ph idx="1"/>
          </p:nvPr>
        </p:nvSpPr>
        <p:spPr/>
        <p:txBody>
          <a:bodyPr/>
          <a:lstStyle/>
          <a:p>
            <a:pPr algn="l" rtl="0"/>
            <a:r>
              <a:rPr lang="en-US" b="1" dirty="0"/>
              <a:t>Collection of curves</a:t>
            </a:r>
          </a:p>
          <a:p>
            <a:pPr algn="l" rtl="0"/>
            <a:endParaRPr lang="ar-KW" b="1" dirty="0"/>
          </a:p>
        </p:txBody>
      </p:sp>
      <p:pic>
        <p:nvPicPr>
          <p:cNvPr id="5" name="Picture 4" descr="A screenshot of a graph&#10;&#10;AI-generated content may be incorrect.">
            <a:extLst>
              <a:ext uri="{FF2B5EF4-FFF2-40B4-BE49-F238E27FC236}">
                <a16:creationId xmlns:a16="http://schemas.microsoft.com/office/drawing/2014/main" id="{ABD0DD60-508D-F63D-3874-FC9BF954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1057" y="1853754"/>
            <a:ext cx="7604567" cy="4219608"/>
          </a:xfrm>
          <a:prstGeom prst="rect">
            <a:avLst/>
          </a:prstGeom>
        </p:spPr>
      </p:pic>
    </p:spTree>
    <p:extLst>
      <p:ext uri="{BB962C8B-B14F-4D97-AF65-F5344CB8AC3E}">
        <p14:creationId xmlns:p14="http://schemas.microsoft.com/office/powerpoint/2010/main" val="1249011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5805-8328-F750-0BCA-A971068EDA12}"/>
              </a:ext>
            </a:extLst>
          </p:cNvPr>
          <p:cNvSpPr>
            <a:spLocks noGrp="1"/>
          </p:cNvSpPr>
          <p:nvPr>
            <p:ph type="title"/>
          </p:nvPr>
        </p:nvSpPr>
        <p:spPr/>
        <p:txBody>
          <a:bodyPr/>
          <a:lstStyle/>
          <a:p>
            <a:r>
              <a:rPr lang="en-GB" dirty="0"/>
              <a:t>Cont. results</a:t>
            </a:r>
            <a:endParaRPr lang="ar-KW" dirty="0"/>
          </a:p>
        </p:txBody>
      </p:sp>
      <p:sp>
        <p:nvSpPr>
          <p:cNvPr id="3" name="Content Placeholder 2">
            <a:extLst>
              <a:ext uri="{FF2B5EF4-FFF2-40B4-BE49-F238E27FC236}">
                <a16:creationId xmlns:a16="http://schemas.microsoft.com/office/drawing/2014/main" id="{3B2AB823-F064-6049-0B63-B707EA586523}"/>
              </a:ext>
            </a:extLst>
          </p:cNvPr>
          <p:cNvSpPr>
            <a:spLocks noGrp="1"/>
          </p:cNvSpPr>
          <p:nvPr>
            <p:ph idx="1"/>
          </p:nvPr>
        </p:nvSpPr>
        <p:spPr/>
        <p:txBody>
          <a:bodyPr/>
          <a:lstStyle/>
          <a:p>
            <a:pPr algn="l" rtl="0"/>
            <a:r>
              <a:rPr lang="en-US" b="1" dirty="0"/>
              <a:t>Qualitative Results</a:t>
            </a:r>
          </a:p>
          <a:p>
            <a:pPr algn="l" rtl="0"/>
            <a:r>
              <a:rPr lang="en-GB" b="1" dirty="0"/>
              <a:t>Strengths: </a:t>
            </a:r>
            <a:r>
              <a:rPr lang="en-GB" dirty="0"/>
              <a:t>Accurately detects small nodules, which are often difficult for radiologists to spot. </a:t>
            </a:r>
          </a:p>
          <a:p>
            <a:pPr algn="l" rtl="0"/>
            <a:r>
              <a:rPr lang="en-GB" b="1" dirty="0"/>
              <a:t>Limitations: </a:t>
            </a:r>
            <a:r>
              <a:rPr lang="en-GB" dirty="0"/>
              <a:t>Tends to miss some larger nodules — could be due to annotation inconsistencies or insufficient variation in training samples. </a:t>
            </a:r>
          </a:p>
          <a:p>
            <a:pPr algn="l" rtl="0"/>
            <a:r>
              <a:rPr lang="en-GB" b="1" dirty="0"/>
              <a:t>Inference Output: </a:t>
            </a:r>
            <a:r>
              <a:rPr lang="en-GB" dirty="0"/>
              <a:t>Bounding boxes are drawn on inference images. Detection results are saved both as annotated images and .txt label files (with confidence scores).</a:t>
            </a:r>
            <a:endParaRPr lang="ar-KW" dirty="0"/>
          </a:p>
        </p:txBody>
      </p:sp>
    </p:spTree>
    <p:extLst>
      <p:ext uri="{BB962C8B-B14F-4D97-AF65-F5344CB8AC3E}">
        <p14:creationId xmlns:p14="http://schemas.microsoft.com/office/powerpoint/2010/main" val="3272553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C9EC-B9D4-2B1A-81B0-A5EFEC27C783}"/>
              </a:ext>
            </a:extLst>
          </p:cNvPr>
          <p:cNvSpPr>
            <a:spLocks noGrp="1"/>
          </p:cNvSpPr>
          <p:nvPr>
            <p:ph type="title"/>
          </p:nvPr>
        </p:nvSpPr>
        <p:spPr/>
        <p:txBody>
          <a:bodyPr/>
          <a:lstStyle/>
          <a:p>
            <a:r>
              <a:rPr lang="en-US" dirty="0"/>
              <a:t>Discussion</a:t>
            </a:r>
            <a:endParaRPr lang="ar-KW" dirty="0"/>
          </a:p>
        </p:txBody>
      </p:sp>
      <p:sp>
        <p:nvSpPr>
          <p:cNvPr id="3" name="Content Placeholder 2">
            <a:extLst>
              <a:ext uri="{FF2B5EF4-FFF2-40B4-BE49-F238E27FC236}">
                <a16:creationId xmlns:a16="http://schemas.microsoft.com/office/drawing/2014/main" id="{94789867-CB8E-D046-5EE4-27D01E1A2BF7}"/>
              </a:ext>
            </a:extLst>
          </p:cNvPr>
          <p:cNvSpPr>
            <a:spLocks noGrp="1"/>
          </p:cNvSpPr>
          <p:nvPr>
            <p:ph idx="1"/>
          </p:nvPr>
        </p:nvSpPr>
        <p:spPr/>
        <p:txBody>
          <a:bodyPr/>
          <a:lstStyle/>
          <a:p>
            <a:pPr algn="l" rtl="0"/>
            <a:r>
              <a:rPr lang="en-GB" b="1" dirty="0"/>
              <a:t>1- Limited Annotation Accuracy</a:t>
            </a:r>
          </a:p>
          <a:p>
            <a:pPr algn="l" rtl="0"/>
            <a:r>
              <a:rPr lang="en-GB" dirty="0"/>
              <a:t>Some large nodules were not detected, likely due to missing or imprecise annotations in the XML files. This affects the model’s ability to learn robust size-invariant features. </a:t>
            </a:r>
          </a:p>
          <a:p>
            <a:pPr algn="l" rtl="0"/>
            <a:r>
              <a:rPr lang="en-GB" b="1" dirty="0"/>
              <a:t>2- Single-Class Detection </a:t>
            </a:r>
          </a:p>
          <a:p>
            <a:pPr algn="l" rtl="0"/>
            <a:r>
              <a:rPr lang="en-GB" dirty="0"/>
              <a:t>The model was trained to detect only one class: nodule. This limits its diagnostic utility in real-world scenarios where differentiation between benign and malignant nodules is crucial.</a:t>
            </a:r>
            <a:endParaRPr lang="ar-KW" dirty="0"/>
          </a:p>
        </p:txBody>
      </p:sp>
    </p:spTree>
    <p:extLst>
      <p:ext uri="{BB962C8B-B14F-4D97-AF65-F5344CB8AC3E}">
        <p14:creationId xmlns:p14="http://schemas.microsoft.com/office/powerpoint/2010/main" val="238113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5305-424E-39A6-6103-C7F174E65177}"/>
              </a:ext>
            </a:extLst>
          </p:cNvPr>
          <p:cNvSpPr>
            <a:spLocks noGrp="1"/>
          </p:cNvSpPr>
          <p:nvPr>
            <p:ph type="title"/>
          </p:nvPr>
        </p:nvSpPr>
        <p:spPr/>
        <p:txBody>
          <a:bodyPr/>
          <a:lstStyle/>
          <a:p>
            <a:pPr rtl="0"/>
            <a:r>
              <a:rPr lang="en-GB" dirty="0"/>
              <a:t>Abstract</a:t>
            </a:r>
            <a:endParaRPr lang="ar-KW" dirty="0"/>
          </a:p>
        </p:txBody>
      </p:sp>
      <p:sp>
        <p:nvSpPr>
          <p:cNvPr id="3" name="Content Placeholder 2">
            <a:extLst>
              <a:ext uri="{FF2B5EF4-FFF2-40B4-BE49-F238E27FC236}">
                <a16:creationId xmlns:a16="http://schemas.microsoft.com/office/drawing/2014/main" id="{05A08233-9A3E-5F8E-0543-A0C58A23C0DD}"/>
              </a:ext>
            </a:extLst>
          </p:cNvPr>
          <p:cNvSpPr>
            <a:spLocks noGrp="1"/>
          </p:cNvSpPr>
          <p:nvPr>
            <p:ph idx="1"/>
          </p:nvPr>
        </p:nvSpPr>
        <p:spPr/>
        <p:txBody>
          <a:bodyPr>
            <a:normAutofit fontScale="92500" lnSpcReduction="10000"/>
          </a:bodyPr>
          <a:lstStyle/>
          <a:p>
            <a:pPr algn="l" rtl="0"/>
            <a:r>
              <a:rPr lang="en-US" b="1" dirty="0"/>
              <a:t>PROBLEM: </a:t>
            </a:r>
          </a:p>
          <a:p>
            <a:pPr algn="l" rtl="0"/>
            <a:r>
              <a:rPr lang="en-GB" dirty="0"/>
              <a:t>Lung cancer diagnosis depends on the early detection of lung nodules. It takes a lot of time and is prone to human mistake to manually </a:t>
            </a:r>
            <a:r>
              <a:rPr lang="en-GB" dirty="0" err="1"/>
              <a:t>analyze</a:t>
            </a:r>
            <a:r>
              <a:rPr lang="en-GB" dirty="0"/>
              <a:t> CT scan pictures, particularly when nodules fluctuate in size and visibility.</a:t>
            </a:r>
          </a:p>
          <a:p>
            <a:pPr algn="l" rtl="0"/>
            <a:r>
              <a:rPr lang="en-GB" b="1" dirty="0"/>
              <a:t>APROACH:</a:t>
            </a:r>
          </a:p>
          <a:p>
            <a:pPr algn="l" rtl="0"/>
            <a:r>
              <a:rPr lang="en-GB" dirty="0"/>
              <a:t>We developed an automated solution using a YOLOv5-based object detection model to identify and localize lung nodules in 2D CT scan slices. The dataset consisted of annotated images in BMP format with corresponding XML files, which were converted into YOLO-compatible labels. The model was trained and evaluated using Google </a:t>
            </a:r>
            <a:r>
              <a:rPr lang="en-GB" dirty="0" err="1"/>
              <a:t>Colab</a:t>
            </a:r>
            <a:r>
              <a:rPr lang="en-GB" dirty="0"/>
              <a:t> and </a:t>
            </a:r>
            <a:r>
              <a:rPr lang="en-GB" dirty="0" err="1"/>
              <a:t>PyTorch</a:t>
            </a:r>
            <a:r>
              <a:rPr lang="en-GB" dirty="0"/>
              <a:t>.</a:t>
            </a:r>
            <a:endParaRPr lang="ar-KW" b="1" dirty="0"/>
          </a:p>
        </p:txBody>
      </p:sp>
    </p:spTree>
    <p:extLst>
      <p:ext uri="{BB962C8B-B14F-4D97-AF65-F5344CB8AC3E}">
        <p14:creationId xmlns:p14="http://schemas.microsoft.com/office/powerpoint/2010/main" val="239432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3621-F999-DB9C-E63D-6EE4F7BD68CC}"/>
              </a:ext>
            </a:extLst>
          </p:cNvPr>
          <p:cNvSpPr>
            <a:spLocks noGrp="1"/>
          </p:cNvSpPr>
          <p:nvPr>
            <p:ph type="title"/>
          </p:nvPr>
        </p:nvSpPr>
        <p:spPr/>
        <p:txBody>
          <a:bodyPr/>
          <a:lstStyle/>
          <a:p>
            <a:r>
              <a:rPr lang="en-US" dirty="0"/>
              <a:t>Cont. Discussion</a:t>
            </a:r>
            <a:endParaRPr lang="ar-KW" dirty="0"/>
          </a:p>
        </p:txBody>
      </p:sp>
      <p:sp>
        <p:nvSpPr>
          <p:cNvPr id="3" name="Content Placeholder 2">
            <a:extLst>
              <a:ext uri="{FF2B5EF4-FFF2-40B4-BE49-F238E27FC236}">
                <a16:creationId xmlns:a16="http://schemas.microsoft.com/office/drawing/2014/main" id="{6C4AE085-7666-2835-4C63-8A9DA2D02525}"/>
              </a:ext>
            </a:extLst>
          </p:cNvPr>
          <p:cNvSpPr>
            <a:spLocks noGrp="1"/>
          </p:cNvSpPr>
          <p:nvPr>
            <p:ph idx="1"/>
          </p:nvPr>
        </p:nvSpPr>
        <p:spPr>
          <a:xfrm>
            <a:off x="1451579" y="2015732"/>
            <a:ext cx="9603275" cy="3898931"/>
          </a:xfrm>
        </p:spPr>
        <p:txBody>
          <a:bodyPr>
            <a:normAutofit lnSpcReduction="10000"/>
          </a:bodyPr>
          <a:lstStyle/>
          <a:p>
            <a:pPr algn="l" rtl="0"/>
            <a:r>
              <a:rPr lang="en-GB" b="1" dirty="0"/>
              <a:t>3- Small Dataset</a:t>
            </a:r>
          </a:p>
          <a:p>
            <a:pPr algn="l" rtl="0"/>
            <a:r>
              <a:rPr lang="en-GB" dirty="0"/>
              <a:t> Size The dataset used was relatively small, especially in terms of nodule diversity. This restricts the model’s generalization to new or rare cases. </a:t>
            </a:r>
          </a:p>
          <a:p>
            <a:pPr algn="l" rtl="0"/>
            <a:r>
              <a:rPr lang="en-GB" b="1" dirty="0"/>
              <a:t>4- Model Simplicity </a:t>
            </a:r>
          </a:p>
          <a:p>
            <a:pPr algn="l" rtl="0"/>
            <a:r>
              <a:rPr lang="en-GB" dirty="0"/>
              <a:t>YOLOv5s (small version) was used for training. While fast and lightweight, its detection performance may be limited compared to larger variants like YOLOv5m or YOLOv5x.</a:t>
            </a:r>
          </a:p>
          <a:p>
            <a:pPr algn="l" rtl="0"/>
            <a:r>
              <a:rPr lang="en-GB" b="1" dirty="0"/>
              <a:t>5- low Detection Confidence</a:t>
            </a:r>
          </a:p>
          <a:p>
            <a:pPr algn="l" rtl="0"/>
            <a:r>
              <a:rPr lang="en-GB" dirty="0"/>
              <a:t> Several valid nodules were detected only when the confidence threshold was manually reduced (e.g., 0.1). This suggests the model lacks high confidence in its detections.</a:t>
            </a:r>
            <a:endParaRPr lang="ar-KW" dirty="0"/>
          </a:p>
        </p:txBody>
      </p:sp>
    </p:spTree>
    <p:extLst>
      <p:ext uri="{BB962C8B-B14F-4D97-AF65-F5344CB8AC3E}">
        <p14:creationId xmlns:p14="http://schemas.microsoft.com/office/powerpoint/2010/main" val="23097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B094-9D7E-CBA9-4233-FEAC9AA89797}"/>
              </a:ext>
            </a:extLst>
          </p:cNvPr>
          <p:cNvSpPr>
            <a:spLocks noGrp="1"/>
          </p:cNvSpPr>
          <p:nvPr>
            <p:ph type="title"/>
          </p:nvPr>
        </p:nvSpPr>
        <p:spPr/>
        <p:txBody>
          <a:bodyPr/>
          <a:lstStyle/>
          <a:p>
            <a:r>
              <a:rPr lang="en-US" dirty="0"/>
              <a:t>Cont. Discussion</a:t>
            </a:r>
            <a:endParaRPr lang="ar-KW" dirty="0"/>
          </a:p>
        </p:txBody>
      </p:sp>
      <p:sp>
        <p:nvSpPr>
          <p:cNvPr id="3" name="Content Placeholder 2">
            <a:extLst>
              <a:ext uri="{FF2B5EF4-FFF2-40B4-BE49-F238E27FC236}">
                <a16:creationId xmlns:a16="http://schemas.microsoft.com/office/drawing/2014/main" id="{CE89CAD8-C0BF-9A6C-8B44-A2263956B8BD}"/>
              </a:ext>
            </a:extLst>
          </p:cNvPr>
          <p:cNvSpPr>
            <a:spLocks noGrp="1"/>
          </p:cNvSpPr>
          <p:nvPr>
            <p:ph idx="1"/>
          </p:nvPr>
        </p:nvSpPr>
        <p:spPr/>
        <p:txBody>
          <a:bodyPr/>
          <a:lstStyle/>
          <a:p>
            <a:pPr algn="l" rtl="0"/>
            <a:r>
              <a:rPr lang="en-US" b="1" dirty="0"/>
              <a:t>Future work</a:t>
            </a:r>
          </a:p>
          <a:p>
            <a:pPr algn="l" rtl="0"/>
            <a:r>
              <a:rPr lang="en-US" b="1" dirty="0"/>
              <a:t>1- </a:t>
            </a:r>
            <a:r>
              <a:rPr lang="en-GB" b="1" dirty="0"/>
              <a:t>Improve Annotation Quality: </a:t>
            </a:r>
            <a:r>
              <a:rPr lang="en-GB" dirty="0"/>
              <a:t>Revisit and validate all XML files to ensure all nodules (especially larger ones) are correctly </a:t>
            </a:r>
            <a:r>
              <a:rPr lang="en-GB" dirty="0" err="1"/>
              <a:t>labeled</a:t>
            </a:r>
            <a:r>
              <a:rPr lang="en-GB" dirty="0"/>
              <a:t>.</a:t>
            </a:r>
          </a:p>
          <a:p>
            <a:pPr algn="l" rtl="0"/>
            <a:r>
              <a:rPr lang="en-GB" b="1" dirty="0"/>
              <a:t>2-</a:t>
            </a:r>
            <a:r>
              <a:rPr lang="en-GB" dirty="0"/>
              <a:t> </a:t>
            </a:r>
            <a:r>
              <a:rPr lang="en-GB" b="1" dirty="0"/>
              <a:t>Data Augmentation:</a:t>
            </a:r>
            <a:r>
              <a:rPr lang="en-GB" dirty="0"/>
              <a:t> Apply more advanced augmentation techniques (rotation, contrast variation, noise addition) to improve model robustness.</a:t>
            </a:r>
          </a:p>
          <a:p>
            <a:pPr algn="l" rtl="0"/>
            <a:r>
              <a:rPr lang="en-US" b="1" dirty="0"/>
              <a:t>3- Model Upgrade: </a:t>
            </a:r>
            <a:r>
              <a:rPr lang="en-US" dirty="0"/>
              <a:t>Experiment with more powerful detectors (e.g., YOLOv5m, YOLOv8, or even transformer-based models like DETR) for better accuracy.</a:t>
            </a:r>
            <a:endParaRPr lang="ar-KW" dirty="0"/>
          </a:p>
        </p:txBody>
      </p:sp>
    </p:spTree>
    <p:extLst>
      <p:ext uri="{BB962C8B-B14F-4D97-AF65-F5344CB8AC3E}">
        <p14:creationId xmlns:p14="http://schemas.microsoft.com/office/powerpoint/2010/main" val="19538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9F5B4-2CE2-DB2B-A235-21499ADCAA14}"/>
              </a:ext>
            </a:extLst>
          </p:cNvPr>
          <p:cNvSpPr txBox="1"/>
          <p:nvPr/>
        </p:nvSpPr>
        <p:spPr>
          <a:xfrm>
            <a:off x="3584293" y="2777924"/>
            <a:ext cx="5023413" cy="1107996"/>
          </a:xfrm>
          <a:prstGeom prst="rect">
            <a:avLst/>
          </a:prstGeom>
          <a:noFill/>
        </p:spPr>
        <p:txBody>
          <a:bodyPr wrap="square" rtlCol="1">
            <a:spAutoFit/>
          </a:bodyPr>
          <a:lstStyle/>
          <a:p>
            <a:r>
              <a:rPr lang="en-US" sz="6600" dirty="0"/>
              <a:t>THANK YOU</a:t>
            </a:r>
            <a:endParaRPr lang="ar-KW" sz="6600" dirty="0"/>
          </a:p>
        </p:txBody>
      </p:sp>
    </p:spTree>
    <p:extLst>
      <p:ext uri="{BB962C8B-B14F-4D97-AF65-F5344CB8AC3E}">
        <p14:creationId xmlns:p14="http://schemas.microsoft.com/office/powerpoint/2010/main" val="285289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4512-A671-ABBB-FF5B-A549E4535C29}"/>
              </a:ext>
            </a:extLst>
          </p:cNvPr>
          <p:cNvSpPr>
            <a:spLocks noGrp="1"/>
          </p:cNvSpPr>
          <p:nvPr>
            <p:ph type="title"/>
          </p:nvPr>
        </p:nvSpPr>
        <p:spPr/>
        <p:txBody>
          <a:bodyPr/>
          <a:lstStyle/>
          <a:p>
            <a:pPr rtl="0"/>
            <a:r>
              <a:rPr lang="en-US" dirty="0"/>
              <a:t>CONT. ABSTRACT</a:t>
            </a:r>
            <a:endParaRPr lang="ar-KW" dirty="0"/>
          </a:p>
        </p:txBody>
      </p:sp>
      <p:sp>
        <p:nvSpPr>
          <p:cNvPr id="3" name="Content Placeholder 2">
            <a:extLst>
              <a:ext uri="{FF2B5EF4-FFF2-40B4-BE49-F238E27FC236}">
                <a16:creationId xmlns:a16="http://schemas.microsoft.com/office/drawing/2014/main" id="{CA3D3EA8-47CA-3D7E-0873-0F8D010E502C}"/>
              </a:ext>
            </a:extLst>
          </p:cNvPr>
          <p:cNvSpPr>
            <a:spLocks noGrp="1"/>
          </p:cNvSpPr>
          <p:nvPr>
            <p:ph idx="1"/>
          </p:nvPr>
        </p:nvSpPr>
        <p:spPr/>
        <p:txBody>
          <a:bodyPr>
            <a:normAutofit/>
          </a:bodyPr>
          <a:lstStyle/>
          <a:p>
            <a:pPr algn="l" rtl="0"/>
            <a:r>
              <a:rPr lang="en-US" b="1" dirty="0"/>
              <a:t>RESULT:</a:t>
            </a:r>
          </a:p>
          <a:p>
            <a:pPr algn="l" rtl="0"/>
            <a:r>
              <a:rPr lang="en-GB" dirty="0"/>
              <a:t>Using a validation set of 62 CT scan images with 8 nodule instances, the trained YOLOv5 model was assessed.  The precision of 0.108 and recall of 0.375 were attained by the model.  At </a:t>
            </a:r>
            <a:r>
              <a:rPr lang="en-GB" dirty="0" err="1"/>
              <a:t>IoU</a:t>
            </a:r>
            <a:r>
              <a:rPr lang="en-GB" dirty="0"/>
              <a:t> 0.5 (mAP@50), the mean Average Precision was 0.0664, while at IoU-95, it was 0.0336.  These findings show that while the model has started to detect nodules, especially smaller ones, there is still opportunity for further localization accuracy and precision.  Although the metrics are small, the model shows promise as a supplementary tool for the diagnosis of lung nodules in their early stages.</a:t>
            </a:r>
            <a:endParaRPr lang="ar-KW" dirty="0"/>
          </a:p>
        </p:txBody>
      </p:sp>
    </p:spTree>
    <p:extLst>
      <p:ext uri="{BB962C8B-B14F-4D97-AF65-F5344CB8AC3E}">
        <p14:creationId xmlns:p14="http://schemas.microsoft.com/office/powerpoint/2010/main" val="360570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02A3-2809-AF97-D2B8-15CC17BEA41A}"/>
              </a:ext>
            </a:extLst>
          </p:cNvPr>
          <p:cNvSpPr>
            <a:spLocks noGrp="1"/>
          </p:cNvSpPr>
          <p:nvPr>
            <p:ph type="title"/>
          </p:nvPr>
        </p:nvSpPr>
        <p:spPr/>
        <p:txBody>
          <a:bodyPr/>
          <a:lstStyle/>
          <a:p>
            <a:pPr rtl="0"/>
            <a:r>
              <a:rPr lang="en-GB" dirty="0"/>
              <a:t>Introduction</a:t>
            </a:r>
            <a:r>
              <a:rPr lang="en-US" dirty="0"/>
              <a:t> : Biomedical Context and Motivation</a:t>
            </a:r>
            <a:endParaRPr lang="ar-KW" dirty="0"/>
          </a:p>
        </p:txBody>
      </p:sp>
      <p:sp>
        <p:nvSpPr>
          <p:cNvPr id="3" name="Content Placeholder 2">
            <a:extLst>
              <a:ext uri="{FF2B5EF4-FFF2-40B4-BE49-F238E27FC236}">
                <a16:creationId xmlns:a16="http://schemas.microsoft.com/office/drawing/2014/main" id="{91394424-E8B6-898D-9BEE-818103283B6B}"/>
              </a:ext>
            </a:extLst>
          </p:cNvPr>
          <p:cNvSpPr>
            <a:spLocks noGrp="1"/>
          </p:cNvSpPr>
          <p:nvPr>
            <p:ph idx="1"/>
          </p:nvPr>
        </p:nvSpPr>
        <p:spPr/>
        <p:txBody>
          <a:bodyPr>
            <a:normAutofit fontScale="92500"/>
          </a:bodyPr>
          <a:lstStyle/>
          <a:p>
            <a:pPr algn="l" rtl="0"/>
            <a:r>
              <a:rPr lang="en-GB" dirty="0"/>
              <a:t>Lung cancer is one of the major causes of cancer-related fatalities globally, owing primarily to its late diagnosis.  Early diagnosis of pulmonary nodules, which are tiny lumps of tissue in the lung, can greatly improve treatment outcomes and survival rates.  These nodules are frequently seen in computed tomography (CT) images and can be benign or cancerous. </a:t>
            </a:r>
          </a:p>
          <a:p>
            <a:pPr algn="l" rtl="0"/>
            <a:r>
              <a:rPr lang="en-GB" dirty="0"/>
              <a:t>However, finding these nodules, particularly smaller or less distinguishable ones, is a difficult and time-consuming operation for radiologists.  Missing or delayed diagnoses can have serious ramifications for patient outcomes.  As a result, there is an increasing demand for intelligent computer-aided detection (CAD) systems that can help clinicians detect worrisome nodules consistently and accurately.</a:t>
            </a:r>
            <a:endParaRPr lang="ar-KW" dirty="0"/>
          </a:p>
        </p:txBody>
      </p:sp>
    </p:spTree>
    <p:extLst>
      <p:ext uri="{BB962C8B-B14F-4D97-AF65-F5344CB8AC3E}">
        <p14:creationId xmlns:p14="http://schemas.microsoft.com/office/powerpoint/2010/main" val="269357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DDE4-F8B6-9FCC-81DD-6E4C7D501FEE}"/>
              </a:ext>
            </a:extLst>
          </p:cNvPr>
          <p:cNvSpPr>
            <a:spLocks noGrp="1"/>
          </p:cNvSpPr>
          <p:nvPr>
            <p:ph type="title"/>
          </p:nvPr>
        </p:nvSpPr>
        <p:spPr/>
        <p:txBody>
          <a:bodyPr/>
          <a:lstStyle/>
          <a:p>
            <a:r>
              <a:rPr lang="en-GB" dirty="0"/>
              <a:t>CONT. INTRODUCTION</a:t>
            </a:r>
            <a:endParaRPr lang="ar-KW" dirty="0"/>
          </a:p>
        </p:txBody>
      </p:sp>
      <p:sp>
        <p:nvSpPr>
          <p:cNvPr id="3" name="Content Placeholder 2">
            <a:extLst>
              <a:ext uri="{FF2B5EF4-FFF2-40B4-BE49-F238E27FC236}">
                <a16:creationId xmlns:a16="http://schemas.microsoft.com/office/drawing/2014/main" id="{34F97ED1-840C-4A5C-3BE9-D06D85C19F53}"/>
              </a:ext>
            </a:extLst>
          </p:cNvPr>
          <p:cNvSpPr>
            <a:spLocks noGrp="1"/>
          </p:cNvSpPr>
          <p:nvPr>
            <p:ph idx="1"/>
          </p:nvPr>
        </p:nvSpPr>
        <p:spPr/>
        <p:txBody>
          <a:bodyPr/>
          <a:lstStyle/>
          <a:p>
            <a:pPr algn="l" rtl="0"/>
            <a:r>
              <a:rPr lang="en-GB" dirty="0"/>
              <a:t>This research intends to use deep learning, specifically the YOLOv5 object detection method, to automate the detection of lung nodules in CT scan pictures. By increasing the speed and consistency of preliminary analysis, such systems can improve diagnostic procedures and perhaps reduce the number of early-stage malignancies overlooked.</a:t>
            </a:r>
            <a:endParaRPr lang="ar-KW" dirty="0"/>
          </a:p>
        </p:txBody>
      </p:sp>
    </p:spTree>
    <p:extLst>
      <p:ext uri="{BB962C8B-B14F-4D97-AF65-F5344CB8AC3E}">
        <p14:creationId xmlns:p14="http://schemas.microsoft.com/office/powerpoint/2010/main" val="94755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F65D-253B-5855-CBC6-B99AE5BFE0D6}"/>
              </a:ext>
            </a:extLst>
          </p:cNvPr>
          <p:cNvSpPr>
            <a:spLocks noGrp="1"/>
          </p:cNvSpPr>
          <p:nvPr>
            <p:ph type="title"/>
          </p:nvPr>
        </p:nvSpPr>
        <p:spPr/>
        <p:txBody>
          <a:bodyPr/>
          <a:lstStyle/>
          <a:p>
            <a:pPr rtl="0"/>
            <a:r>
              <a:rPr lang="en-US" dirty="0"/>
              <a:t>Methodology: AI/ML Approach</a:t>
            </a:r>
            <a:endParaRPr lang="ar-KW" dirty="0"/>
          </a:p>
        </p:txBody>
      </p:sp>
      <p:sp>
        <p:nvSpPr>
          <p:cNvPr id="3" name="Content Placeholder 2">
            <a:extLst>
              <a:ext uri="{FF2B5EF4-FFF2-40B4-BE49-F238E27FC236}">
                <a16:creationId xmlns:a16="http://schemas.microsoft.com/office/drawing/2014/main" id="{8B106685-761B-A6B2-5F49-61978CEDE945}"/>
              </a:ext>
            </a:extLst>
          </p:cNvPr>
          <p:cNvSpPr>
            <a:spLocks noGrp="1"/>
          </p:cNvSpPr>
          <p:nvPr>
            <p:ph idx="1"/>
          </p:nvPr>
        </p:nvSpPr>
        <p:spPr>
          <a:xfrm>
            <a:off x="1451579" y="2015732"/>
            <a:ext cx="9603275" cy="3959766"/>
          </a:xfrm>
        </p:spPr>
        <p:txBody>
          <a:bodyPr>
            <a:normAutofit/>
          </a:bodyPr>
          <a:lstStyle/>
          <a:p>
            <a:pPr algn="l" rtl="0"/>
            <a:r>
              <a:rPr lang="en-GB" b="1" dirty="0"/>
              <a:t>1- Data Preparation:</a:t>
            </a:r>
          </a:p>
          <a:p>
            <a:pPr algn="l" rtl="0"/>
            <a:r>
              <a:rPr lang="en-GB" b="1" dirty="0"/>
              <a:t>CT Image Collection: </a:t>
            </a:r>
            <a:r>
              <a:rPr lang="en-GB" dirty="0"/>
              <a:t>Gathered BMP-format lung CT scan slices containing pulmonary nodules.</a:t>
            </a:r>
          </a:p>
        </p:txBody>
      </p:sp>
      <p:pic>
        <p:nvPicPr>
          <p:cNvPr id="6" name="Picture 5">
            <a:extLst>
              <a:ext uri="{FF2B5EF4-FFF2-40B4-BE49-F238E27FC236}">
                <a16:creationId xmlns:a16="http://schemas.microsoft.com/office/drawing/2014/main" id="{0F2592F8-CE6F-2AD6-A2D2-93065994F012}"/>
              </a:ext>
            </a:extLst>
          </p:cNvPr>
          <p:cNvPicPr>
            <a:picLocks noChangeAspect="1"/>
          </p:cNvPicPr>
          <p:nvPr/>
        </p:nvPicPr>
        <p:blipFill>
          <a:blip r:embed="rId2"/>
          <a:stretch>
            <a:fillRect/>
          </a:stretch>
        </p:blipFill>
        <p:spPr>
          <a:xfrm>
            <a:off x="3313045" y="3280145"/>
            <a:ext cx="5565909" cy="2309060"/>
          </a:xfrm>
          <a:prstGeom prst="rect">
            <a:avLst/>
          </a:prstGeom>
        </p:spPr>
      </p:pic>
    </p:spTree>
    <p:extLst>
      <p:ext uri="{BB962C8B-B14F-4D97-AF65-F5344CB8AC3E}">
        <p14:creationId xmlns:p14="http://schemas.microsoft.com/office/powerpoint/2010/main" val="10279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98D2-BB4C-B1F0-FF54-6B3D05E813B8}"/>
              </a:ext>
            </a:extLst>
          </p:cNvPr>
          <p:cNvSpPr>
            <a:spLocks noGrp="1"/>
          </p:cNvSpPr>
          <p:nvPr>
            <p:ph type="title"/>
          </p:nvPr>
        </p:nvSpPr>
        <p:spPr/>
        <p:txBody>
          <a:bodyPr/>
          <a:lstStyle/>
          <a:p>
            <a:r>
              <a:rPr lang="en-US" dirty="0"/>
              <a:t>Cont. methodology </a:t>
            </a:r>
            <a:endParaRPr lang="ar-KW" dirty="0"/>
          </a:p>
        </p:txBody>
      </p:sp>
      <p:sp>
        <p:nvSpPr>
          <p:cNvPr id="3" name="Content Placeholder 2">
            <a:extLst>
              <a:ext uri="{FF2B5EF4-FFF2-40B4-BE49-F238E27FC236}">
                <a16:creationId xmlns:a16="http://schemas.microsoft.com/office/drawing/2014/main" id="{211AE20F-7419-FDF4-BA61-4D8D55512200}"/>
              </a:ext>
            </a:extLst>
          </p:cNvPr>
          <p:cNvSpPr>
            <a:spLocks noGrp="1"/>
          </p:cNvSpPr>
          <p:nvPr>
            <p:ph idx="1"/>
          </p:nvPr>
        </p:nvSpPr>
        <p:spPr/>
        <p:txBody>
          <a:bodyPr/>
          <a:lstStyle/>
          <a:p>
            <a:pPr algn="l" rtl="0"/>
            <a:r>
              <a:rPr lang="en-US" b="1" dirty="0"/>
              <a:t>Annotation Parsing</a:t>
            </a:r>
            <a:r>
              <a:rPr lang="en-GB" b="1" dirty="0"/>
              <a:t>: </a:t>
            </a:r>
            <a:r>
              <a:rPr lang="en-GB" dirty="0"/>
              <a:t>Converted XML annotations (VOC format) to YOLO format (class </a:t>
            </a:r>
            <a:r>
              <a:rPr lang="en-GB" dirty="0" err="1"/>
              <a:t>x_center</a:t>
            </a:r>
            <a:r>
              <a:rPr lang="en-GB" dirty="0"/>
              <a:t> </a:t>
            </a:r>
            <a:r>
              <a:rPr lang="en-GB" dirty="0" err="1"/>
              <a:t>y_center</a:t>
            </a:r>
            <a:r>
              <a:rPr lang="en-GB" dirty="0"/>
              <a:t> width height) using bounding box coordinates.</a:t>
            </a:r>
          </a:p>
          <a:p>
            <a:endParaRPr lang="ar-KW" dirty="0"/>
          </a:p>
        </p:txBody>
      </p:sp>
      <p:pic>
        <p:nvPicPr>
          <p:cNvPr id="8" name="Picture 7">
            <a:extLst>
              <a:ext uri="{FF2B5EF4-FFF2-40B4-BE49-F238E27FC236}">
                <a16:creationId xmlns:a16="http://schemas.microsoft.com/office/drawing/2014/main" id="{F5DC39A0-7860-C8E4-6B68-C40CC6C86A02}"/>
              </a:ext>
            </a:extLst>
          </p:cNvPr>
          <p:cNvPicPr>
            <a:picLocks noChangeAspect="1"/>
          </p:cNvPicPr>
          <p:nvPr/>
        </p:nvPicPr>
        <p:blipFill>
          <a:blip r:embed="rId2"/>
          <a:stretch>
            <a:fillRect/>
          </a:stretch>
        </p:blipFill>
        <p:spPr>
          <a:xfrm>
            <a:off x="3760267" y="3157285"/>
            <a:ext cx="4671465" cy="2309060"/>
          </a:xfrm>
          <a:prstGeom prst="rect">
            <a:avLst/>
          </a:prstGeom>
        </p:spPr>
      </p:pic>
    </p:spTree>
    <p:extLst>
      <p:ext uri="{BB962C8B-B14F-4D97-AF65-F5344CB8AC3E}">
        <p14:creationId xmlns:p14="http://schemas.microsoft.com/office/powerpoint/2010/main" val="63398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1079-9DC7-132C-E5B9-17E099588F1B}"/>
              </a:ext>
            </a:extLst>
          </p:cNvPr>
          <p:cNvSpPr>
            <a:spLocks noGrp="1"/>
          </p:cNvSpPr>
          <p:nvPr>
            <p:ph type="title"/>
          </p:nvPr>
        </p:nvSpPr>
        <p:spPr/>
        <p:txBody>
          <a:bodyPr/>
          <a:lstStyle/>
          <a:p>
            <a:r>
              <a:rPr lang="en-US" dirty="0"/>
              <a:t>Cont. methodology </a:t>
            </a:r>
            <a:endParaRPr lang="ar-KW" dirty="0"/>
          </a:p>
        </p:txBody>
      </p:sp>
      <p:sp>
        <p:nvSpPr>
          <p:cNvPr id="3" name="Content Placeholder 2">
            <a:extLst>
              <a:ext uri="{FF2B5EF4-FFF2-40B4-BE49-F238E27FC236}">
                <a16:creationId xmlns:a16="http://schemas.microsoft.com/office/drawing/2014/main" id="{A07DE57D-1E01-5F29-19FD-43CF256E1B95}"/>
              </a:ext>
            </a:extLst>
          </p:cNvPr>
          <p:cNvSpPr>
            <a:spLocks noGrp="1"/>
          </p:cNvSpPr>
          <p:nvPr>
            <p:ph idx="1"/>
          </p:nvPr>
        </p:nvSpPr>
        <p:spPr/>
        <p:txBody>
          <a:bodyPr/>
          <a:lstStyle/>
          <a:p>
            <a:pPr algn="l" rtl="0"/>
            <a:r>
              <a:rPr lang="en-US" b="1" dirty="0"/>
              <a:t>Dataset Structuring: </a:t>
            </a:r>
            <a:r>
              <a:rPr lang="en-US" dirty="0"/>
              <a:t>Organized images and labels into images/train, images/</a:t>
            </a:r>
            <a:r>
              <a:rPr lang="en-US" dirty="0" err="1"/>
              <a:t>val</a:t>
            </a:r>
            <a:r>
              <a:rPr lang="en-US" dirty="0"/>
              <a:t>, labels/train, labels/</a:t>
            </a:r>
            <a:r>
              <a:rPr lang="en-US" dirty="0" err="1"/>
              <a:t>val</a:t>
            </a:r>
            <a:r>
              <a:rPr lang="en-US" dirty="0"/>
              <a:t> directories for YOLOv5.</a:t>
            </a:r>
          </a:p>
          <a:p>
            <a:pPr algn="l" rtl="0"/>
            <a:r>
              <a:rPr lang="en-US" b="1" dirty="0"/>
              <a:t>Data Configuration: </a:t>
            </a:r>
            <a:r>
              <a:rPr lang="en-GB" dirty="0"/>
              <a:t>Created a </a:t>
            </a:r>
            <a:r>
              <a:rPr lang="en-GB" dirty="0" err="1"/>
              <a:t>data.yaml</a:t>
            </a:r>
            <a:r>
              <a:rPr lang="en-GB" dirty="0"/>
              <a:t> file specifying paths, number of classes (</a:t>
            </a:r>
            <a:r>
              <a:rPr lang="en-GB" dirty="0" err="1"/>
              <a:t>nc</a:t>
            </a:r>
            <a:r>
              <a:rPr lang="en-GB" dirty="0"/>
              <a:t>: 1), and class name (nodule).</a:t>
            </a:r>
            <a:endParaRPr lang="ar-KW" dirty="0"/>
          </a:p>
          <a:p>
            <a:endParaRPr lang="ar-KW" dirty="0"/>
          </a:p>
        </p:txBody>
      </p:sp>
      <p:pic>
        <p:nvPicPr>
          <p:cNvPr id="5" name="Picture 4" descr="A black rectangle with white text&#10;&#10;AI-generated content may be incorrect.">
            <a:extLst>
              <a:ext uri="{FF2B5EF4-FFF2-40B4-BE49-F238E27FC236}">
                <a16:creationId xmlns:a16="http://schemas.microsoft.com/office/drawing/2014/main" id="{A2C550D0-A117-7E27-DA2C-A212D0F6D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012" y="5028195"/>
            <a:ext cx="3000374" cy="876300"/>
          </a:xfrm>
          <a:prstGeom prst="rect">
            <a:avLst/>
          </a:prstGeom>
        </p:spPr>
      </p:pic>
      <p:pic>
        <p:nvPicPr>
          <p:cNvPr id="7" name="Picture 6" descr="A black screen with white text&#10;&#10;AI-generated content may be incorrect.">
            <a:extLst>
              <a:ext uri="{FF2B5EF4-FFF2-40B4-BE49-F238E27FC236}">
                <a16:creationId xmlns:a16="http://schemas.microsoft.com/office/drawing/2014/main" id="{0C5E4139-7F0C-BEC2-D6A0-791234BD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526" y="3741037"/>
            <a:ext cx="4653686" cy="2163457"/>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38AFDB22-4B68-8AD4-87F9-734DD3FA4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012" y="3744720"/>
            <a:ext cx="3000375" cy="1095375"/>
          </a:xfrm>
          <a:prstGeom prst="rect">
            <a:avLst/>
          </a:prstGeom>
        </p:spPr>
      </p:pic>
    </p:spTree>
    <p:extLst>
      <p:ext uri="{BB962C8B-B14F-4D97-AF65-F5344CB8AC3E}">
        <p14:creationId xmlns:p14="http://schemas.microsoft.com/office/powerpoint/2010/main" val="298661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70F4-87CA-A438-242C-28ECD2CF2FB6}"/>
              </a:ext>
            </a:extLst>
          </p:cNvPr>
          <p:cNvSpPr>
            <a:spLocks noGrp="1"/>
          </p:cNvSpPr>
          <p:nvPr>
            <p:ph type="title"/>
          </p:nvPr>
        </p:nvSpPr>
        <p:spPr>
          <a:xfrm>
            <a:off x="1451579" y="804519"/>
            <a:ext cx="9603275" cy="1049235"/>
          </a:xfrm>
        </p:spPr>
        <p:txBody>
          <a:bodyPr>
            <a:normAutofit/>
          </a:bodyPr>
          <a:lstStyle/>
          <a:p>
            <a:pPr rtl="0"/>
            <a:r>
              <a:rPr lang="en-US" dirty="0"/>
              <a:t>Cont. methodology </a:t>
            </a:r>
            <a:endParaRPr lang="ar-KW" dirty="0"/>
          </a:p>
        </p:txBody>
      </p:sp>
      <p:pic>
        <p:nvPicPr>
          <p:cNvPr id="5" name="Picture 4" descr="A screen shot of a computer&#10;&#10;AI-generated content may be incorrect.">
            <a:extLst>
              <a:ext uri="{FF2B5EF4-FFF2-40B4-BE49-F238E27FC236}">
                <a16:creationId xmlns:a16="http://schemas.microsoft.com/office/drawing/2014/main" id="{1A627293-0254-1435-B01A-5C2CF9B10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50" y="2015731"/>
            <a:ext cx="4361201" cy="1854519"/>
          </a:xfrm>
          <a:prstGeom prst="rect">
            <a:avLst/>
          </a:prstGeom>
        </p:spPr>
      </p:pic>
      <p:pic>
        <p:nvPicPr>
          <p:cNvPr id="7" name="Picture 6" descr="A screen shot of a computer&#10;&#10;AI-generated content may be incorrect.">
            <a:extLst>
              <a:ext uri="{FF2B5EF4-FFF2-40B4-BE49-F238E27FC236}">
                <a16:creationId xmlns:a16="http://schemas.microsoft.com/office/drawing/2014/main" id="{B07A91A4-05A5-B3C6-2FD5-9E61FCD9E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50" y="4380243"/>
            <a:ext cx="4361201" cy="1531459"/>
          </a:xfrm>
          <a:prstGeom prst="rect">
            <a:avLst/>
          </a:prstGeom>
        </p:spPr>
      </p:pic>
      <p:sp>
        <p:nvSpPr>
          <p:cNvPr id="3" name="Content Placeholder 2">
            <a:extLst>
              <a:ext uri="{FF2B5EF4-FFF2-40B4-BE49-F238E27FC236}">
                <a16:creationId xmlns:a16="http://schemas.microsoft.com/office/drawing/2014/main" id="{FB8F4129-CB1E-5213-A627-F93D89704F19}"/>
              </a:ext>
            </a:extLst>
          </p:cNvPr>
          <p:cNvSpPr>
            <a:spLocks noGrp="1"/>
          </p:cNvSpPr>
          <p:nvPr>
            <p:ph idx="1"/>
          </p:nvPr>
        </p:nvSpPr>
        <p:spPr>
          <a:xfrm>
            <a:off x="4784651" y="2015732"/>
            <a:ext cx="7176977" cy="4037749"/>
          </a:xfrm>
        </p:spPr>
        <p:txBody>
          <a:bodyPr>
            <a:normAutofit fontScale="92500" lnSpcReduction="10000"/>
          </a:bodyPr>
          <a:lstStyle/>
          <a:p>
            <a:pPr algn="l" rtl="0">
              <a:lnSpc>
                <a:spcPct val="110000"/>
              </a:lnSpc>
            </a:pPr>
            <a:r>
              <a:rPr lang="en-US" sz="1800" b="1" dirty="0"/>
              <a:t>2- Model Training with YOLOv5</a:t>
            </a:r>
          </a:p>
          <a:p>
            <a:pPr algn="l" rtl="0">
              <a:lnSpc>
                <a:spcPct val="110000"/>
              </a:lnSpc>
            </a:pPr>
            <a:r>
              <a:rPr lang="en-US" sz="1800" b="1" dirty="0"/>
              <a:t>Environment Setup: </a:t>
            </a:r>
            <a:r>
              <a:rPr lang="en-US" sz="1800" dirty="0"/>
              <a:t>Cloned YOLOv5 repository and installed required dependencies in Google </a:t>
            </a:r>
            <a:r>
              <a:rPr lang="en-US" sz="1800" dirty="0" err="1"/>
              <a:t>Colab</a:t>
            </a:r>
            <a:r>
              <a:rPr lang="en-US" sz="1800" dirty="0"/>
              <a:t>.</a:t>
            </a:r>
          </a:p>
          <a:p>
            <a:pPr marL="0" indent="0" algn="l" rtl="0">
              <a:lnSpc>
                <a:spcPct val="110000"/>
              </a:lnSpc>
              <a:buNone/>
            </a:pPr>
            <a:r>
              <a:rPr lang="en-US" sz="1800" dirty="0"/>
              <a:t> </a:t>
            </a:r>
          </a:p>
          <a:p>
            <a:pPr algn="l" rtl="0">
              <a:lnSpc>
                <a:spcPct val="110000"/>
              </a:lnSpc>
            </a:pPr>
            <a:r>
              <a:rPr lang="en-US" sz="1800" b="1" dirty="0"/>
              <a:t>Model Selection: </a:t>
            </a:r>
            <a:r>
              <a:rPr lang="en-US" sz="1800" dirty="0"/>
              <a:t>Used yolov5s.pt (smallest YOLOv5 model) for faster training and inference. </a:t>
            </a:r>
          </a:p>
          <a:p>
            <a:pPr algn="l" rtl="0">
              <a:lnSpc>
                <a:spcPct val="110000"/>
              </a:lnSpc>
            </a:pPr>
            <a:r>
              <a:rPr lang="en-US" sz="1800" b="1" dirty="0"/>
              <a:t>Training Configuration:</a:t>
            </a:r>
          </a:p>
          <a:p>
            <a:pPr algn="l" rtl="0">
              <a:lnSpc>
                <a:spcPct val="110000"/>
              </a:lnSpc>
            </a:pPr>
            <a:r>
              <a:rPr lang="en-US" sz="1800" b="1" dirty="0"/>
              <a:t> Image size: </a:t>
            </a:r>
            <a:r>
              <a:rPr lang="en-US" sz="1800" dirty="0"/>
              <a:t>1024×1024</a:t>
            </a:r>
          </a:p>
          <a:p>
            <a:pPr algn="l" rtl="0">
              <a:lnSpc>
                <a:spcPct val="110000"/>
              </a:lnSpc>
            </a:pPr>
            <a:r>
              <a:rPr lang="en-US" sz="1800" b="1" dirty="0"/>
              <a:t> Batch size: </a:t>
            </a:r>
            <a:r>
              <a:rPr lang="en-US" sz="1800" dirty="0"/>
              <a:t>8</a:t>
            </a:r>
          </a:p>
          <a:p>
            <a:pPr algn="l" rtl="0">
              <a:lnSpc>
                <a:spcPct val="110000"/>
              </a:lnSpc>
            </a:pPr>
            <a:r>
              <a:rPr lang="en-US" sz="1800" b="1" dirty="0"/>
              <a:t> Epochs: </a:t>
            </a:r>
            <a:r>
              <a:rPr lang="en-US" sz="1800" dirty="0"/>
              <a:t>50</a:t>
            </a:r>
          </a:p>
          <a:p>
            <a:pPr algn="l" rtl="0">
              <a:lnSpc>
                <a:spcPct val="110000"/>
              </a:lnSpc>
            </a:pPr>
            <a:r>
              <a:rPr lang="en-US" sz="1800" dirty="0"/>
              <a:t> Adjusted confidence threshold to improve sensitivity to small nodules. </a:t>
            </a:r>
            <a:endParaRPr lang="ar-KW" sz="1800" dirty="0"/>
          </a:p>
        </p:txBody>
      </p:sp>
    </p:spTree>
    <p:extLst>
      <p:ext uri="{BB962C8B-B14F-4D97-AF65-F5344CB8AC3E}">
        <p14:creationId xmlns:p14="http://schemas.microsoft.com/office/powerpoint/2010/main" val="11967526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152</TotalTime>
  <Words>1241</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AI final lab project </vt:lpstr>
      <vt:lpstr>Abstract</vt:lpstr>
      <vt:lpstr>CONT. ABSTRACT</vt:lpstr>
      <vt:lpstr>Introduction : Biomedical Context and Motivation</vt:lpstr>
      <vt:lpstr>CONT. INTRODUCTION</vt:lpstr>
      <vt:lpstr>Methodology: AI/ML Approach</vt:lpstr>
      <vt:lpstr>Cont. methodology </vt:lpstr>
      <vt:lpstr>Cont. methodology </vt:lpstr>
      <vt:lpstr>Cont. methodology </vt:lpstr>
      <vt:lpstr>Cont. methodology </vt:lpstr>
      <vt:lpstr>Cont. methodology </vt:lpstr>
      <vt:lpstr>Cont. methodology </vt:lpstr>
      <vt:lpstr>Results</vt:lpstr>
      <vt:lpstr>Cont. results</vt:lpstr>
      <vt:lpstr>Cont. results</vt:lpstr>
      <vt:lpstr>Cont. results</vt:lpstr>
      <vt:lpstr>Cont. results</vt:lpstr>
      <vt:lpstr>Cont. results</vt:lpstr>
      <vt:lpstr>Discussion</vt:lpstr>
      <vt:lpstr>Cont. Discussion</vt:lpstr>
      <vt:lpstr>Cont.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يوسف محمد عبدالمنعم محمد عامر</dc:creator>
  <cp:lastModifiedBy>يوسف محمد عبدالمنعم محمد عامر</cp:lastModifiedBy>
  <cp:revision>4</cp:revision>
  <dcterms:created xsi:type="dcterms:W3CDTF">2025-05-23T14:01:08Z</dcterms:created>
  <dcterms:modified xsi:type="dcterms:W3CDTF">2025-05-23T16:33:46Z</dcterms:modified>
</cp:coreProperties>
</file>