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7"/>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nton" charset="1" panose="00000500000000000000"/>
      <p:regular r:id="rId20"/>
    </p:embeddedFont>
    <p:embeddedFont>
      <p:font typeface="Alice" charset="1" panose="00000500000000000000"/>
      <p:regular r:id="rId21"/>
    </p:embeddedFont>
    <p:embeddedFont>
      <p:font typeface="Alice Bold" charset="1" panose="00000500000000000000"/>
      <p:regular r:id="rId22"/>
    </p:embeddedFont>
    <p:embeddedFont>
      <p:font typeface="Eczar Bold" charset="1" panose="02000603040300000004"/>
      <p:regular r:id="rId24"/>
    </p:embeddedFont>
    <p:embeddedFont>
      <p:font typeface="Canva Sans Bold" charset="1" panose="020B0803030501040103"/>
      <p:regular r:id="rId25"/>
    </p:embeddedFont>
    <p:embeddedFont>
      <p:font typeface="Garet" charset="1" panose="00000000000000000000"/>
      <p:regular r:id="rId26"/>
    </p:embeddedFont>
    <p:embeddedFont>
      <p:font typeface="Libre Baskerville" charset="1" panose="02000000000000000000"/>
      <p:regular r:id="rId27"/>
    </p:embeddedFont>
    <p:embeddedFont>
      <p:font typeface="Argent Bold" charset="1" panose="000008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notesMasters/notesMaster1.xml" Type="http://schemas.openxmlformats.org/officeDocument/2006/relationships/notesMaster"/><Relationship Id="rId18" Target="theme/theme2.xml" Type="http://schemas.openxmlformats.org/officeDocument/2006/relationships/theme"/><Relationship Id="rId19" Target="notesSlides/notesSlide1.xml" Type="http://schemas.openxmlformats.org/officeDocument/2006/relationships/note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notesSlides/notesSlide2.xml" Type="http://schemas.openxmlformats.org/officeDocument/2006/relationships/note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notesSlides/notesSlide3.xml" Type="http://schemas.openxmlformats.org/officeDocument/2006/relationships/notesSlide"/><Relationship Id="rId29" Target="notesSlides/notesSlide4.xml" Type="http://schemas.openxmlformats.org/officeDocument/2006/relationships/notesSlide"/><Relationship Id="rId3" Target="viewProps.xml" Type="http://schemas.openxmlformats.org/officeDocument/2006/relationships/viewProps"/><Relationship Id="rId30" Target="fonts/font30.fntdata" Type="http://schemas.openxmlformats.org/officeDocument/2006/relationships/font"/><Relationship Id="rId31" Target="notesSlides/notesSlide5.xml" Type="http://schemas.openxmlformats.org/officeDocument/2006/relationships/notesSlide"/><Relationship Id="rId32" Target="notesSlides/notesSlide6.xml" Type="http://schemas.openxmlformats.org/officeDocument/2006/relationships/notesSlide"/><Relationship Id="rId33" Target="notesSlides/notesSlide7.xml" Type="http://schemas.openxmlformats.org/officeDocument/2006/relationships/notesSlide"/><Relationship Id="rId34" Target="notesSlides/notesSlide8.xml" Type="http://schemas.openxmlformats.org/officeDocument/2006/relationships/notesSlide"/><Relationship Id="rId35" Target="notesSlides/notesSlide9.xml" Type="http://schemas.openxmlformats.org/officeDocument/2006/relationships/notesSlide"/><Relationship Id="rId36" Target="notesSlides/notesSlide10.xml" Type="http://schemas.openxmlformats.org/officeDocument/2006/relationships/notesSlide"/><Relationship Id="rId37" Target="notesSlides/notesSlide11.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Hello everyone, my name is Omar Alaa and today I am going to give a quick overview about my bachelor topic which is analyzing the advances and limitations of deepfake algorithms and it was supervised by Professor Amr Elmougy</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finally to conclude the topic, i achieved the thesis objectives and contributed in the field of deep learning in general and deepfakes in particular by working on all the explained steps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 this is going to be my outline for this presentation starting by introduction then the methodology then results section and finally the conclusion so before introducing my topic I would like you to watch this video</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 now after seeing the video, i want to let you know that it was a fake video and morgan freeman didn't say a single word from this so what are deep fakes?</a:t>
            </a:r>
          </a:p>
          <a:p>
            <a:r>
              <a:rPr lang="en-US"/>
              <a:t/>
            </a:r>
          </a:p>
          <a:p>
            <a:r>
              <a:rPr lang="en-US"/>
              <a:t>deepfakes are basically combination of deep learning technologies applied on fake data and this could lead to political issues and multiple problems due to the misuse of the deepfake technology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Moving to the methodology section and the creation process of a deepfake videos generator, i'll talk about the architecture, and animation generation part.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 first, the model architecture it's divided into 3 main parts, occlusion aware generator, a dense motion network and a keypoint detector as shown in this photo</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for the animation generation the occlusion aware generator is mostly the responsible part for animating the picture by extracting keypoints, normalizing them then generate each frame one by one and concatenating those generated frames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moving to the results section I am gonna talk about 3 aspects let's start by facial movements, so based on my trials the model demonstrates accurate replication of facial movements</a:t>
            </a:r>
          </a:p>
          <a:p>
            <a:r>
              <a:rPr lang="en-US"/>
              <a:t>and expressions</a:t>
            </a:r>
          </a:p>
          <a:p>
            <a:r>
              <a:rPr lang="en-US"/>
              <a:t/>
            </a:r>
          </a:p>
          <a:p>
            <a:r>
              <a:rPr lang="en-US"/>
              <a:t>secondly, Lighting and colors in the animation maintain consistency with the overall</a:t>
            </a:r>
          </a:p>
          <a:p>
            <a:r>
              <a:rPr lang="en-US"/>
              <a:t>visual context of the driving video</a:t>
            </a:r>
          </a:p>
          <a:p>
            <a:r>
              <a:rPr lang="en-US"/>
              <a:t/>
            </a:r>
          </a:p>
          <a:p>
            <a:r>
              <a:rPr lang="en-US"/>
              <a:t>and finally the animation shows an acceptable level of realism and believability but there's a limitation for generating videos that are with many facial movements in the source video like the next video</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0.png" Type="http://schemas.openxmlformats.org/officeDocument/2006/relationships/image"/><Relationship Id="rId4" Target="../media/image1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6.jpeg" Type="http://schemas.openxmlformats.org/officeDocument/2006/relationships/image"/><Relationship Id="rId4" Target="../media/VAFpggJ6oWM.mp4" Type="http://schemas.openxmlformats.org/officeDocument/2006/relationships/video"/><Relationship Id="rId5" Target="../media/VAFpggJ6oWM.mp4" Type="http://schemas.microsoft.com/office/2007/relationships/media"/></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7.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8.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9.jpeg" Type="http://schemas.openxmlformats.org/officeDocument/2006/relationships/image"/><Relationship Id="rId4" Target="../media/VAFpezLeKRg.mp4" Type="http://schemas.openxmlformats.org/officeDocument/2006/relationships/video"/><Relationship Id="rId5" Target="../media/VAFpezLeKRg.mp4" Type="http://schemas.microsoft.com/office/2007/relationships/media"/></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61A6AB"/>
        </a:solidFill>
      </p:bgPr>
    </p:bg>
    <p:spTree>
      <p:nvGrpSpPr>
        <p:cNvPr id="1" name=""/>
        <p:cNvGrpSpPr/>
        <p:nvPr/>
      </p:nvGrpSpPr>
      <p:grpSpPr>
        <a:xfrm>
          <a:off x="0" y="0"/>
          <a:ext cx="0" cy="0"/>
          <a:chOff x="0" y="0"/>
          <a:chExt cx="0" cy="0"/>
        </a:xfrm>
      </p:grpSpPr>
      <p:sp>
        <p:nvSpPr>
          <p:cNvPr name="Freeform 2" id="2"/>
          <p:cNvSpPr/>
          <p:nvPr/>
        </p:nvSpPr>
        <p:spPr>
          <a:xfrm flipH="false" flipV="false" rot="0">
            <a:off x="-7301807" y="381203"/>
            <a:ext cx="15924602" cy="11668390"/>
          </a:xfrm>
          <a:custGeom>
            <a:avLst/>
            <a:gdLst/>
            <a:ahLst/>
            <a:cxnLst/>
            <a:rect r="r" b="b" t="t" l="l"/>
            <a:pathLst>
              <a:path h="11668390" w="15924602">
                <a:moveTo>
                  <a:pt x="0" y="0"/>
                </a:moveTo>
                <a:lnTo>
                  <a:pt x="15924601" y="0"/>
                </a:lnTo>
                <a:lnTo>
                  <a:pt x="15924601" y="11668389"/>
                </a:lnTo>
                <a:lnTo>
                  <a:pt x="0" y="1166838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959908" y="2716274"/>
            <a:ext cx="8397037" cy="11964690"/>
          </a:xfrm>
          <a:custGeom>
            <a:avLst/>
            <a:gdLst/>
            <a:ahLst/>
            <a:cxnLst/>
            <a:rect r="r" b="b" t="t" l="l"/>
            <a:pathLst>
              <a:path h="11964690" w="8397037">
                <a:moveTo>
                  <a:pt x="0" y="0"/>
                </a:moveTo>
                <a:lnTo>
                  <a:pt x="8397037" y="0"/>
                </a:lnTo>
                <a:lnTo>
                  <a:pt x="8397037" y="11964690"/>
                </a:lnTo>
                <a:lnTo>
                  <a:pt x="0" y="119646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5345394" y="0"/>
            <a:ext cx="6554800" cy="4516016"/>
          </a:xfrm>
          <a:custGeom>
            <a:avLst/>
            <a:gdLst/>
            <a:ahLst/>
            <a:cxnLst/>
            <a:rect r="r" b="b" t="t" l="l"/>
            <a:pathLst>
              <a:path h="4516016" w="6554800">
                <a:moveTo>
                  <a:pt x="0" y="0"/>
                </a:moveTo>
                <a:lnTo>
                  <a:pt x="6554801" y="0"/>
                </a:lnTo>
                <a:lnTo>
                  <a:pt x="6554801" y="4516016"/>
                </a:lnTo>
                <a:lnTo>
                  <a:pt x="0" y="4516016"/>
                </a:lnTo>
                <a:lnTo>
                  <a:pt x="0" y="0"/>
                </a:lnTo>
                <a:close/>
              </a:path>
            </a:pathLst>
          </a:custGeom>
          <a:blipFill>
            <a:blip r:embed="rId7"/>
            <a:stretch>
              <a:fillRect l="0" t="0" r="0" b="0"/>
            </a:stretch>
          </a:blipFill>
        </p:spPr>
      </p:sp>
      <p:sp>
        <p:nvSpPr>
          <p:cNvPr name="TextBox 5" id="5"/>
          <p:cNvSpPr txBox="true"/>
          <p:nvPr/>
        </p:nvSpPr>
        <p:spPr>
          <a:xfrm rot="0">
            <a:off x="3403148" y="3677827"/>
            <a:ext cx="11481704" cy="1581129"/>
          </a:xfrm>
          <a:prstGeom prst="rect">
            <a:avLst/>
          </a:prstGeom>
        </p:spPr>
        <p:txBody>
          <a:bodyPr anchor="t" rtlCol="false" tIns="0" lIns="0" bIns="0" rIns="0">
            <a:spAutoFit/>
          </a:bodyPr>
          <a:lstStyle/>
          <a:p>
            <a:pPr algn="ctr" marL="0" indent="0" lvl="0">
              <a:lnSpc>
                <a:spcPts val="6301"/>
              </a:lnSpc>
              <a:spcBef>
                <a:spcPct val="0"/>
              </a:spcBef>
            </a:pPr>
            <a:r>
              <a:rPr lang="en-US" sz="4500" u="none">
                <a:solidFill>
                  <a:srgbClr val="291B25"/>
                </a:solidFill>
                <a:latin typeface="Anton"/>
              </a:rPr>
              <a:t>Analyzing the Advances and Limitations of Deepfake algorithms</a:t>
            </a:r>
          </a:p>
        </p:txBody>
      </p:sp>
      <p:sp>
        <p:nvSpPr>
          <p:cNvPr name="TextBox 6" id="6"/>
          <p:cNvSpPr txBox="true"/>
          <p:nvPr/>
        </p:nvSpPr>
        <p:spPr>
          <a:xfrm rot="0">
            <a:off x="5644455" y="6863514"/>
            <a:ext cx="3908227" cy="1199515"/>
          </a:xfrm>
          <a:prstGeom prst="rect">
            <a:avLst/>
          </a:prstGeom>
        </p:spPr>
        <p:txBody>
          <a:bodyPr anchor="t" rtlCol="false" tIns="0" lIns="0" bIns="0" rIns="0">
            <a:spAutoFit/>
          </a:bodyPr>
          <a:lstStyle/>
          <a:p>
            <a:pPr algn="ctr">
              <a:lnSpc>
                <a:spcPts val="4759"/>
              </a:lnSpc>
            </a:pPr>
            <a:r>
              <a:rPr lang="en-US" sz="3399">
                <a:solidFill>
                  <a:srgbClr val="291B25"/>
                </a:solidFill>
                <a:latin typeface="Alice"/>
              </a:rPr>
              <a:t>Author:    </a:t>
            </a:r>
            <a:r>
              <a:rPr lang="en-US" sz="3399">
                <a:solidFill>
                  <a:srgbClr val="291B25"/>
                </a:solidFill>
                <a:latin typeface="Alice Bold"/>
              </a:rPr>
              <a:t>Omar Alaa</a:t>
            </a:r>
          </a:p>
          <a:p>
            <a:pPr algn="ctr">
              <a:lnSpc>
                <a:spcPts val="4759"/>
              </a:lnSpc>
            </a:pPr>
          </a:p>
        </p:txBody>
      </p:sp>
      <p:sp>
        <p:nvSpPr>
          <p:cNvPr name="TextBox 7" id="7"/>
          <p:cNvSpPr txBox="true"/>
          <p:nvPr/>
        </p:nvSpPr>
        <p:spPr>
          <a:xfrm rot="0">
            <a:off x="5644455" y="7463589"/>
            <a:ext cx="6999089" cy="599440"/>
          </a:xfrm>
          <a:prstGeom prst="rect">
            <a:avLst/>
          </a:prstGeom>
        </p:spPr>
        <p:txBody>
          <a:bodyPr anchor="t" rtlCol="false" tIns="0" lIns="0" bIns="0" rIns="0">
            <a:spAutoFit/>
          </a:bodyPr>
          <a:lstStyle/>
          <a:p>
            <a:pPr algn="ctr">
              <a:lnSpc>
                <a:spcPts val="4759"/>
              </a:lnSpc>
            </a:pPr>
            <a:r>
              <a:rPr lang="en-US" sz="3399">
                <a:solidFill>
                  <a:srgbClr val="291B25"/>
                </a:solidFill>
                <a:latin typeface="Alice"/>
              </a:rPr>
              <a:t>Supervisor:    </a:t>
            </a:r>
            <a:r>
              <a:rPr lang="en-US" sz="3399">
                <a:solidFill>
                  <a:srgbClr val="291B25"/>
                </a:solidFill>
                <a:latin typeface="Alice Bold"/>
              </a:rPr>
              <a:t>Prof. Dr. Amr Elmougy</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61A6AB"/>
        </a:solidFill>
      </p:bgPr>
    </p:bg>
    <p:spTree>
      <p:nvGrpSpPr>
        <p:cNvPr id="1" name=""/>
        <p:cNvGrpSpPr/>
        <p:nvPr/>
      </p:nvGrpSpPr>
      <p:grpSpPr>
        <a:xfrm>
          <a:off x="0" y="0"/>
          <a:ext cx="0" cy="0"/>
          <a:chOff x="0" y="0"/>
          <a:chExt cx="0" cy="0"/>
        </a:xfrm>
      </p:grpSpPr>
      <p:sp>
        <p:nvSpPr>
          <p:cNvPr name="AutoShape 2" id="2"/>
          <p:cNvSpPr/>
          <p:nvPr/>
        </p:nvSpPr>
        <p:spPr>
          <a:xfrm flipV="true">
            <a:off x="8368201" y="1245384"/>
            <a:ext cx="0" cy="7765379"/>
          </a:xfrm>
          <a:prstGeom prst="line">
            <a:avLst/>
          </a:prstGeom>
          <a:ln cap="flat" w="38100">
            <a:solidFill>
              <a:srgbClr val="FFFFFF"/>
            </a:solidFill>
            <a:prstDash val="solid"/>
            <a:headEnd type="none" len="sm" w="sm"/>
            <a:tailEnd type="none" len="sm" w="sm"/>
          </a:ln>
        </p:spPr>
      </p:sp>
      <p:sp>
        <p:nvSpPr>
          <p:cNvPr name="AutoShape 3" id="3"/>
          <p:cNvSpPr/>
          <p:nvPr/>
        </p:nvSpPr>
        <p:spPr>
          <a:xfrm flipH="true" flipV="true">
            <a:off x="1009650" y="9018116"/>
            <a:ext cx="0" cy="480368"/>
          </a:xfrm>
          <a:prstGeom prst="line">
            <a:avLst/>
          </a:prstGeom>
          <a:ln cap="flat" w="38100">
            <a:solidFill>
              <a:srgbClr val="FFFFFF"/>
            </a:solidFill>
            <a:prstDash val="solid"/>
            <a:headEnd type="none" len="sm" w="sm"/>
            <a:tailEnd type="none" len="sm" w="sm"/>
          </a:ln>
        </p:spPr>
      </p:sp>
      <p:grpSp>
        <p:nvGrpSpPr>
          <p:cNvPr name="Group 4" id="4"/>
          <p:cNvGrpSpPr/>
          <p:nvPr/>
        </p:nvGrpSpPr>
        <p:grpSpPr>
          <a:xfrm rot="0">
            <a:off x="2782404" y="1028700"/>
            <a:ext cx="3086100" cy="3086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87F84"/>
            </a:solidFill>
          </p:spPr>
        </p:sp>
        <p:sp>
          <p:nvSpPr>
            <p:cNvPr name="TextBox 6" id="6"/>
            <p:cNvSpPr txBox="true"/>
            <p:nvPr/>
          </p:nvSpPr>
          <p:spPr>
            <a:xfrm>
              <a:off x="139700" y="6350"/>
              <a:ext cx="533400" cy="666750"/>
            </a:xfrm>
            <a:prstGeom prst="rect">
              <a:avLst/>
            </a:prstGeom>
          </p:spPr>
          <p:txBody>
            <a:bodyPr anchor="ctr" rtlCol="false" tIns="50800" lIns="50800" bIns="50800" rIns="50800"/>
            <a:lstStyle/>
            <a:p>
              <a:pPr algn="ctr">
                <a:lnSpc>
                  <a:spcPts val="9799"/>
                </a:lnSpc>
              </a:pPr>
              <a:r>
                <a:rPr lang="en-US" sz="6999">
                  <a:solidFill>
                    <a:srgbClr val="FFFFFF"/>
                  </a:solidFill>
                  <a:latin typeface="Garet"/>
                </a:rPr>
                <a:t>4</a:t>
              </a:r>
            </a:p>
          </p:txBody>
        </p:sp>
      </p:grpSp>
      <p:sp>
        <p:nvSpPr>
          <p:cNvPr name="TextBox 7" id="7"/>
          <p:cNvSpPr txBox="true"/>
          <p:nvPr/>
        </p:nvSpPr>
        <p:spPr>
          <a:xfrm rot="0">
            <a:off x="9144000" y="2779269"/>
            <a:ext cx="9525" cy="1566544"/>
          </a:xfrm>
          <a:prstGeom prst="rect">
            <a:avLst/>
          </a:prstGeom>
        </p:spPr>
        <p:txBody>
          <a:bodyPr anchor="t" rtlCol="false" tIns="0" lIns="0" bIns="0" rIns="0">
            <a:spAutoFit/>
          </a:bodyPr>
          <a:lstStyle/>
          <a:p>
            <a:pPr algn="ctr">
              <a:lnSpc>
                <a:spcPts val="12880"/>
              </a:lnSpc>
            </a:pPr>
          </a:p>
        </p:txBody>
      </p:sp>
      <p:sp>
        <p:nvSpPr>
          <p:cNvPr name="TextBox 8" id="8"/>
          <p:cNvSpPr txBox="true"/>
          <p:nvPr/>
        </p:nvSpPr>
        <p:spPr>
          <a:xfrm rot="0">
            <a:off x="688759" y="3933825"/>
            <a:ext cx="7273390" cy="1559942"/>
          </a:xfrm>
          <a:prstGeom prst="rect">
            <a:avLst/>
          </a:prstGeom>
        </p:spPr>
        <p:txBody>
          <a:bodyPr anchor="t" rtlCol="false" tIns="0" lIns="0" bIns="0" rIns="0">
            <a:spAutoFit/>
          </a:bodyPr>
          <a:lstStyle/>
          <a:p>
            <a:pPr algn="ctr">
              <a:lnSpc>
                <a:spcPts val="12718"/>
              </a:lnSpc>
            </a:pPr>
            <a:r>
              <a:rPr lang="en-US" sz="9084">
                <a:solidFill>
                  <a:srgbClr val="000000"/>
                </a:solidFill>
                <a:latin typeface="Eczar Bold"/>
              </a:rPr>
              <a:t>Conclusion</a:t>
            </a:r>
          </a:p>
        </p:txBody>
      </p:sp>
      <p:sp>
        <p:nvSpPr>
          <p:cNvPr name="TextBox 9" id="9"/>
          <p:cNvSpPr txBox="true"/>
          <p:nvPr/>
        </p:nvSpPr>
        <p:spPr>
          <a:xfrm rot="0">
            <a:off x="1161954" y="9102043"/>
            <a:ext cx="3834710" cy="290925"/>
          </a:xfrm>
          <a:prstGeom prst="rect">
            <a:avLst/>
          </a:prstGeom>
        </p:spPr>
        <p:txBody>
          <a:bodyPr anchor="t" rtlCol="false" tIns="0" lIns="0" bIns="0" rIns="0">
            <a:spAutoFit/>
          </a:bodyPr>
          <a:lstStyle/>
          <a:p>
            <a:pPr algn="ctr">
              <a:lnSpc>
                <a:spcPts val="2339"/>
              </a:lnSpc>
            </a:pPr>
            <a:r>
              <a:rPr lang="en-US" sz="1671">
                <a:solidFill>
                  <a:srgbClr val="000000"/>
                </a:solidFill>
                <a:latin typeface="Garet"/>
              </a:rPr>
              <a:t>German International University</a:t>
            </a:r>
          </a:p>
        </p:txBody>
      </p:sp>
      <p:sp>
        <p:nvSpPr>
          <p:cNvPr name="TextBox 10" id="10"/>
          <p:cNvSpPr txBox="true"/>
          <p:nvPr/>
        </p:nvSpPr>
        <p:spPr>
          <a:xfrm rot="0">
            <a:off x="9544050" y="3572066"/>
            <a:ext cx="7243838" cy="2710331"/>
          </a:xfrm>
          <a:prstGeom prst="rect">
            <a:avLst/>
          </a:prstGeom>
        </p:spPr>
        <p:txBody>
          <a:bodyPr anchor="t" rtlCol="false" tIns="0" lIns="0" bIns="0" rIns="0">
            <a:spAutoFit/>
          </a:bodyPr>
          <a:lstStyle/>
          <a:p>
            <a:pPr algn="l" marL="840411" indent="-420205" lvl="1">
              <a:lnSpc>
                <a:spcPts val="5449"/>
              </a:lnSpc>
              <a:buFont typeface="Arial"/>
              <a:buChar char="•"/>
            </a:pPr>
            <a:r>
              <a:rPr lang="en-US" sz="3892">
                <a:solidFill>
                  <a:srgbClr val="000000"/>
                </a:solidFill>
                <a:latin typeface="Libre Baskerville"/>
              </a:rPr>
              <a:t>Model Architecture</a:t>
            </a:r>
          </a:p>
          <a:p>
            <a:pPr algn="l" marL="840411" indent="-420205" lvl="1">
              <a:lnSpc>
                <a:spcPts val="5449"/>
              </a:lnSpc>
              <a:buFont typeface="Arial"/>
              <a:buChar char="•"/>
            </a:pPr>
            <a:r>
              <a:rPr lang="en-US" sz="3892">
                <a:solidFill>
                  <a:srgbClr val="000000"/>
                </a:solidFill>
                <a:latin typeface="Libre Baskerville"/>
              </a:rPr>
              <a:t>Animating a picture</a:t>
            </a:r>
          </a:p>
          <a:p>
            <a:pPr algn="l" marL="840411" indent="-420205" lvl="1">
              <a:lnSpc>
                <a:spcPts val="5449"/>
              </a:lnSpc>
              <a:buFont typeface="Arial"/>
              <a:buChar char="•"/>
            </a:pPr>
            <a:r>
              <a:rPr lang="en-US" sz="3892">
                <a:solidFill>
                  <a:srgbClr val="000000"/>
                </a:solidFill>
                <a:latin typeface="Libre Baskerville"/>
              </a:rPr>
              <a:t>Final results</a:t>
            </a:r>
          </a:p>
          <a:p>
            <a:pPr algn="l" marL="840411" indent="-420205" lvl="1">
              <a:lnSpc>
                <a:spcPts val="5449"/>
              </a:lnSpc>
              <a:buFont typeface="Arial"/>
              <a:buChar char="•"/>
            </a:pPr>
            <a:r>
              <a:rPr lang="en-US" sz="3892">
                <a:solidFill>
                  <a:srgbClr val="000000"/>
                </a:solidFill>
                <a:latin typeface="Libre Baskerville"/>
              </a:rPr>
              <a:t>Overview for deepfakes</a:t>
            </a:r>
          </a:p>
        </p:txBody>
      </p:sp>
      <p:sp>
        <p:nvSpPr>
          <p:cNvPr name="TextBox 11" id="11"/>
          <p:cNvSpPr txBox="true"/>
          <p:nvPr/>
        </p:nvSpPr>
        <p:spPr>
          <a:xfrm rot="0">
            <a:off x="17470998" y="9441334"/>
            <a:ext cx="243780" cy="505216"/>
          </a:xfrm>
          <a:prstGeom prst="rect">
            <a:avLst/>
          </a:prstGeom>
        </p:spPr>
        <p:txBody>
          <a:bodyPr anchor="t" rtlCol="false" tIns="0" lIns="0" bIns="0" rIns="0">
            <a:spAutoFit/>
          </a:bodyPr>
          <a:lstStyle/>
          <a:p>
            <a:pPr algn="ctr">
              <a:lnSpc>
                <a:spcPts val="4178"/>
              </a:lnSpc>
              <a:spcBef>
                <a:spcPct val="0"/>
              </a:spcBef>
            </a:pPr>
            <a:r>
              <a:rPr lang="en-US" sz="2984">
                <a:solidFill>
                  <a:srgbClr val="000000"/>
                </a:solidFill>
                <a:latin typeface="Libre Baskerville"/>
              </a:rPr>
              <a:t>9</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61A6AB"/>
        </a:solidFill>
      </p:bgPr>
    </p:bg>
    <p:spTree>
      <p:nvGrpSpPr>
        <p:cNvPr id="1" name=""/>
        <p:cNvGrpSpPr/>
        <p:nvPr/>
      </p:nvGrpSpPr>
      <p:grpSpPr>
        <a:xfrm>
          <a:off x="0" y="0"/>
          <a:ext cx="0" cy="0"/>
          <a:chOff x="0" y="0"/>
          <a:chExt cx="0" cy="0"/>
        </a:xfrm>
      </p:grpSpPr>
      <p:sp>
        <p:nvSpPr>
          <p:cNvPr name="AutoShape 2" id="2"/>
          <p:cNvSpPr/>
          <p:nvPr/>
        </p:nvSpPr>
        <p:spPr>
          <a:xfrm flipH="true" flipV="true">
            <a:off x="1009650" y="9018116"/>
            <a:ext cx="0" cy="480368"/>
          </a:xfrm>
          <a:prstGeom prst="line">
            <a:avLst/>
          </a:prstGeom>
          <a:ln cap="flat" w="38100">
            <a:solidFill>
              <a:srgbClr val="FFFFFF"/>
            </a:solidFill>
            <a:prstDash val="solid"/>
            <a:headEnd type="none" len="sm" w="sm"/>
            <a:tailEnd type="none" len="sm" w="sm"/>
          </a:ln>
        </p:spPr>
      </p:sp>
      <p:sp>
        <p:nvSpPr>
          <p:cNvPr name="Freeform 3" id="3"/>
          <p:cNvSpPr/>
          <p:nvPr/>
        </p:nvSpPr>
        <p:spPr>
          <a:xfrm flipH="false" flipV="false" rot="0">
            <a:off x="5500749" y="2252158"/>
            <a:ext cx="6998530" cy="5782684"/>
          </a:xfrm>
          <a:custGeom>
            <a:avLst/>
            <a:gdLst/>
            <a:ahLst/>
            <a:cxnLst/>
            <a:rect r="r" b="b" t="t" l="l"/>
            <a:pathLst>
              <a:path h="5782684" w="6998530">
                <a:moveTo>
                  <a:pt x="0" y="0"/>
                </a:moveTo>
                <a:lnTo>
                  <a:pt x="6998530" y="0"/>
                </a:lnTo>
                <a:lnTo>
                  <a:pt x="6998530" y="5782684"/>
                </a:lnTo>
                <a:lnTo>
                  <a:pt x="0" y="57826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161954" y="9102043"/>
            <a:ext cx="3834710" cy="290925"/>
          </a:xfrm>
          <a:prstGeom prst="rect">
            <a:avLst/>
          </a:prstGeom>
        </p:spPr>
        <p:txBody>
          <a:bodyPr anchor="t" rtlCol="false" tIns="0" lIns="0" bIns="0" rIns="0">
            <a:spAutoFit/>
          </a:bodyPr>
          <a:lstStyle/>
          <a:p>
            <a:pPr algn="ctr">
              <a:lnSpc>
                <a:spcPts val="2339"/>
              </a:lnSpc>
            </a:pPr>
            <a:r>
              <a:rPr lang="en-US" sz="1671">
                <a:solidFill>
                  <a:srgbClr val="000000"/>
                </a:solidFill>
                <a:latin typeface="Garet"/>
              </a:rPr>
              <a:t>German International University</a:t>
            </a:r>
          </a:p>
        </p:txBody>
      </p:sp>
      <p:sp>
        <p:nvSpPr>
          <p:cNvPr name="TextBox 5" id="5"/>
          <p:cNvSpPr txBox="true"/>
          <p:nvPr/>
        </p:nvSpPr>
        <p:spPr>
          <a:xfrm rot="0">
            <a:off x="17372994" y="9441334"/>
            <a:ext cx="439787" cy="505216"/>
          </a:xfrm>
          <a:prstGeom prst="rect">
            <a:avLst/>
          </a:prstGeom>
        </p:spPr>
        <p:txBody>
          <a:bodyPr anchor="t" rtlCol="false" tIns="0" lIns="0" bIns="0" rIns="0">
            <a:spAutoFit/>
          </a:bodyPr>
          <a:lstStyle/>
          <a:p>
            <a:pPr algn="ctr">
              <a:lnSpc>
                <a:spcPts val="4178"/>
              </a:lnSpc>
              <a:spcBef>
                <a:spcPct val="0"/>
              </a:spcBef>
            </a:pPr>
            <a:r>
              <a:rPr lang="en-US" sz="2984">
                <a:solidFill>
                  <a:srgbClr val="000000"/>
                </a:solidFill>
                <a:latin typeface="Libre Baskerville"/>
              </a:rPr>
              <a:t>10</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61A6AB"/>
        </a:solidFill>
      </p:bgPr>
    </p:bg>
    <p:spTree>
      <p:nvGrpSpPr>
        <p:cNvPr id="1" name=""/>
        <p:cNvGrpSpPr/>
        <p:nvPr/>
      </p:nvGrpSpPr>
      <p:grpSpPr>
        <a:xfrm>
          <a:off x="0" y="0"/>
          <a:ext cx="0" cy="0"/>
          <a:chOff x="0" y="0"/>
          <a:chExt cx="0" cy="0"/>
        </a:xfrm>
      </p:grpSpPr>
      <p:sp>
        <p:nvSpPr>
          <p:cNvPr name="TextBox 2" id="2"/>
          <p:cNvSpPr txBox="true"/>
          <p:nvPr/>
        </p:nvSpPr>
        <p:spPr>
          <a:xfrm rot="0">
            <a:off x="9139238" y="4274503"/>
            <a:ext cx="9525" cy="1566544"/>
          </a:xfrm>
          <a:prstGeom prst="rect">
            <a:avLst/>
          </a:prstGeom>
        </p:spPr>
        <p:txBody>
          <a:bodyPr anchor="t" rtlCol="false" tIns="0" lIns="0" bIns="0" rIns="0">
            <a:spAutoFit/>
          </a:bodyPr>
          <a:lstStyle/>
          <a:p>
            <a:pPr algn="ctr">
              <a:lnSpc>
                <a:spcPts val="12880"/>
              </a:lnSpc>
            </a:pPr>
          </a:p>
        </p:txBody>
      </p:sp>
      <p:sp>
        <p:nvSpPr>
          <p:cNvPr name="TextBox 3" id="3"/>
          <p:cNvSpPr txBox="true"/>
          <p:nvPr/>
        </p:nvSpPr>
        <p:spPr>
          <a:xfrm rot="0">
            <a:off x="587905" y="3993839"/>
            <a:ext cx="6435528" cy="1639078"/>
          </a:xfrm>
          <a:prstGeom prst="rect">
            <a:avLst/>
          </a:prstGeom>
        </p:spPr>
        <p:txBody>
          <a:bodyPr anchor="t" rtlCol="false" tIns="0" lIns="0" bIns="0" rIns="0">
            <a:spAutoFit/>
          </a:bodyPr>
          <a:lstStyle/>
          <a:p>
            <a:pPr algn="ctr">
              <a:lnSpc>
                <a:spcPts val="13418"/>
              </a:lnSpc>
            </a:pPr>
            <a:r>
              <a:rPr lang="en-US" sz="9584">
                <a:solidFill>
                  <a:srgbClr val="000000"/>
                </a:solidFill>
                <a:latin typeface="Eczar Bold"/>
              </a:rPr>
              <a:t>Outline</a:t>
            </a:r>
          </a:p>
        </p:txBody>
      </p:sp>
      <p:sp>
        <p:nvSpPr>
          <p:cNvPr name="TextBox 4" id="4"/>
          <p:cNvSpPr txBox="true"/>
          <p:nvPr/>
        </p:nvSpPr>
        <p:spPr>
          <a:xfrm rot="0">
            <a:off x="9901238" y="2957673"/>
            <a:ext cx="4035393" cy="688917"/>
          </a:xfrm>
          <a:prstGeom prst="rect">
            <a:avLst/>
          </a:prstGeom>
        </p:spPr>
        <p:txBody>
          <a:bodyPr anchor="t" rtlCol="false" tIns="0" lIns="0" bIns="0" rIns="0">
            <a:spAutoFit/>
          </a:bodyPr>
          <a:lstStyle/>
          <a:p>
            <a:pPr algn="l" marL="866940" indent="-433470" lvl="1">
              <a:lnSpc>
                <a:spcPts val="5621"/>
              </a:lnSpc>
              <a:buFont typeface="Arial"/>
              <a:buChar char="•"/>
            </a:pPr>
            <a:r>
              <a:rPr lang="en-US" sz="4015">
                <a:solidFill>
                  <a:srgbClr val="000000"/>
                </a:solidFill>
                <a:latin typeface="Canva Sans Bold"/>
              </a:rPr>
              <a:t>Introduction</a:t>
            </a:r>
          </a:p>
        </p:txBody>
      </p:sp>
      <p:sp>
        <p:nvSpPr>
          <p:cNvPr name="TextBox 5" id="5"/>
          <p:cNvSpPr txBox="true"/>
          <p:nvPr/>
        </p:nvSpPr>
        <p:spPr>
          <a:xfrm rot="0">
            <a:off x="9901238" y="3999016"/>
            <a:ext cx="5779868" cy="688917"/>
          </a:xfrm>
          <a:prstGeom prst="rect">
            <a:avLst/>
          </a:prstGeom>
        </p:spPr>
        <p:txBody>
          <a:bodyPr anchor="t" rtlCol="false" tIns="0" lIns="0" bIns="0" rIns="0">
            <a:spAutoFit/>
          </a:bodyPr>
          <a:lstStyle/>
          <a:p>
            <a:pPr algn="l" marL="866940" indent="-433470" lvl="1">
              <a:lnSpc>
                <a:spcPts val="5621"/>
              </a:lnSpc>
              <a:buFont typeface="Arial"/>
              <a:buChar char="•"/>
            </a:pPr>
            <a:r>
              <a:rPr lang="en-US" sz="4015" strike="noStrike" u="none">
                <a:solidFill>
                  <a:srgbClr val="000000"/>
                </a:solidFill>
                <a:latin typeface="Canva Sans Bold"/>
              </a:rPr>
              <a:t>Deepfakes Creation</a:t>
            </a:r>
          </a:p>
        </p:txBody>
      </p:sp>
      <p:sp>
        <p:nvSpPr>
          <p:cNvPr name="TextBox 6" id="6"/>
          <p:cNvSpPr txBox="true"/>
          <p:nvPr/>
        </p:nvSpPr>
        <p:spPr>
          <a:xfrm rot="0">
            <a:off x="9901238" y="5043598"/>
            <a:ext cx="2701218" cy="688917"/>
          </a:xfrm>
          <a:prstGeom prst="rect">
            <a:avLst/>
          </a:prstGeom>
        </p:spPr>
        <p:txBody>
          <a:bodyPr anchor="t" rtlCol="false" tIns="0" lIns="0" bIns="0" rIns="0">
            <a:spAutoFit/>
          </a:bodyPr>
          <a:lstStyle/>
          <a:p>
            <a:pPr algn="l" marL="866940" indent="-433470" lvl="1">
              <a:lnSpc>
                <a:spcPts val="5621"/>
              </a:lnSpc>
              <a:buFont typeface="Arial"/>
              <a:buChar char="•"/>
            </a:pPr>
            <a:r>
              <a:rPr lang="en-US" sz="4015" strike="noStrike" u="none">
                <a:solidFill>
                  <a:srgbClr val="000000"/>
                </a:solidFill>
                <a:latin typeface="Canva Sans Bold"/>
              </a:rPr>
              <a:t>Results</a:t>
            </a:r>
          </a:p>
        </p:txBody>
      </p:sp>
      <p:sp>
        <p:nvSpPr>
          <p:cNvPr name="TextBox 7" id="7"/>
          <p:cNvSpPr txBox="true"/>
          <p:nvPr/>
        </p:nvSpPr>
        <p:spPr>
          <a:xfrm rot="0">
            <a:off x="9901238" y="6084941"/>
            <a:ext cx="3665432" cy="688917"/>
          </a:xfrm>
          <a:prstGeom prst="rect">
            <a:avLst/>
          </a:prstGeom>
        </p:spPr>
        <p:txBody>
          <a:bodyPr anchor="t" rtlCol="false" tIns="0" lIns="0" bIns="0" rIns="0">
            <a:spAutoFit/>
          </a:bodyPr>
          <a:lstStyle/>
          <a:p>
            <a:pPr algn="l" marL="866940" indent="-433470" lvl="1">
              <a:lnSpc>
                <a:spcPts val="5621"/>
              </a:lnSpc>
              <a:buFont typeface="Arial"/>
              <a:buChar char="•"/>
            </a:pPr>
            <a:r>
              <a:rPr lang="en-US" sz="4015" strike="noStrike" u="none">
                <a:solidFill>
                  <a:srgbClr val="000000"/>
                </a:solidFill>
                <a:latin typeface="Canva Sans Bold"/>
              </a:rPr>
              <a:t>Conclusion</a:t>
            </a:r>
          </a:p>
        </p:txBody>
      </p:sp>
      <p:sp>
        <p:nvSpPr>
          <p:cNvPr name="AutoShape 8" id="8"/>
          <p:cNvSpPr/>
          <p:nvPr/>
        </p:nvSpPr>
        <p:spPr>
          <a:xfrm flipV="true">
            <a:off x="8368201" y="1245384"/>
            <a:ext cx="0" cy="7765379"/>
          </a:xfrm>
          <a:prstGeom prst="line">
            <a:avLst/>
          </a:prstGeom>
          <a:ln cap="flat" w="38100">
            <a:solidFill>
              <a:srgbClr val="FFFFFF"/>
            </a:solidFill>
            <a:prstDash val="solid"/>
            <a:headEnd type="none" len="sm" w="sm"/>
            <a:tailEnd type="none" len="sm" w="sm"/>
          </a:ln>
        </p:spPr>
      </p:sp>
      <p:sp>
        <p:nvSpPr>
          <p:cNvPr name="AutoShape 9" id="9"/>
          <p:cNvSpPr/>
          <p:nvPr/>
        </p:nvSpPr>
        <p:spPr>
          <a:xfrm flipH="true" flipV="true">
            <a:off x="1009650" y="9018116"/>
            <a:ext cx="0" cy="480368"/>
          </a:xfrm>
          <a:prstGeom prst="line">
            <a:avLst/>
          </a:prstGeom>
          <a:ln cap="flat" w="38100">
            <a:solidFill>
              <a:srgbClr val="FFFFFF"/>
            </a:solidFill>
            <a:prstDash val="solid"/>
            <a:headEnd type="none" len="sm" w="sm"/>
            <a:tailEnd type="none" len="sm" w="sm"/>
          </a:ln>
        </p:spPr>
      </p:sp>
      <p:sp>
        <p:nvSpPr>
          <p:cNvPr name="TextBox 10" id="10"/>
          <p:cNvSpPr txBox="true"/>
          <p:nvPr/>
        </p:nvSpPr>
        <p:spPr>
          <a:xfrm rot="0">
            <a:off x="1161954" y="9102043"/>
            <a:ext cx="3834710" cy="290925"/>
          </a:xfrm>
          <a:prstGeom prst="rect">
            <a:avLst/>
          </a:prstGeom>
        </p:spPr>
        <p:txBody>
          <a:bodyPr anchor="t" rtlCol="false" tIns="0" lIns="0" bIns="0" rIns="0">
            <a:spAutoFit/>
          </a:bodyPr>
          <a:lstStyle/>
          <a:p>
            <a:pPr algn="ctr">
              <a:lnSpc>
                <a:spcPts val="2339"/>
              </a:lnSpc>
            </a:pPr>
            <a:r>
              <a:rPr lang="en-US" sz="1671">
                <a:solidFill>
                  <a:srgbClr val="000000"/>
                </a:solidFill>
                <a:latin typeface="Garet"/>
              </a:rPr>
              <a:t>German International University</a:t>
            </a:r>
          </a:p>
        </p:txBody>
      </p:sp>
      <p:sp>
        <p:nvSpPr>
          <p:cNvPr name="TextBox 11" id="11"/>
          <p:cNvSpPr txBox="true"/>
          <p:nvPr/>
        </p:nvSpPr>
        <p:spPr>
          <a:xfrm rot="0">
            <a:off x="17508353" y="9441334"/>
            <a:ext cx="169069" cy="505216"/>
          </a:xfrm>
          <a:prstGeom prst="rect">
            <a:avLst/>
          </a:prstGeom>
        </p:spPr>
        <p:txBody>
          <a:bodyPr anchor="t" rtlCol="false" tIns="0" lIns="0" bIns="0" rIns="0">
            <a:spAutoFit/>
          </a:bodyPr>
          <a:lstStyle/>
          <a:p>
            <a:pPr algn="ctr">
              <a:lnSpc>
                <a:spcPts val="4178"/>
              </a:lnSpc>
              <a:spcBef>
                <a:spcPct val="0"/>
              </a:spcBef>
            </a:pPr>
            <a:r>
              <a:rPr lang="en-US" sz="2984">
                <a:solidFill>
                  <a:srgbClr val="000000"/>
                </a:solidFill>
                <a:latin typeface="Libre Baskerville"/>
              </a:rPr>
              <a:t>1</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61A6AB"/>
        </a:solidFill>
      </p:bgPr>
    </p:bg>
    <p:spTree>
      <p:nvGrpSpPr>
        <p:cNvPr id="1" name=""/>
        <p:cNvGrpSpPr/>
        <p:nvPr/>
      </p:nvGrpSpPr>
      <p:grpSpPr>
        <a:xfrm>
          <a:off x="0" y="0"/>
          <a:ext cx="0" cy="0"/>
          <a:chOff x="0" y="0"/>
          <a:chExt cx="0" cy="0"/>
        </a:xfrm>
      </p:grpSpPr>
      <p:sp>
        <p:nvSpPr>
          <p:cNvPr name="AutoShape 2" id="2"/>
          <p:cNvSpPr/>
          <p:nvPr/>
        </p:nvSpPr>
        <p:spPr>
          <a:xfrm flipH="true" flipV="true">
            <a:off x="1009650" y="9018116"/>
            <a:ext cx="0" cy="480368"/>
          </a:xfrm>
          <a:prstGeom prst="line">
            <a:avLst/>
          </a:prstGeom>
          <a:ln cap="flat" w="38100">
            <a:solidFill>
              <a:srgbClr val="FFFFFF"/>
            </a:solidFill>
            <a:prstDash val="solid"/>
            <a:headEnd type="none" len="sm" w="sm"/>
            <a:tailEnd type="none" len="sm" w="sm"/>
          </a:ln>
        </p:spPr>
      </p:sp>
      <p:pic>
        <p:nvPicPr>
          <p:cNvPr name="Picture 3" id="3">
            <a:hlinkClick action="ppaction://media"/>
          </p:cNvPr>
          <p:cNvPicPr>
            <a:picLocks noChangeAspect="true"/>
          </p:cNvPicPr>
          <p:nvPr>
            <a:videoFile r:link="rId4"/>
            <p:extLst>
              <p:ext uri="{DAA4B4D4-6D71-4841-9C94-3DE7FCFB9230}">
                <p14:media xmlns:p14="http://schemas.microsoft.com/office/powerpoint/2010/main" r:embed="rId5">
                  <p14:trim st="0.0000" end="8230.0000"/>
                </p14:media>
              </p:ext>
            </p:extLst>
          </p:nvPr>
        </p:nvPicPr>
        <p:blipFill>
          <a:blip r:embed="rId3"/>
          <a:srcRect l="0" t="0" r="0" b="0"/>
          <a:stretch>
            <a:fillRect/>
          </a:stretch>
        </p:blipFill>
        <p:spPr>
          <a:xfrm flipH="false" flipV="false" rot="0">
            <a:off x="1828800" y="612740"/>
            <a:ext cx="14630400" cy="8229600"/>
          </a:xfrm>
          <a:prstGeom prst="rect">
            <a:avLst/>
          </a:prstGeom>
        </p:spPr>
      </p:pic>
      <p:sp>
        <p:nvSpPr>
          <p:cNvPr name="TextBox 4" id="4"/>
          <p:cNvSpPr txBox="true"/>
          <p:nvPr/>
        </p:nvSpPr>
        <p:spPr>
          <a:xfrm rot="0">
            <a:off x="1161954" y="9102043"/>
            <a:ext cx="3834710" cy="290925"/>
          </a:xfrm>
          <a:prstGeom prst="rect">
            <a:avLst/>
          </a:prstGeom>
        </p:spPr>
        <p:txBody>
          <a:bodyPr anchor="t" rtlCol="false" tIns="0" lIns="0" bIns="0" rIns="0">
            <a:spAutoFit/>
          </a:bodyPr>
          <a:lstStyle/>
          <a:p>
            <a:pPr algn="ctr">
              <a:lnSpc>
                <a:spcPts val="2339"/>
              </a:lnSpc>
            </a:pPr>
            <a:r>
              <a:rPr lang="en-US" sz="1671">
                <a:solidFill>
                  <a:srgbClr val="000000"/>
                </a:solidFill>
                <a:latin typeface="Garet"/>
              </a:rPr>
              <a:t>German International University</a:t>
            </a:r>
          </a:p>
        </p:txBody>
      </p:sp>
      <p:sp>
        <p:nvSpPr>
          <p:cNvPr name="TextBox 5" id="5"/>
          <p:cNvSpPr txBox="true"/>
          <p:nvPr/>
        </p:nvSpPr>
        <p:spPr>
          <a:xfrm rot="0">
            <a:off x="17476132" y="9441334"/>
            <a:ext cx="233511" cy="505216"/>
          </a:xfrm>
          <a:prstGeom prst="rect">
            <a:avLst/>
          </a:prstGeom>
        </p:spPr>
        <p:txBody>
          <a:bodyPr anchor="t" rtlCol="false" tIns="0" lIns="0" bIns="0" rIns="0">
            <a:spAutoFit/>
          </a:bodyPr>
          <a:lstStyle/>
          <a:p>
            <a:pPr algn="ctr">
              <a:lnSpc>
                <a:spcPts val="4178"/>
              </a:lnSpc>
              <a:spcBef>
                <a:spcPct val="0"/>
              </a:spcBef>
            </a:pPr>
            <a:r>
              <a:rPr lang="en-US" sz="2984">
                <a:solidFill>
                  <a:srgbClr val="000000"/>
                </a:solidFill>
                <a:latin typeface="Libre Baskerville"/>
              </a:rPr>
              <a:t>2</a:t>
            </a:r>
          </a:p>
        </p:txBody>
      </p:sp>
    </p:spTree>
  </p:cSld>
  <p:clrMapOvr>
    <a:masterClrMapping/>
  </p:clrMapOvr>
  <p:timing>
    <p:tnLst>
      <p:par>
        <p:cTn dur="indefinite" restart="never" nodeType="tmRoot">
          <p:childTnLst>
            <p:video>
              <p:cMediaNode vol="100000">
                <p:cTn fill="hold" display="false">
                  <p:stCondLst>
                    <p:cond delay="indefinite"/>
                  </p:stCondLst>
                </p:cTn>
                <p:tgtEl>
                  <p:spTgt spid="3"/>
                </p:tgtEl>
              </p:cMediaNode>
            </p:video>
          </p:childTnLst>
        </p:cTn>
      </p:par>
    </p:tnLst>
  </p:timing>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61A6AB"/>
        </a:solidFill>
      </p:bgPr>
    </p:bg>
    <p:spTree>
      <p:nvGrpSpPr>
        <p:cNvPr id="1" name=""/>
        <p:cNvGrpSpPr/>
        <p:nvPr/>
      </p:nvGrpSpPr>
      <p:grpSpPr>
        <a:xfrm>
          <a:off x="0" y="0"/>
          <a:ext cx="0" cy="0"/>
          <a:chOff x="0" y="0"/>
          <a:chExt cx="0" cy="0"/>
        </a:xfrm>
      </p:grpSpPr>
      <p:sp>
        <p:nvSpPr>
          <p:cNvPr name="AutoShape 2" id="2"/>
          <p:cNvSpPr/>
          <p:nvPr/>
        </p:nvSpPr>
        <p:spPr>
          <a:xfrm flipV="true">
            <a:off x="8368201" y="1245384"/>
            <a:ext cx="0" cy="7765379"/>
          </a:xfrm>
          <a:prstGeom prst="line">
            <a:avLst/>
          </a:prstGeom>
          <a:ln cap="flat" w="38100">
            <a:solidFill>
              <a:srgbClr val="FFFFFF"/>
            </a:solidFill>
            <a:prstDash val="solid"/>
            <a:headEnd type="none" len="sm" w="sm"/>
            <a:tailEnd type="none" len="sm" w="sm"/>
          </a:ln>
        </p:spPr>
      </p:sp>
      <p:sp>
        <p:nvSpPr>
          <p:cNvPr name="AutoShape 3" id="3"/>
          <p:cNvSpPr/>
          <p:nvPr/>
        </p:nvSpPr>
        <p:spPr>
          <a:xfrm flipH="true" flipV="true">
            <a:off x="1009650" y="9018116"/>
            <a:ext cx="0" cy="480368"/>
          </a:xfrm>
          <a:prstGeom prst="line">
            <a:avLst/>
          </a:prstGeom>
          <a:ln cap="flat" w="38100">
            <a:solidFill>
              <a:srgbClr val="FFFFFF"/>
            </a:solidFill>
            <a:prstDash val="solid"/>
            <a:headEnd type="none" len="sm" w="sm"/>
            <a:tailEnd type="none" len="sm" w="sm"/>
          </a:ln>
        </p:spPr>
      </p:sp>
      <p:grpSp>
        <p:nvGrpSpPr>
          <p:cNvPr name="Group 4" id="4"/>
          <p:cNvGrpSpPr/>
          <p:nvPr/>
        </p:nvGrpSpPr>
        <p:grpSpPr>
          <a:xfrm rot="0">
            <a:off x="2782404" y="1028700"/>
            <a:ext cx="3086100" cy="3086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87F84"/>
            </a:solidFill>
          </p:spPr>
        </p:sp>
        <p:sp>
          <p:nvSpPr>
            <p:cNvPr name="TextBox 6" id="6"/>
            <p:cNvSpPr txBox="true"/>
            <p:nvPr/>
          </p:nvSpPr>
          <p:spPr>
            <a:xfrm>
              <a:off x="139700" y="6350"/>
              <a:ext cx="533400" cy="666750"/>
            </a:xfrm>
            <a:prstGeom prst="rect">
              <a:avLst/>
            </a:prstGeom>
          </p:spPr>
          <p:txBody>
            <a:bodyPr anchor="ctr" rtlCol="false" tIns="50800" lIns="50800" bIns="50800" rIns="50800"/>
            <a:lstStyle/>
            <a:p>
              <a:pPr algn="ctr">
                <a:lnSpc>
                  <a:spcPts val="9799"/>
                </a:lnSpc>
              </a:pPr>
              <a:r>
                <a:rPr lang="en-US" sz="6999">
                  <a:solidFill>
                    <a:srgbClr val="FFFFFF"/>
                  </a:solidFill>
                  <a:latin typeface="Garet"/>
                </a:rPr>
                <a:t>1</a:t>
              </a:r>
            </a:p>
          </p:txBody>
        </p:sp>
      </p:grpSp>
      <p:sp>
        <p:nvSpPr>
          <p:cNvPr name="TextBox 7" id="7"/>
          <p:cNvSpPr txBox="true"/>
          <p:nvPr/>
        </p:nvSpPr>
        <p:spPr>
          <a:xfrm rot="0">
            <a:off x="587905" y="4003364"/>
            <a:ext cx="7475098" cy="1559942"/>
          </a:xfrm>
          <a:prstGeom prst="rect">
            <a:avLst/>
          </a:prstGeom>
        </p:spPr>
        <p:txBody>
          <a:bodyPr anchor="t" rtlCol="false" tIns="0" lIns="0" bIns="0" rIns="0">
            <a:spAutoFit/>
          </a:bodyPr>
          <a:lstStyle/>
          <a:p>
            <a:pPr algn="ctr">
              <a:lnSpc>
                <a:spcPts val="12718"/>
              </a:lnSpc>
            </a:pPr>
            <a:r>
              <a:rPr lang="en-US" sz="9084">
                <a:solidFill>
                  <a:srgbClr val="000000"/>
                </a:solidFill>
                <a:latin typeface="Eczar Bold"/>
              </a:rPr>
              <a:t>Introduction</a:t>
            </a:r>
          </a:p>
        </p:txBody>
      </p:sp>
      <p:sp>
        <p:nvSpPr>
          <p:cNvPr name="TextBox 8" id="8"/>
          <p:cNvSpPr txBox="true"/>
          <p:nvPr/>
        </p:nvSpPr>
        <p:spPr>
          <a:xfrm rot="0">
            <a:off x="1161954" y="9102043"/>
            <a:ext cx="3834710" cy="290925"/>
          </a:xfrm>
          <a:prstGeom prst="rect">
            <a:avLst/>
          </a:prstGeom>
        </p:spPr>
        <p:txBody>
          <a:bodyPr anchor="t" rtlCol="false" tIns="0" lIns="0" bIns="0" rIns="0">
            <a:spAutoFit/>
          </a:bodyPr>
          <a:lstStyle/>
          <a:p>
            <a:pPr algn="ctr">
              <a:lnSpc>
                <a:spcPts val="2339"/>
              </a:lnSpc>
            </a:pPr>
            <a:r>
              <a:rPr lang="en-US" sz="1671">
                <a:solidFill>
                  <a:srgbClr val="000000"/>
                </a:solidFill>
                <a:latin typeface="Garet"/>
              </a:rPr>
              <a:t>German International University</a:t>
            </a:r>
          </a:p>
        </p:txBody>
      </p:sp>
      <p:sp>
        <p:nvSpPr>
          <p:cNvPr name="TextBox 9" id="9"/>
          <p:cNvSpPr txBox="true"/>
          <p:nvPr/>
        </p:nvSpPr>
        <p:spPr>
          <a:xfrm rot="0">
            <a:off x="9019257" y="2621939"/>
            <a:ext cx="9101320" cy="813474"/>
          </a:xfrm>
          <a:prstGeom prst="rect">
            <a:avLst/>
          </a:prstGeom>
        </p:spPr>
        <p:txBody>
          <a:bodyPr anchor="t" rtlCol="false" tIns="0" lIns="0" bIns="0" rIns="0">
            <a:spAutoFit/>
          </a:bodyPr>
          <a:lstStyle/>
          <a:p>
            <a:pPr algn="ctr">
              <a:lnSpc>
                <a:spcPts val="6620"/>
              </a:lnSpc>
              <a:spcBef>
                <a:spcPct val="0"/>
              </a:spcBef>
            </a:pPr>
            <a:r>
              <a:rPr lang="en-US" sz="4729">
                <a:solidFill>
                  <a:srgbClr val="000000"/>
                </a:solidFill>
                <a:latin typeface="Argent Bold"/>
              </a:rPr>
              <a:t>What are Deepfakes?</a:t>
            </a:r>
          </a:p>
        </p:txBody>
      </p:sp>
      <p:sp>
        <p:nvSpPr>
          <p:cNvPr name="TextBox 10" id="10"/>
          <p:cNvSpPr txBox="true"/>
          <p:nvPr/>
        </p:nvSpPr>
        <p:spPr>
          <a:xfrm rot="0">
            <a:off x="10639758" y="3699461"/>
            <a:ext cx="5860318" cy="903081"/>
          </a:xfrm>
          <a:prstGeom prst="rect">
            <a:avLst/>
          </a:prstGeom>
        </p:spPr>
        <p:txBody>
          <a:bodyPr anchor="t" rtlCol="false" tIns="0" lIns="0" bIns="0" rIns="0">
            <a:spAutoFit/>
          </a:bodyPr>
          <a:lstStyle/>
          <a:p>
            <a:pPr algn="ctr">
              <a:lnSpc>
                <a:spcPts val="3601"/>
              </a:lnSpc>
              <a:spcBef>
                <a:spcPct val="0"/>
              </a:spcBef>
            </a:pPr>
            <a:r>
              <a:rPr lang="en-US" sz="2572">
                <a:solidFill>
                  <a:srgbClr val="000000"/>
                </a:solidFill>
                <a:latin typeface="Libre Baskerville"/>
              </a:rPr>
              <a:t>A combination of deep learning and fake data</a:t>
            </a:r>
          </a:p>
        </p:txBody>
      </p:sp>
      <p:sp>
        <p:nvSpPr>
          <p:cNvPr name="TextBox 11" id="11"/>
          <p:cNvSpPr txBox="true"/>
          <p:nvPr/>
        </p:nvSpPr>
        <p:spPr>
          <a:xfrm rot="0">
            <a:off x="17476132" y="9441334"/>
            <a:ext cx="233511" cy="505216"/>
          </a:xfrm>
          <a:prstGeom prst="rect">
            <a:avLst/>
          </a:prstGeom>
        </p:spPr>
        <p:txBody>
          <a:bodyPr anchor="t" rtlCol="false" tIns="0" lIns="0" bIns="0" rIns="0">
            <a:spAutoFit/>
          </a:bodyPr>
          <a:lstStyle/>
          <a:p>
            <a:pPr algn="ctr">
              <a:lnSpc>
                <a:spcPts val="4178"/>
              </a:lnSpc>
              <a:spcBef>
                <a:spcPct val="0"/>
              </a:spcBef>
            </a:pPr>
            <a:r>
              <a:rPr lang="en-US" sz="2984">
                <a:solidFill>
                  <a:srgbClr val="000000"/>
                </a:solidFill>
                <a:latin typeface="Libre Baskerville"/>
              </a:rPr>
              <a:t>3</a:t>
            </a:r>
          </a:p>
        </p:txBody>
      </p:sp>
      <p:sp>
        <p:nvSpPr>
          <p:cNvPr name="Freeform 12" id="12"/>
          <p:cNvSpPr/>
          <p:nvPr/>
        </p:nvSpPr>
        <p:spPr>
          <a:xfrm flipH="false" flipV="false" rot="0">
            <a:off x="10265916" y="4935917"/>
            <a:ext cx="6234161" cy="3644976"/>
          </a:xfrm>
          <a:custGeom>
            <a:avLst/>
            <a:gdLst/>
            <a:ahLst/>
            <a:cxnLst/>
            <a:rect r="r" b="b" t="t" l="l"/>
            <a:pathLst>
              <a:path h="3644976" w="6234161">
                <a:moveTo>
                  <a:pt x="0" y="0"/>
                </a:moveTo>
                <a:lnTo>
                  <a:pt x="6234160" y="0"/>
                </a:lnTo>
                <a:lnTo>
                  <a:pt x="6234160" y="3644976"/>
                </a:lnTo>
                <a:lnTo>
                  <a:pt x="0" y="3644976"/>
                </a:lnTo>
                <a:lnTo>
                  <a:pt x="0" y="0"/>
                </a:lnTo>
                <a:close/>
              </a:path>
            </a:pathLst>
          </a:custGeom>
          <a:blipFill>
            <a:blip r:embed="rId3"/>
            <a:stretch>
              <a:fillRect l="-3942" t="0" r="0" b="0"/>
            </a:stretch>
          </a:blipFill>
        </p:spPr>
      </p:sp>
    </p:spTree>
  </p:cSld>
  <p:clrMapOvr>
    <a:masterClrMapping/>
  </p:clrMapOvr>
</p:sld>
</file>

<file path=ppt/slides/slide5.xml><?xml version="1.0" encoding="utf-8"?>
<p:sld xmlns:p="http://schemas.openxmlformats.org/presentationml/2006/main" xmlns:a="http://schemas.openxmlformats.org/drawingml/2006/main">
  <p:cSld>
    <p:bg>
      <p:bgPr>
        <a:solidFill>
          <a:srgbClr val="61A6AB"/>
        </a:solidFill>
      </p:bgPr>
    </p:bg>
    <p:spTree>
      <p:nvGrpSpPr>
        <p:cNvPr id="1" name=""/>
        <p:cNvGrpSpPr/>
        <p:nvPr/>
      </p:nvGrpSpPr>
      <p:grpSpPr>
        <a:xfrm>
          <a:off x="0" y="0"/>
          <a:ext cx="0" cy="0"/>
          <a:chOff x="0" y="0"/>
          <a:chExt cx="0" cy="0"/>
        </a:xfrm>
      </p:grpSpPr>
      <p:sp>
        <p:nvSpPr>
          <p:cNvPr name="AutoShape 2" id="2"/>
          <p:cNvSpPr/>
          <p:nvPr/>
        </p:nvSpPr>
        <p:spPr>
          <a:xfrm flipV="true">
            <a:off x="8368201" y="1245384"/>
            <a:ext cx="0" cy="7765379"/>
          </a:xfrm>
          <a:prstGeom prst="line">
            <a:avLst/>
          </a:prstGeom>
          <a:ln cap="flat" w="38100">
            <a:solidFill>
              <a:srgbClr val="FFFFFF"/>
            </a:solidFill>
            <a:prstDash val="solid"/>
            <a:headEnd type="none" len="sm" w="sm"/>
            <a:tailEnd type="none" len="sm" w="sm"/>
          </a:ln>
        </p:spPr>
      </p:sp>
      <p:sp>
        <p:nvSpPr>
          <p:cNvPr name="AutoShape 3" id="3"/>
          <p:cNvSpPr/>
          <p:nvPr/>
        </p:nvSpPr>
        <p:spPr>
          <a:xfrm flipH="true" flipV="true">
            <a:off x="1009650" y="9018116"/>
            <a:ext cx="0" cy="480368"/>
          </a:xfrm>
          <a:prstGeom prst="line">
            <a:avLst/>
          </a:prstGeom>
          <a:ln cap="flat" w="38100">
            <a:solidFill>
              <a:srgbClr val="FFFFFF"/>
            </a:solidFill>
            <a:prstDash val="solid"/>
            <a:headEnd type="none" len="sm" w="sm"/>
            <a:tailEnd type="none" len="sm" w="sm"/>
          </a:ln>
        </p:spPr>
      </p:sp>
      <p:grpSp>
        <p:nvGrpSpPr>
          <p:cNvPr name="Group 4" id="4"/>
          <p:cNvGrpSpPr/>
          <p:nvPr/>
        </p:nvGrpSpPr>
        <p:grpSpPr>
          <a:xfrm rot="0">
            <a:off x="2782404" y="1028700"/>
            <a:ext cx="3086100" cy="3086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87F84"/>
            </a:solidFill>
          </p:spPr>
        </p:sp>
        <p:sp>
          <p:nvSpPr>
            <p:cNvPr name="TextBox 6" id="6"/>
            <p:cNvSpPr txBox="true"/>
            <p:nvPr/>
          </p:nvSpPr>
          <p:spPr>
            <a:xfrm>
              <a:off x="139700" y="6350"/>
              <a:ext cx="533400" cy="666750"/>
            </a:xfrm>
            <a:prstGeom prst="rect">
              <a:avLst/>
            </a:prstGeom>
          </p:spPr>
          <p:txBody>
            <a:bodyPr anchor="ctr" rtlCol="false" tIns="50800" lIns="50800" bIns="50800" rIns="50800"/>
            <a:lstStyle/>
            <a:p>
              <a:pPr algn="ctr">
                <a:lnSpc>
                  <a:spcPts val="9799"/>
                </a:lnSpc>
              </a:pPr>
              <a:r>
                <a:rPr lang="en-US" sz="6999">
                  <a:solidFill>
                    <a:srgbClr val="FFFFFF"/>
                  </a:solidFill>
                  <a:latin typeface="Garet"/>
                </a:rPr>
                <a:t>2</a:t>
              </a:r>
            </a:p>
          </p:txBody>
        </p:sp>
      </p:grpSp>
      <p:sp>
        <p:nvSpPr>
          <p:cNvPr name="TextBox 7" id="7"/>
          <p:cNvSpPr txBox="true"/>
          <p:nvPr/>
        </p:nvSpPr>
        <p:spPr>
          <a:xfrm rot="0">
            <a:off x="9144000" y="2779269"/>
            <a:ext cx="9525" cy="1566544"/>
          </a:xfrm>
          <a:prstGeom prst="rect">
            <a:avLst/>
          </a:prstGeom>
        </p:spPr>
        <p:txBody>
          <a:bodyPr anchor="t" rtlCol="false" tIns="0" lIns="0" bIns="0" rIns="0">
            <a:spAutoFit/>
          </a:bodyPr>
          <a:lstStyle/>
          <a:p>
            <a:pPr algn="ctr">
              <a:lnSpc>
                <a:spcPts val="12880"/>
              </a:lnSpc>
            </a:pPr>
          </a:p>
        </p:txBody>
      </p:sp>
      <p:sp>
        <p:nvSpPr>
          <p:cNvPr name="TextBox 8" id="8"/>
          <p:cNvSpPr txBox="true"/>
          <p:nvPr/>
        </p:nvSpPr>
        <p:spPr>
          <a:xfrm rot="0">
            <a:off x="688759" y="3933825"/>
            <a:ext cx="7273390" cy="3169667"/>
          </a:xfrm>
          <a:prstGeom prst="rect">
            <a:avLst/>
          </a:prstGeom>
        </p:spPr>
        <p:txBody>
          <a:bodyPr anchor="t" rtlCol="false" tIns="0" lIns="0" bIns="0" rIns="0">
            <a:spAutoFit/>
          </a:bodyPr>
          <a:lstStyle/>
          <a:p>
            <a:pPr algn="ctr">
              <a:lnSpc>
                <a:spcPts val="12718"/>
              </a:lnSpc>
            </a:pPr>
            <a:r>
              <a:rPr lang="en-US" sz="9084">
                <a:solidFill>
                  <a:srgbClr val="000000"/>
                </a:solidFill>
                <a:latin typeface="Eczar Bold"/>
              </a:rPr>
              <a:t>Deepfakes Creation</a:t>
            </a:r>
          </a:p>
        </p:txBody>
      </p:sp>
      <p:sp>
        <p:nvSpPr>
          <p:cNvPr name="TextBox 9" id="9"/>
          <p:cNvSpPr txBox="true"/>
          <p:nvPr/>
        </p:nvSpPr>
        <p:spPr>
          <a:xfrm rot="0">
            <a:off x="1161954" y="9102043"/>
            <a:ext cx="3834710" cy="290925"/>
          </a:xfrm>
          <a:prstGeom prst="rect">
            <a:avLst/>
          </a:prstGeom>
        </p:spPr>
        <p:txBody>
          <a:bodyPr anchor="t" rtlCol="false" tIns="0" lIns="0" bIns="0" rIns="0">
            <a:spAutoFit/>
          </a:bodyPr>
          <a:lstStyle/>
          <a:p>
            <a:pPr algn="ctr">
              <a:lnSpc>
                <a:spcPts val="2339"/>
              </a:lnSpc>
            </a:pPr>
            <a:r>
              <a:rPr lang="en-US" sz="1671">
                <a:solidFill>
                  <a:srgbClr val="000000"/>
                </a:solidFill>
                <a:latin typeface="Garet"/>
              </a:rPr>
              <a:t>German International University</a:t>
            </a:r>
          </a:p>
        </p:txBody>
      </p:sp>
      <p:sp>
        <p:nvSpPr>
          <p:cNvPr name="TextBox 10" id="10"/>
          <p:cNvSpPr txBox="true"/>
          <p:nvPr/>
        </p:nvSpPr>
        <p:spPr>
          <a:xfrm rot="0">
            <a:off x="9544050" y="4490702"/>
            <a:ext cx="6506774" cy="654377"/>
          </a:xfrm>
          <a:prstGeom prst="rect">
            <a:avLst/>
          </a:prstGeom>
        </p:spPr>
        <p:txBody>
          <a:bodyPr anchor="t" rtlCol="false" tIns="0" lIns="0" bIns="0" rIns="0">
            <a:spAutoFit/>
          </a:bodyPr>
          <a:lstStyle/>
          <a:p>
            <a:pPr algn="ctr" marL="832975" indent="-416487" lvl="1">
              <a:lnSpc>
                <a:spcPts val="5401"/>
              </a:lnSpc>
              <a:buFont typeface="Arial"/>
              <a:buChar char="•"/>
            </a:pPr>
            <a:r>
              <a:rPr lang="en-US" sz="3858">
                <a:solidFill>
                  <a:srgbClr val="000000"/>
                </a:solidFill>
                <a:latin typeface="Libre Baskerville"/>
              </a:rPr>
              <a:t>Model Architecture</a:t>
            </a:r>
          </a:p>
        </p:txBody>
      </p:sp>
      <p:sp>
        <p:nvSpPr>
          <p:cNvPr name="TextBox 11" id="11"/>
          <p:cNvSpPr txBox="true"/>
          <p:nvPr/>
        </p:nvSpPr>
        <p:spPr>
          <a:xfrm rot="0">
            <a:off x="9544050" y="5618211"/>
            <a:ext cx="7228836" cy="654377"/>
          </a:xfrm>
          <a:prstGeom prst="rect">
            <a:avLst/>
          </a:prstGeom>
        </p:spPr>
        <p:txBody>
          <a:bodyPr anchor="t" rtlCol="false" tIns="0" lIns="0" bIns="0" rIns="0">
            <a:spAutoFit/>
          </a:bodyPr>
          <a:lstStyle/>
          <a:p>
            <a:pPr algn="ctr" marL="832975" indent="-416487" lvl="1">
              <a:lnSpc>
                <a:spcPts val="5401"/>
              </a:lnSpc>
              <a:buFont typeface="Arial"/>
              <a:buChar char="•"/>
            </a:pPr>
            <a:r>
              <a:rPr lang="en-US" sz="3858">
                <a:solidFill>
                  <a:srgbClr val="000000"/>
                </a:solidFill>
                <a:latin typeface="Libre Baskerville"/>
              </a:rPr>
              <a:t>Animation Generation</a:t>
            </a:r>
          </a:p>
        </p:txBody>
      </p:sp>
      <p:sp>
        <p:nvSpPr>
          <p:cNvPr name="TextBox 12" id="12"/>
          <p:cNvSpPr txBox="true"/>
          <p:nvPr/>
        </p:nvSpPr>
        <p:spPr>
          <a:xfrm rot="0">
            <a:off x="17482011" y="9441334"/>
            <a:ext cx="221754" cy="505216"/>
          </a:xfrm>
          <a:prstGeom prst="rect">
            <a:avLst/>
          </a:prstGeom>
        </p:spPr>
        <p:txBody>
          <a:bodyPr anchor="t" rtlCol="false" tIns="0" lIns="0" bIns="0" rIns="0">
            <a:spAutoFit/>
          </a:bodyPr>
          <a:lstStyle/>
          <a:p>
            <a:pPr algn="ctr">
              <a:lnSpc>
                <a:spcPts val="4178"/>
              </a:lnSpc>
              <a:spcBef>
                <a:spcPct val="0"/>
              </a:spcBef>
            </a:pPr>
            <a:r>
              <a:rPr lang="en-US" sz="2984">
                <a:solidFill>
                  <a:srgbClr val="000000"/>
                </a:solidFill>
                <a:latin typeface="Libre Baskerville"/>
              </a:rPr>
              <a:t>4</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61A6AB"/>
        </a:solidFill>
      </p:bgPr>
    </p:bg>
    <p:spTree>
      <p:nvGrpSpPr>
        <p:cNvPr id="1" name=""/>
        <p:cNvGrpSpPr/>
        <p:nvPr/>
      </p:nvGrpSpPr>
      <p:grpSpPr>
        <a:xfrm>
          <a:off x="0" y="0"/>
          <a:ext cx="0" cy="0"/>
          <a:chOff x="0" y="0"/>
          <a:chExt cx="0" cy="0"/>
        </a:xfrm>
      </p:grpSpPr>
      <p:sp>
        <p:nvSpPr>
          <p:cNvPr name="AutoShape 2" id="2"/>
          <p:cNvSpPr/>
          <p:nvPr/>
        </p:nvSpPr>
        <p:spPr>
          <a:xfrm flipV="true">
            <a:off x="8368201" y="1245384"/>
            <a:ext cx="0" cy="7765379"/>
          </a:xfrm>
          <a:prstGeom prst="line">
            <a:avLst/>
          </a:prstGeom>
          <a:ln cap="flat" w="38100">
            <a:solidFill>
              <a:srgbClr val="FFFFFF"/>
            </a:solidFill>
            <a:prstDash val="solid"/>
            <a:headEnd type="none" len="sm" w="sm"/>
            <a:tailEnd type="none" len="sm" w="sm"/>
          </a:ln>
        </p:spPr>
      </p:sp>
      <p:sp>
        <p:nvSpPr>
          <p:cNvPr name="AutoShape 3" id="3"/>
          <p:cNvSpPr/>
          <p:nvPr/>
        </p:nvSpPr>
        <p:spPr>
          <a:xfrm flipH="true" flipV="true">
            <a:off x="1009650" y="9018116"/>
            <a:ext cx="0" cy="480368"/>
          </a:xfrm>
          <a:prstGeom prst="line">
            <a:avLst/>
          </a:prstGeom>
          <a:ln cap="flat" w="38100">
            <a:solidFill>
              <a:srgbClr val="FFFFFF"/>
            </a:solidFill>
            <a:prstDash val="solid"/>
            <a:headEnd type="none" len="sm" w="sm"/>
            <a:tailEnd type="none" len="sm" w="sm"/>
          </a:ln>
        </p:spPr>
      </p:sp>
      <p:grpSp>
        <p:nvGrpSpPr>
          <p:cNvPr name="Group 4" id="4"/>
          <p:cNvGrpSpPr/>
          <p:nvPr/>
        </p:nvGrpSpPr>
        <p:grpSpPr>
          <a:xfrm rot="0">
            <a:off x="580147" y="2533828"/>
            <a:ext cx="1569331" cy="1600214"/>
            <a:chOff x="0" y="0"/>
            <a:chExt cx="812800" cy="828795"/>
          </a:xfrm>
        </p:grpSpPr>
        <p:sp>
          <p:nvSpPr>
            <p:cNvPr name="Freeform 5" id="5"/>
            <p:cNvSpPr/>
            <p:nvPr/>
          </p:nvSpPr>
          <p:spPr>
            <a:xfrm flipH="false" flipV="false" rot="0">
              <a:off x="0" y="0"/>
              <a:ext cx="812800" cy="828795"/>
            </a:xfrm>
            <a:custGeom>
              <a:avLst/>
              <a:gdLst/>
              <a:ahLst/>
              <a:cxnLst/>
              <a:rect r="r" b="b" t="t" l="l"/>
              <a:pathLst>
                <a:path h="828795" w="812800">
                  <a:moveTo>
                    <a:pt x="406400" y="0"/>
                  </a:moveTo>
                  <a:lnTo>
                    <a:pt x="812800" y="828795"/>
                  </a:lnTo>
                  <a:lnTo>
                    <a:pt x="0" y="828795"/>
                  </a:lnTo>
                  <a:lnTo>
                    <a:pt x="406400" y="0"/>
                  </a:lnTo>
                  <a:close/>
                </a:path>
              </a:pathLst>
            </a:custGeom>
            <a:solidFill>
              <a:srgbClr val="387F84"/>
            </a:solidFill>
          </p:spPr>
        </p:sp>
        <p:sp>
          <p:nvSpPr>
            <p:cNvPr name="TextBox 6" id="6"/>
            <p:cNvSpPr txBox="true"/>
            <p:nvPr/>
          </p:nvSpPr>
          <p:spPr>
            <a:xfrm>
              <a:off x="127000" y="327648"/>
              <a:ext cx="558800" cy="441948"/>
            </a:xfrm>
            <a:prstGeom prst="rect">
              <a:avLst/>
            </a:prstGeom>
          </p:spPr>
          <p:txBody>
            <a:bodyPr anchor="ctr" rtlCol="false" tIns="50800" lIns="50800" bIns="50800" rIns="50800"/>
            <a:lstStyle/>
            <a:p>
              <a:pPr algn="ctr">
                <a:lnSpc>
                  <a:spcPts val="4439"/>
                </a:lnSpc>
              </a:pPr>
              <a:r>
                <a:rPr lang="en-US" sz="3171">
                  <a:solidFill>
                    <a:srgbClr val="FFFFFF"/>
                  </a:solidFill>
                  <a:latin typeface="Garet"/>
                </a:rPr>
                <a:t>1</a:t>
              </a:r>
            </a:p>
          </p:txBody>
        </p:sp>
      </p:grpSp>
      <p:sp>
        <p:nvSpPr>
          <p:cNvPr name="TextBox 7" id="7"/>
          <p:cNvSpPr txBox="true"/>
          <p:nvPr/>
        </p:nvSpPr>
        <p:spPr>
          <a:xfrm rot="0">
            <a:off x="9144000" y="5472976"/>
            <a:ext cx="9525" cy="1566544"/>
          </a:xfrm>
          <a:prstGeom prst="rect">
            <a:avLst/>
          </a:prstGeom>
        </p:spPr>
        <p:txBody>
          <a:bodyPr anchor="t" rtlCol="false" tIns="0" lIns="0" bIns="0" rIns="0">
            <a:spAutoFit/>
          </a:bodyPr>
          <a:lstStyle/>
          <a:p>
            <a:pPr algn="ctr">
              <a:lnSpc>
                <a:spcPts val="12880"/>
              </a:lnSpc>
            </a:pPr>
          </a:p>
        </p:txBody>
      </p:sp>
      <p:sp>
        <p:nvSpPr>
          <p:cNvPr name="TextBox 8" id="8"/>
          <p:cNvSpPr txBox="true"/>
          <p:nvPr/>
        </p:nvSpPr>
        <p:spPr>
          <a:xfrm rot="0">
            <a:off x="580147" y="3468179"/>
            <a:ext cx="7273390" cy="3169667"/>
          </a:xfrm>
          <a:prstGeom prst="rect">
            <a:avLst/>
          </a:prstGeom>
        </p:spPr>
        <p:txBody>
          <a:bodyPr anchor="t" rtlCol="false" tIns="0" lIns="0" bIns="0" rIns="0">
            <a:spAutoFit/>
          </a:bodyPr>
          <a:lstStyle/>
          <a:p>
            <a:pPr algn="ctr">
              <a:lnSpc>
                <a:spcPts val="12718"/>
              </a:lnSpc>
            </a:pPr>
            <a:r>
              <a:rPr lang="en-US" sz="9084">
                <a:solidFill>
                  <a:srgbClr val="000000"/>
                </a:solidFill>
                <a:latin typeface="Eczar Bold"/>
              </a:rPr>
              <a:t>Model Architecture</a:t>
            </a:r>
          </a:p>
        </p:txBody>
      </p:sp>
      <p:sp>
        <p:nvSpPr>
          <p:cNvPr name="TextBox 9" id="9"/>
          <p:cNvSpPr txBox="true"/>
          <p:nvPr/>
        </p:nvSpPr>
        <p:spPr>
          <a:xfrm rot="0">
            <a:off x="1161954" y="9102043"/>
            <a:ext cx="3834710" cy="290925"/>
          </a:xfrm>
          <a:prstGeom prst="rect">
            <a:avLst/>
          </a:prstGeom>
        </p:spPr>
        <p:txBody>
          <a:bodyPr anchor="t" rtlCol="false" tIns="0" lIns="0" bIns="0" rIns="0">
            <a:spAutoFit/>
          </a:bodyPr>
          <a:lstStyle/>
          <a:p>
            <a:pPr algn="ctr">
              <a:lnSpc>
                <a:spcPts val="2339"/>
              </a:lnSpc>
            </a:pPr>
            <a:r>
              <a:rPr lang="en-US" sz="1671">
                <a:solidFill>
                  <a:srgbClr val="000000"/>
                </a:solidFill>
                <a:latin typeface="Garet"/>
              </a:rPr>
              <a:t>German International University</a:t>
            </a:r>
          </a:p>
        </p:txBody>
      </p:sp>
      <p:sp>
        <p:nvSpPr>
          <p:cNvPr name="TextBox 10" id="10"/>
          <p:cNvSpPr txBox="true"/>
          <p:nvPr/>
        </p:nvSpPr>
        <p:spPr>
          <a:xfrm rot="0">
            <a:off x="9153525" y="1798214"/>
            <a:ext cx="6459464" cy="504419"/>
          </a:xfrm>
          <a:prstGeom prst="rect">
            <a:avLst/>
          </a:prstGeom>
        </p:spPr>
        <p:txBody>
          <a:bodyPr anchor="t" rtlCol="false" tIns="0" lIns="0" bIns="0" rIns="0">
            <a:spAutoFit/>
          </a:bodyPr>
          <a:lstStyle/>
          <a:p>
            <a:pPr algn="ctr" marL="644376" indent="-322188" lvl="1">
              <a:lnSpc>
                <a:spcPts val="4178"/>
              </a:lnSpc>
              <a:buFont typeface="Arial"/>
              <a:buChar char="•"/>
            </a:pPr>
            <a:r>
              <a:rPr lang="en-US" sz="2984">
                <a:solidFill>
                  <a:srgbClr val="000000"/>
                </a:solidFill>
                <a:latin typeface="Libre Baskerville"/>
              </a:rPr>
              <a:t>Occlusion Aware Generator</a:t>
            </a:r>
          </a:p>
        </p:txBody>
      </p:sp>
      <p:sp>
        <p:nvSpPr>
          <p:cNvPr name="TextBox 11" id="11"/>
          <p:cNvSpPr txBox="true"/>
          <p:nvPr/>
        </p:nvSpPr>
        <p:spPr>
          <a:xfrm rot="0">
            <a:off x="9153525" y="3629624"/>
            <a:ext cx="4761931" cy="504419"/>
          </a:xfrm>
          <a:prstGeom prst="rect">
            <a:avLst/>
          </a:prstGeom>
        </p:spPr>
        <p:txBody>
          <a:bodyPr anchor="t" rtlCol="false" tIns="0" lIns="0" bIns="0" rIns="0">
            <a:spAutoFit/>
          </a:bodyPr>
          <a:lstStyle/>
          <a:p>
            <a:pPr algn="ctr" marL="644376" indent="-322188" lvl="1">
              <a:lnSpc>
                <a:spcPts val="4178"/>
              </a:lnSpc>
              <a:buFont typeface="Arial"/>
              <a:buChar char="•"/>
            </a:pPr>
            <a:r>
              <a:rPr lang="en-US" sz="2984">
                <a:solidFill>
                  <a:srgbClr val="000000"/>
                </a:solidFill>
                <a:latin typeface="Libre Baskerville"/>
              </a:rPr>
              <a:t>Keypoint Detector</a:t>
            </a:r>
          </a:p>
        </p:txBody>
      </p:sp>
      <p:sp>
        <p:nvSpPr>
          <p:cNvPr name="TextBox 12" id="12"/>
          <p:cNvSpPr txBox="true"/>
          <p:nvPr/>
        </p:nvSpPr>
        <p:spPr>
          <a:xfrm rot="0">
            <a:off x="9144000" y="2715630"/>
            <a:ext cx="5729525" cy="504419"/>
          </a:xfrm>
          <a:prstGeom prst="rect">
            <a:avLst/>
          </a:prstGeom>
        </p:spPr>
        <p:txBody>
          <a:bodyPr anchor="t" rtlCol="false" tIns="0" lIns="0" bIns="0" rIns="0">
            <a:spAutoFit/>
          </a:bodyPr>
          <a:lstStyle/>
          <a:p>
            <a:pPr algn="ctr" marL="644376" indent="-322188" lvl="1">
              <a:lnSpc>
                <a:spcPts val="4178"/>
              </a:lnSpc>
              <a:buFont typeface="Arial"/>
              <a:buChar char="•"/>
            </a:pPr>
            <a:r>
              <a:rPr lang="en-US" sz="2984">
                <a:solidFill>
                  <a:srgbClr val="000000"/>
                </a:solidFill>
                <a:latin typeface="Libre Baskerville"/>
              </a:rPr>
              <a:t>Dense Motion Network</a:t>
            </a:r>
          </a:p>
        </p:txBody>
      </p:sp>
      <p:sp>
        <p:nvSpPr>
          <p:cNvPr name="TextBox 13" id="13"/>
          <p:cNvSpPr txBox="true"/>
          <p:nvPr/>
        </p:nvSpPr>
        <p:spPr>
          <a:xfrm rot="0">
            <a:off x="17485211" y="9441334"/>
            <a:ext cx="215354" cy="505216"/>
          </a:xfrm>
          <a:prstGeom prst="rect">
            <a:avLst/>
          </a:prstGeom>
        </p:spPr>
        <p:txBody>
          <a:bodyPr anchor="t" rtlCol="false" tIns="0" lIns="0" bIns="0" rIns="0">
            <a:spAutoFit/>
          </a:bodyPr>
          <a:lstStyle/>
          <a:p>
            <a:pPr algn="ctr">
              <a:lnSpc>
                <a:spcPts val="4178"/>
              </a:lnSpc>
              <a:spcBef>
                <a:spcPct val="0"/>
              </a:spcBef>
            </a:pPr>
            <a:r>
              <a:rPr lang="en-US" sz="2984">
                <a:solidFill>
                  <a:srgbClr val="000000"/>
                </a:solidFill>
                <a:latin typeface="Libre Baskerville"/>
              </a:rPr>
              <a:t>5</a:t>
            </a:r>
          </a:p>
        </p:txBody>
      </p:sp>
      <p:sp>
        <p:nvSpPr>
          <p:cNvPr name="Freeform 14" id="14"/>
          <p:cNvSpPr/>
          <p:nvPr/>
        </p:nvSpPr>
        <p:spPr>
          <a:xfrm flipH="false" flipV="false" rot="0">
            <a:off x="10915767" y="4397710"/>
            <a:ext cx="4805697" cy="4480271"/>
          </a:xfrm>
          <a:custGeom>
            <a:avLst/>
            <a:gdLst/>
            <a:ahLst/>
            <a:cxnLst/>
            <a:rect r="r" b="b" t="t" l="l"/>
            <a:pathLst>
              <a:path h="4480271" w="4805697">
                <a:moveTo>
                  <a:pt x="0" y="0"/>
                </a:moveTo>
                <a:lnTo>
                  <a:pt x="4805697" y="0"/>
                </a:lnTo>
                <a:lnTo>
                  <a:pt x="4805697" y="4480271"/>
                </a:lnTo>
                <a:lnTo>
                  <a:pt x="0" y="4480271"/>
                </a:lnTo>
                <a:lnTo>
                  <a:pt x="0" y="0"/>
                </a:lnTo>
                <a:close/>
              </a:path>
            </a:pathLst>
          </a:custGeom>
          <a:blipFill>
            <a:blip r:embed="rId3"/>
            <a:stretch>
              <a:fillRect l="0" t="0" r="0" b="-7263"/>
            </a:stretch>
          </a:blipFill>
        </p:spPr>
      </p:sp>
    </p:spTree>
  </p:cSld>
  <p:clrMapOvr>
    <a:masterClrMapping/>
  </p:clrMapOvr>
</p:sld>
</file>

<file path=ppt/slides/slide7.xml><?xml version="1.0" encoding="utf-8"?>
<p:sld xmlns:p="http://schemas.openxmlformats.org/presentationml/2006/main" xmlns:a="http://schemas.openxmlformats.org/drawingml/2006/main">
  <p:cSld>
    <p:bg>
      <p:bgPr>
        <a:solidFill>
          <a:srgbClr val="61A6AB"/>
        </a:solidFill>
      </p:bgPr>
    </p:bg>
    <p:spTree>
      <p:nvGrpSpPr>
        <p:cNvPr id="1" name=""/>
        <p:cNvGrpSpPr/>
        <p:nvPr/>
      </p:nvGrpSpPr>
      <p:grpSpPr>
        <a:xfrm>
          <a:off x="0" y="0"/>
          <a:ext cx="0" cy="0"/>
          <a:chOff x="0" y="0"/>
          <a:chExt cx="0" cy="0"/>
        </a:xfrm>
      </p:grpSpPr>
      <p:sp>
        <p:nvSpPr>
          <p:cNvPr name="AutoShape 2" id="2"/>
          <p:cNvSpPr/>
          <p:nvPr/>
        </p:nvSpPr>
        <p:spPr>
          <a:xfrm flipV="true">
            <a:off x="8368201" y="1245384"/>
            <a:ext cx="0" cy="7765379"/>
          </a:xfrm>
          <a:prstGeom prst="line">
            <a:avLst/>
          </a:prstGeom>
          <a:ln cap="flat" w="38100">
            <a:solidFill>
              <a:srgbClr val="FFFFFF"/>
            </a:solidFill>
            <a:prstDash val="solid"/>
            <a:headEnd type="none" len="sm" w="sm"/>
            <a:tailEnd type="none" len="sm" w="sm"/>
          </a:ln>
        </p:spPr>
      </p:sp>
      <p:sp>
        <p:nvSpPr>
          <p:cNvPr name="AutoShape 3" id="3"/>
          <p:cNvSpPr/>
          <p:nvPr/>
        </p:nvSpPr>
        <p:spPr>
          <a:xfrm flipH="true" flipV="true">
            <a:off x="1009650" y="9018116"/>
            <a:ext cx="0" cy="480368"/>
          </a:xfrm>
          <a:prstGeom prst="line">
            <a:avLst/>
          </a:prstGeom>
          <a:ln cap="flat" w="38100">
            <a:solidFill>
              <a:srgbClr val="FFFFFF"/>
            </a:solidFill>
            <a:prstDash val="solid"/>
            <a:headEnd type="none" len="sm" w="sm"/>
            <a:tailEnd type="none" len="sm" w="sm"/>
          </a:ln>
        </p:spPr>
      </p:sp>
      <p:grpSp>
        <p:nvGrpSpPr>
          <p:cNvPr name="Group 4" id="4"/>
          <p:cNvGrpSpPr/>
          <p:nvPr/>
        </p:nvGrpSpPr>
        <p:grpSpPr>
          <a:xfrm rot="0">
            <a:off x="313761" y="2215574"/>
            <a:ext cx="1569331" cy="1600214"/>
            <a:chOff x="0" y="0"/>
            <a:chExt cx="812800" cy="828795"/>
          </a:xfrm>
        </p:grpSpPr>
        <p:sp>
          <p:nvSpPr>
            <p:cNvPr name="Freeform 5" id="5"/>
            <p:cNvSpPr/>
            <p:nvPr/>
          </p:nvSpPr>
          <p:spPr>
            <a:xfrm flipH="false" flipV="false" rot="0">
              <a:off x="0" y="0"/>
              <a:ext cx="812800" cy="828795"/>
            </a:xfrm>
            <a:custGeom>
              <a:avLst/>
              <a:gdLst/>
              <a:ahLst/>
              <a:cxnLst/>
              <a:rect r="r" b="b" t="t" l="l"/>
              <a:pathLst>
                <a:path h="828795" w="812800">
                  <a:moveTo>
                    <a:pt x="406400" y="0"/>
                  </a:moveTo>
                  <a:lnTo>
                    <a:pt x="812800" y="828795"/>
                  </a:lnTo>
                  <a:lnTo>
                    <a:pt x="0" y="828795"/>
                  </a:lnTo>
                  <a:lnTo>
                    <a:pt x="406400" y="0"/>
                  </a:lnTo>
                  <a:close/>
                </a:path>
              </a:pathLst>
            </a:custGeom>
            <a:solidFill>
              <a:srgbClr val="387F84"/>
            </a:solidFill>
          </p:spPr>
        </p:sp>
        <p:sp>
          <p:nvSpPr>
            <p:cNvPr name="TextBox 6" id="6"/>
            <p:cNvSpPr txBox="true"/>
            <p:nvPr/>
          </p:nvSpPr>
          <p:spPr>
            <a:xfrm>
              <a:off x="127000" y="327648"/>
              <a:ext cx="558800" cy="441948"/>
            </a:xfrm>
            <a:prstGeom prst="rect">
              <a:avLst/>
            </a:prstGeom>
          </p:spPr>
          <p:txBody>
            <a:bodyPr anchor="ctr" rtlCol="false" tIns="50800" lIns="50800" bIns="50800" rIns="50800"/>
            <a:lstStyle/>
            <a:p>
              <a:pPr algn="ctr">
                <a:lnSpc>
                  <a:spcPts val="4439"/>
                </a:lnSpc>
              </a:pPr>
              <a:r>
                <a:rPr lang="en-US" sz="3171">
                  <a:solidFill>
                    <a:srgbClr val="FFFFFF"/>
                  </a:solidFill>
                  <a:latin typeface="Garet"/>
                </a:rPr>
                <a:t>2</a:t>
              </a:r>
            </a:p>
          </p:txBody>
        </p:sp>
      </p:grpSp>
      <p:sp>
        <p:nvSpPr>
          <p:cNvPr name="TextBox 7" id="7"/>
          <p:cNvSpPr txBox="true"/>
          <p:nvPr/>
        </p:nvSpPr>
        <p:spPr>
          <a:xfrm rot="0">
            <a:off x="9144000" y="5472976"/>
            <a:ext cx="9525" cy="1566544"/>
          </a:xfrm>
          <a:prstGeom prst="rect">
            <a:avLst/>
          </a:prstGeom>
        </p:spPr>
        <p:txBody>
          <a:bodyPr anchor="t" rtlCol="false" tIns="0" lIns="0" bIns="0" rIns="0">
            <a:spAutoFit/>
          </a:bodyPr>
          <a:lstStyle/>
          <a:p>
            <a:pPr algn="ctr">
              <a:lnSpc>
                <a:spcPts val="12880"/>
              </a:lnSpc>
            </a:pPr>
          </a:p>
        </p:txBody>
      </p:sp>
      <p:sp>
        <p:nvSpPr>
          <p:cNvPr name="TextBox 8" id="8"/>
          <p:cNvSpPr txBox="true"/>
          <p:nvPr/>
        </p:nvSpPr>
        <p:spPr>
          <a:xfrm rot="0">
            <a:off x="313761" y="3869854"/>
            <a:ext cx="7273390" cy="3169667"/>
          </a:xfrm>
          <a:prstGeom prst="rect">
            <a:avLst/>
          </a:prstGeom>
        </p:spPr>
        <p:txBody>
          <a:bodyPr anchor="t" rtlCol="false" tIns="0" lIns="0" bIns="0" rIns="0">
            <a:spAutoFit/>
          </a:bodyPr>
          <a:lstStyle/>
          <a:p>
            <a:pPr algn="ctr">
              <a:lnSpc>
                <a:spcPts val="12718"/>
              </a:lnSpc>
            </a:pPr>
            <a:r>
              <a:rPr lang="en-US" sz="9084">
                <a:solidFill>
                  <a:srgbClr val="000000"/>
                </a:solidFill>
                <a:latin typeface="Eczar Bold"/>
              </a:rPr>
              <a:t>Animation Generation</a:t>
            </a:r>
          </a:p>
        </p:txBody>
      </p:sp>
      <p:sp>
        <p:nvSpPr>
          <p:cNvPr name="TextBox 9" id="9"/>
          <p:cNvSpPr txBox="true"/>
          <p:nvPr/>
        </p:nvSpPr>
        <p:spPr>
          <a:xfrm rot="0">
            <a:off x="1161954" y="9102043"/>
            <a:ext cx="3834710" cy="290925"/>
          </a:xfrm>
          <a:prstGeom prst="rect">
            <a:avLst/>
          </a:prstGeom>
        </p:spPr>
        <p:txBody>
          <a:bodyPr anchor="t" rtlCol="false" tIns="0" lIns="0" bIns="0" rIns="0">
            <a:spAutoFit/>
          </a:bodyPr>
          <a:lstStyle/>
          <a:p>
            <a:pPr algn="ctr">
              <a:lnSpc>
                <a:spcPts val="2339"/>
              </a:lnSpc>
            </a:pPr>
            <a:r>
              <a:rPr lang="en-US" sz="1671">
                <a:solidFill>
                  <a:srgbClr val="000000"/>
                </a:solidFill>
                <a:latin typeface="Garet"/>
              </a:rPr>
              <a:t>German International University</a:t>
            </a:r>
          </a:p>
        </p:txBody>
      </p:sp>
      <p:sp>
        <p:nvSpPr>
          <p:cNvPr name="TextBox 10" id="10"/>
          <p:cNvSpPr txBox="true"/>
          <p:nvPr/>
        </p:nvSpPr>
        <p:spPr>
          <a:xfrm rot="0">
            <a:off x="9153525" y="3159476"/>
            <a:ext cx="5050511" cy="504419"/>
          </a:xfrm>
          <a:prstGeom prst="rect">
            <a:avLst/>
          </a:prstGeom>
        </p:spPr>
        <p:txBody>
          <a:bodyPr anchor="t" rtlCol="false" tIns="0" lIns="0" bIns="0" rIns="0">
            <a:spAutoFit/>
          </a:bodyPr>
          <a:lstStyle/>
          <a:p>
            <a:pPr algn="ctr" marL="644376" indent="-322188" lvl="1">
              <a:lnSpc>
                <a:spcPts val="4178"/>
              </a:lnSpc>
              <a:buFont typeface="Arial"/>
              <a:buChar char="•"/>
            </a:pPr>
            <a:r>
              <a:rPr lang="en-US" sz="2984">
                <a:solidFill>
                  <a:srgbClr val="000000"/>
                </a:solidFill>
                <a:latin typeface="Libre Baskerville"/>
              </a:rPr>
              <a:t>Keypoints extraction</a:t>
            </a:r>
          </a:p>
        </p:txBody>
      </p:sp>
      <p:sp>
        <p:nvSpPr>
          <p:cNvPr name="TextBox 11" id="11"/>
          <p:cNvSpPr txBox="true"/>
          <p:nvPr/>
        </p:nvSpPr>
        <p:spPr>
          <a:xfrm rot="0">
            <a:off x="9153525" y="5582644"/>
            <a:ext cx="6731069" cy="504419"/>
          </a:xfrm>
          <a:prstGeom prst="rect">
            <a:avLst/>
          </a:prstGeom>
        </p:spPr>
        <p:txBody>
          <a:bodyPr anchor="t" rtlCol="false" tIns="0" lIns="0" bIns="0" rIns="0">
            <a:spAutoFit/>
          </a:bodyPr>
          <a:lstStyle/>
          <a:p>
            <a:pPr algn="ctr" marL="644376" indent="-322188" lvl="1">
              <a:lnSpc>
                <a:spcPts val="4178"/>
              </a:lnSpc>
              <a:buFont typeface="Arial"/>
              <a:buChar char="•"/>
            </a:pPr>
            <a:r>
              <a:rPr lang="en-US" sz="2984">
                <a:solidFill>
                  <a:srgbClr val="000000"/>
                </a:solidFill>
                <a:latin typeface="Libre Baskerville"/>
              </a:rPr>
              <a:t>Frame-by-Frame Generation</a:t>
            </a:r>
          </a:p>
        </p:txBody>
      </p:sp>
      <p:sp>
        <p:nvSpPr>
          <p:cNvPr name="TextBox 12" id="12"/>
          <p:cNvSpPr txBox="true"/>
          <p:nvPr/>
        </p:nvSpPr>
        <p:spPr>
          <a:xfrm rot="0">
            <a:off x="9144000" y="4373376"/>
            <a:ext cx="6468989" cy="504419"/>
          </a:xfrm>
          <a:prstGeom prst="rect">
            <a:avLst/>
          </a:prstGeom>
        </p:spPr>
        <p:txBody>
          <a:bodyPr anchor="t" rtlCol="false" tIns="0" lIns="0" bIns="0" rIns="0">
            <a:spAutoFit/>
          </a:bodyPr>
          <a:lstStyle/>
          <a:p>
            <a:pPr algn="ctr" marL="644376" indent="-322188" lvl="1">
              <a:lnSpc>
                <a:spcPts val="4178"/>
              </a:lnSpc>
              <a:buFont typeface="Arial"/>
              <a:buChar char="•"/>
            </a:pPr>
            <a:r>
              <a:rPr lang="en-US" sz="2984">
                <a:solidFill>
                  <a:srgbClr val="000000"/>
                </a:solidFill>
                <a:latin typeface="Libre Baskerville"/>
              </a:rPr>
              <a:t>Normalization of Keypoints</a:t>
            </a:r>
          </a:p>
        </p:txBody>
      </p:sp>
      <p:sp>
        <p:nvSpPr>
          <p:cNvPr name="TextBox 13" id="13"/>
          <p:cNvSpPr txBox="true"/>
          <p:nvPr/>
        </p:nvSpPr>
        <p:spPr>
          <a:xfrm rot="0">
            <a:off x="9144000" y="6758736"/>
            <a:ext cx="4765999" cy="504419"/>
          </a:xfrm>
          <a:prstGeom prst="rect">
            <a:avLst/>
          </a:prstGeom>
        </p:spPr>
        <p:txBody>
          <a:bodyPr anchor="t" rtlCol="false" tIns="0" lIns="0" bIns="0" rIns="0">
            <a:spAutoFit/>
          </a:bodyPr>
          <a:lstStyle/>
          <a:p>
            <a:pPr algn="ctr" marL="644376" indent="-322188" lvl="1">
              <a:lnSpc>
                <a:spcPts val="4178"/>
              </a:lnSpc>
              <a:buFont typeface="Arial"/>
              <a:buChar char="•"/>
            </a:pPr>
            <a:r>
              <a:rPr lang="en-US" sz="2984">
                <a:solidFill>
                  <a:srgbClr val="000000"/>
                </a:solidFill>
                <a:latin typeface="Libre Baskerville"/>
              </a:rPr>
              <a:t>Output Generation</a:t>
            </a:r>
          </a:p>
        </p:txBody>
      </p:sp>
      <p:sp>
        <p:nvSpPr>
          <p:cNvPr name="TextBox 14" id="14"/>
          <p:cNvSpPr txBox="true"/>
          <p:nvPr/>
        </p:nvSpPr>
        <p:spPr>
          <a:xfrm rot="0">
            <a:off x="17470998" y="9441334"/>
            <a:ext cx="243780" cy="505216"/>
          </a:xfrm>
          <a:prstGeom prst="rect">
            <a:avLst/>
          </a:prstGeom>
        </p:spPr>
        <p:txBody>
          <a:bodyPr anchor="t" rtlCol="false" tIns="0" lIns="0" bIns="0" rIns="0">
            <a:spAutoFit/>
          </a:bodyPr>
          <a:lstStyle/>
          <a:p>
            <a:pPr algn="ctr">
              <a:lnSpc>
                <a:spcPts val="4178"/>
              </a:lnSpc>
              <a:spcBef>
                <a:spcPct val="0"/>
              </a:spcBef>
            </a:pPr>
            <a:r>
              <a:rPr lang="en-US" sz="2984">
                <a:solidFill>
                  <a:srgbClr val="000000"/>
                </a:solidFill>
                <a:latin typeface="Libre Baskerville"/>
              </a:rPr>
              <a:t>6</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61A6AB"/>
        </a:solidFill>
      </p:bgPr>
    </p:bg>
    <p:spTree>
      <p:nvGrpSpPr>
        <p:cNvPr id="1" name=""/>
        <p:cNvGrpSpPr/>
        <p:nvPr/>
      </p:nvGrpSpPr>
      <p:grpSpPr>
        <a:xfrm>
          <a:off x="0" y="0"/>
          <a:ext cx="0" cy="0"/>
          <a:chOff x="0" y="0"/>
          <a:chExt cx="0" cy="0"/>
        </a:xfrm>
      </p:grpSpPr>
      <p:sp>
        <p:nvSpPr>
          <p:cNvPr name="AutoShape 2" id="2"/>
          <p:cNvSpPr/>
          <p:nvPr/>
        </p:nvSpPr>
        <p:spPr>
          <a:xfrm flipV="true">
            <a:off x="8368201" y="1245384"/>
            <a:ext cx="0" cy="7765379"/>
          </a:xfrm>
          <a:prstGeom prst="line">
            <a:avLst/>
          </a:prstGeom>
          <a:ln cap="flat" w="38100">
            <a:solidFill>
              <a:srgbClr val="FFFFFF"/>
            </a:solidFill>
            <a:prstDash val="solid"/>
            <a:headEnd type="none" len="sm" w="sm"/>
            <a:tailEnd type="none" len="sm" w="sm"/>
          </a:ln>
        </p:spPr>
      </p:sp>
      <p:sp>
        <p:nvSpPr>
          <p:cNvPr name="AutoShape 3" id="3"/>
          <p:cNvSpPr/>
          <p:nvPr/>
        </p:nvSpPr>
        <p:spPr>
          <a:xfrm flipH="true" flipV="true">
            <a:off x="1009650" y="9018116"/>
            <a:ext cx="0" cy="480368"/>
          </a:xfrm>
          <a:prstGeom prst="line">
            <a:avLst/>
          </a:prstGeom>
          <a:ln cap="flat" w="38100">
            <a:solidFill>
              <a:srgbClr val="FFFFFF"/>
            </a:solidFill>
            <a:prstDash val="solid"/>
            <a:headEnd type="none" len="sm" w="sm"/>
            <a:tailEnd type="none" len="sm" w="sm"/>
          </a:ln>
        </p:spPr>
      </p:sp>
      <p:grpSp>
        <p:nvGrpSpPr>
          <p:cNvPr name="Group 4" id="4"/>
          <p:cNvGrpSpPr/>
          <p:nvPr/>
        </p:nvGrpSpPr>
        <p:grpSpPr>
          <a:xfrm rot="0">
            <a:off x="2782404" y="1028700"/>
            <a:ext cx="3086100" cy="3086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87F84"/>
            </a:solidFill>
          </p:spPr>
        </p:sp>
        <p:sp>
          <p:nvSpPr>
            <p:cNvPr name="TextBox 6" id="6"/>
            <p:cNvSpPr txBox="true"/>
            <p:nvPr/>
          </p:nvSpPr>
          <p:spPr>
            <a:xfrm>
              <a:off x="139700" y="6350"/>
              <a:ext cx="533400" cy="666750"/>
            </a:xfrm>
            <a:prstGeom prst="rect">
              <a:avLst/>
            </a:prstGeom>
          </p:spPr>
          <p:txBody>
            <a:bodyPr anchor="ctr" rtlCol="false" tIns="50800" lIns="50800" bIns="50800" rIns="50800"/>
            <a:lstStyle/>
            <a:p>
              <a:pPr algn="ctr">
                <a:lnSpc>
                  <a:spcPts val="9799"/>
                </a:lnSpc>
              </a:pPr>
              <a:r>
                <a:rPr lang="en-US" sz="6999">
                  <a:solidFill>
                    <a:srgbClr val="FFFFFF"/>
                  </a:solidFill>
                  <a:latin typeface="Garet"/>
                </a:rPr>
                <a:t>3</a:t>
              </a:r>
            </a:p>
          </p:txBody>
        </p:sp>
      </p:grpSp>
      <p:sp>
        <p:nvSpPr>
          <p:cNvPr name="TextBox 7" id="7"/>
          <p:cNvSpPr txBox="true"/>
          <p:nvPr/>
        </p:nvSpPr>
        <p:spPr>
          <a:xfrm rot="0">
            <a:off x="9144000" y="2779269"/>
            <a:ext cx="9525" cy="1566544"/>
          </a:xfrm>
          <a:prstGeom prst="rect">
            <a:avLst/>
          </a:prstGeom>
        </p:spPr>
        <p:txBody>
          <a:bodyPr anchor="t" rtlCol="false" tIns="0" lIns="0" bIns="0" rIns="0">
            <a:spAutoFit/>
          </a:bodyPr>
          <a:lstStyle/>
          <a:p>
            <a:pPr algn="ctr">
              <a:lnSpc>
                <a:spcPts val="12880"/>
              </a:lnSpc>
            </a:pPr>
          </a:p>
        </p:txBody>
      </p:sp>
      <p:sp>
        <p:nvSpPr>
          <p:cNvPr name="TextBox 8" id="8"/>
          <p:cNvSpPr txBox="true"/>
          <p:nvPr/>
        </p:nvSpPr>
        <p:spPr>
          <a:xfrm rot="0">
            <a:off x="688759" y="3933825"/>
            <a:ext cx="7273390" cy="1559942"/>
          </a:xfrm>
          <a:prstGeom prst="rect">
            <a:avLst/>
          </a:prstGeom>
        </p:spPr>
        <p:txBody>
          <a:bodyPr anchor="t" rtlCol="false" tIns="0" lIns="0" bIns="0" rIns="0">
            <a:spAutoFit/>
          </a:bodyPr>
          <a:lstStyle/>
          <a:p>
            <a:pPr algn="ctr">
              <a:lnSpc>
                <a:spcPts val="12718"/>
              </a:lnSpc>
            </a:pPr>
            <a:r>
              <a:rPr lang="en-US" sz="9084">
                <a:solidFill>
                  <a:srgbClr val="000000"/>
                </a:solidFill>
                <a:latin typeface="Eczar Bold"/>
              </a:rPr>
              <a:t>Results</a:t>
            </a:r>
          </a:p>
        </p:txBody>
      </p:sp>
      <p:sp>
        <p:nvSpPr>
          <p:cNvPr name="TextBox 9" id="9"/>
          <p:cNvSpPr txBox="true"/>
          <p:nvPr/>
        </p:nvSpPr>
        <p:spPr>
          <a:xfrm rot="0">
            <a:off x="1161954" y="9102043"/>
            <a:ext cx="3834710" cy="290925"/>
          </a:xfrm>
          <a:prstGeom prst="rect">
            <a:avLst/>
          </a:prstGeom>
        </p:spPr>
        <p:txBody>
          <a:bodyPr anchor="t" rtlCol="false" tIns="0" lIns="0" bIns="0" rIns="0">
            <a:spAutoFit/>
          </a:bodyPr>
          <a:lstStyle/>
          <a:p>
            <a:pPr algn="ctr">
              <a:lnSpc>
                <a:spcPts val="2339"/>
              </a:lnSpc>
            </a:pPr>
            <a:r>
              <a:rPr lang="en-US" sz="1671">
                <a:solidFill>
                  <a:srgbClr val="000000"/>
                </a:solidFill>
                <a:latin typeface="Garet"/>
              </a:rPr>
              <a:t>German International University</a:t>
            </a:r>
          </a:p>
        </p:txBody>
      </p:sp>
      <p:sp>
        <p:nvSpPr>
          <p:cNvPr name="TextBox 10" id="10"/>
          <p:cNvSpPr txBox="true"/>
          <p:nvPr/>
        </p:nvSpPr>
        <p:spPr>
          <a:xfrm rot="0">
            <a:off x="17497712" y="9441334"/>
            <a:ext cx="190351" cy="505216"/>
          </a:xfrm>
          <a:prstGeom prst="rect">
            <a:avLst/>
          </a:prstGeom>
        </p:spPr>
        <p:txBody>
          <a:bodyPr anchor="t" rtlCol="false" tIns="0" lIns="0" bIns="0" rIns="0">
            <a:spAutoFit/>
          </a:bodyPr>
          <a:lstStyle/>
          <a:p>
            <a:pPr algn="ctr">
              <a:lnSpc>
                <a:spcPts val="4178"/>
              </a:lnSpc>
              <a:spcBef>
                <a:spcPct val="0"/>
              </a:spcBef>
            </a:pPr>
            <a:r>
              <a:rPr lang="en-US" sz="2984">
                <a:solidFill>
                  <a:srgbClr val="000000"/>
                </a:solidFill>
                <a:latin typeface="Libre Baskerville"/>
              </a:rPr>
              <a:t>7</a:t>
            </a:r>
          </a:p>
        </p:txBody>
      </p:sp>
      <p:sp>
        <p:nvSpPr>
          <p:cNvPr name="TextBox 11" id="11"/>
          <p:cNvSpPr txBox="true"/>
          <p:nvPr/>
        </p:nvSpPr>
        <p:spPr>
          <a:xfrm rot="0">
            <a:off x="9906000" y="3560474"/>
            <a:ext cx="6491318" cy="2401893"/>
          </a:xfrm>
          <a:prstGeom prst="rect">
            <a:avLst/>
          </a:prstGeom>
        </p:spPr>
        <p:txBody>
          <a:bodyPr anchor="t" rtlCol="false" tIns="0" lIns="0" bIns="0" rIns="0">
            <a:spAutoFit/>
          </a:bodyPr>
          <a:lstStyle/>
          <a:p>
            <a:pPr algn="l" marL="997771" indent="-498886" lvl="1">
              <a:lnSpc>
                <a:spcPts val="6470"/>
              </a:lnSpc>
              <a:buFont typeface="Arial"/>
              <a:buChar char="•"/>
            </a:pPr>
            <a:r>
              <a:rPr lang="en-US" sz="4621">
                <a:solidFill>
                  <a:srgbClr val="000000"/>
                </a:solidFill>
                <a:latin typeface="Libre Baskerville"/>
              </a:rPr>
              <a:t>Facial Movements</a:t>
            </a:r>
          </a:p>
          <a:p>
            <a:pPr algn="l" marL="997771" indent="-498886" lvl="1">
              <a:lnSpc>
                <a:spcPts val="6470"/>
              </a:lnSpc>
              <a:buFont typeface="Arial"/>
              <a:buChar char="•"/>
            </a:pPr>
            <a:r>
              <a:rPr lang="en-US" sz="4621">
                <a:solidFill>
                  <a:srgbClr val="000000"/>
                </a:solidFill>
                <a:latin typeface="Libre Baskerville"/>
              </a:rPr>
              <a:t>Visual Coherence</a:t>
            </a:r>
          </a:p>
          <a:p>
            <a:pPr algn="l" marL="997771" indent="-498886" lvl="1">
              <a:lnSpc>
                <a:spcPts val="6470"/>
              </a:lnSpc>
              <a:buFont typeface="Arial"/>
              <a:buChar char="•"/>
            </a:pPr>
            <a:r>
              <a:rPr lang="en-US" sz="4621">
                <a:solidFill>
                  <a:srgbClr val="000000"/>
                </a:solidFill>
                <a:latin typeface="Libre Baskerville"/>
              </a:rPr>
              <a:t>Realisim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61A6AB"/>
        </a:solidFill>
      </p:bgPr>
    </p:bg>
    <p:spTree>
      <p:nvGrpSpPr>
        <p:cNvPr id="1" name=""/>
        <p:cNvGrpSpPr/>
        <p:nvPr/>
      </p:nvGrpSpPr>
      <p:grpSpPr>
        <a:xfrm>
          <a:off x="0" y="0"/>
          <a:ext cx="0" cy="0"/>
          <a:chOff x="0" y="0"/>
          <a:chExt cx="0" cy="0"/>
        </a:xfrm>
      </p:grpSpPr>
      <p:sp>
        <p:nvSpPr>
          <p:cNvPr name="AutoShape 2" id="2"/>
          <p:cNvSpPr/>
          <p:nvPr/>
        </p:nvSpPr>
        <p:spPr>
          <a:xfrm flipH="true" flipV="true">
            <a:off x="1009650" y="9018116"/>
            <a:ext cx="0" cy="480368"/>
          </a:xfrm>
          <a:prstGeom prst="line">
            <a:avLst/>
          </a:prstGeom>
          <a:ln cap="flat" w="38100">
            <a:solidFill>
              <a:srgbClr val="FFFFFF"/>
            </a:solidFill>
            <a:prstDash val="solid"/>
            <a:headEnd type="none" len="sm" w="sm"/>
            <a:tailEnd type="none" len="sm" w="sm"/>
          </a:ln>
        </p:spPr>
      </p:sp>
      <p:pic>
        <p:nvPicPr>
          <p:cNvPr name="Picture 3" id="3">
            <a:hlinkClick action="ppaction://media"/>
          </p:cNvPr>
          <p:cNvPicPr>
            <a:picLocks noChangeAspect="true"/>
          </p:cNvPicPr>
          <p:nvPr>
            <a:videoFile r:link="rId4"/>
            <p:extLst>
              <p:ext uri="{DAA4B4D4-6D71-4841-9C94-3DE7FCFB9230}">
                <p14:media xmlns:p14="http://schemas.microsoft.com/office/powerpoint/2010/main" r:embed="rId5">
                  <p14:trim st="0.0000" end="5233.9406"/>
                </p14:media>
              </p:ext>
            </p:extLst>
          </p:nvPr>
        </p:nvPicPr>
        <p:blipFill>
          <a:blip r:embed="rId3"/>
          <a:srcRect l="0" t="0" r="0" b="0"/>
          <a:stretch>
            <a:fillRect/>
          </a:stretch>
        </p:blipFill>
        <p:spPr>
          <a:xfrm flipH="false" flipV="false" rot="0">
            <a:off x="5343398" y="823880"/>
            <a:ext cx="7601203" cy="7601203"/>
          </a:xfrm>
          <a:prstGeom prst="rect">
            <a:avLst/>
          </a:prstGeom>
        </p:spPr>
      </p:pic>
      <p:sp>
        <p:nvSpPr>
          <p:cNvPr name="TextBox 4" id="4"/>
          <p:cNvSpPr txBox="true"/>
          <p:nvPr/>
        </p:nvSpPr>
        <p:spPr>
          <a:xfrm rot="0">
            <a:off x="1161954" y="9102043"/>
            <a:ext cx="3834710" cy="290925"/>
          </a:xfrm>
          <a:prstGeom prst="rect">
            <a:avLst/>
          </a:prstGeom>
        </p:spPr>
        <p:txBody>
          <a:bodyPr anchor="t" rtlCol="false" tIns="0" lIns="0" bIns="0" rIns="0">
            <a:spAutoFit/>
          </a:bodyPr>
          <a:lstStyle/>
          <a:p>
            <a:pPr algn="ctr">
              <a:lnSpc>
                <a:spcPts val="2339"/>
              </a:lnSpc>
            </a:pPr>
            <a:r>
              <a:rPr lang="en-US" sz="1671">
                <a:solidFill>
                  <a:srgbClr val="000000"/>
                </a:solidFill>
                <a:latin typeface="Garet"/>
              </a:rPr>
              <a:t>German International University</a:t>
            </a:r>
          </a:p>
        </p:txBody>
      </p:sp>
      <p:sp>
        <p:nvSpPr>
          <p:cNvPr name="TextBox 5" id="5"/>
          <p:cNvSpPr txBox="true"/>
          <p:nvPr/>
        </p:nvSpPr>
        <p:spPr>
          <a:xfrm rot="0">
            <a:off x="17477992" y="9441334"/>
            <a:ext cx="229791" cy="505216"/>
          </a:xfrm>
          <a:prstGeom prst="rect">
            <a:avLst/>
          </a:prstGeom>
        </p:spPr>
        <p:txBody>
          <a:bodyPr anchor="t" rtlCol="false" tIns="0" lIns="0" bIns="0" rIns="0">
            <a:spAutoFit/>
          </a:bodyPr>
          <a:lstStyle/>
          <a:p>
            <a:pPr algn="ctr">
              <a:lnSpc>
                <a:spcPts val="4178"/>
              </a:lnSpc>
              <a:spcBef>
                <a:spcPct val="0"/>
              </a:spcBef>
            </a:pPr>
            <a:r>
              <a:rPr lang="en-US" sz="2984">
                <a:solidFill>
                  <a:srgbClr val="000000"/>
                </a:solidFill>
                <a:latin typeface="Libre Baskerville"/>
              </a:rPr>
              <a:t>8</a:t>
            </a:r>
          </a:p>
        </p:txBody>
      </p:sp>
    </p:spTree>
  </p:cSld>
  <p:clrMapOvr>
    <a:masterClrMapping/>
  </p:clrMapOvr>
  <p:timing>
    <p:tnLst>
      <p:par>
        <p:cTn dur="indefinite" restart="never" nodeType="tmRoot">
          <p:childTnLst>
            <p:video>
              <p:cMediaNode vol="100000">
                <p:cTn fill="hold" display="false">
                  <p:stCondLst>
                    <p:cond delay="indefinite"/>
                  </p:stCondLst>
                </p:cTn>
                <p:tgtEl>
                  <p:spTgt spid="3"/>
                </p:tgtEl>
              </p:cMediaNode>
            </p:vide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DAF9XGZTqcY</dc:identifier>
  <dcterms:modified xsi:type="dcterms:W3CDTF">2011-08-01T06:04:30Z</dcterms:modified>
  <cp:revision>1</cp:revision>
  <dc:title>3 minutes presentation</dc:title>
</cp:coreProperties>
</file>