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Lst>
  <p:sldSz cx="18288000" cy="10287000"/>
  <p:notesSz cx="6858000" cy="9144000"/>
  <p:embeddedFontLst>
    <p:embeddedFont>
      <p:font typeface="Inter" panose="020B0604020202020204" charset="0"/>
      <p:regular r:id="rId29"/>
    </p:embeddedFont>
    <p:embeddedFont>
      <p:font typeface="Inter Bold" panose="020B0604020202020204" charset="0"/>
      <p:regular r:id="rId30"/>
    </p:embeddedFont>
    <p:embeddedFont>
      <p:font typeface="Inter Semi-Bold" panose="020B0604020202020204" charset="0"/>
      <p:regular r:id="rId31"/>
    </p:embeddedFont>
    <p:embeddedFont>
      <p:font typeface="League Spartan" panose="020B0604020202020204" charset="0"/>
      <p:regular r:id="rId32"/>
    </p:embeddedFont>
    <p:embeddedFont>
      <p:font typeface="Now" panose="020B0604020202020204" charset="0"/>
      <p:regular r:id="rId33"/>
    </p:embeddedFont>
    <p:embeddedFont>
      <p:font typeface="Now Bold" panose="020B0604020202020204"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2" d="100"/>
          <a:sy n="42" d="100"/>
        </p:scale>
        <p:origin x="16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Hello everyone, my name is Omar Alaa and today I am gonna give a presentation about an interesting topic which is the human machine image based dialog and this presentation is supervised by professor mohamed salem.</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this section I will explain the implementation details from a high perspective so starting by the data collection step then defining the model architecture then the training and testing processes</a:t>
            </a:r>
          </a:p>
          <a:p>
            <a:endParaRPr lang="en-US"/>
          </a:p>
          <a:p>
            <a:r>
              <a:rPr lang="en-US"/>
              <a:t>so starting by the dataset, VisDial dataset was utilized and was separated into training data, validation data and testing data so the dataset basically was decomposed of an image and a given input text dialog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now moving to the model architecture this model consists of 3 encoders and a decoder so the first encoder is the image encoder and its task is to process the input images and extract the necessary features and information from it</a:t>
            </a:r>
          </a:p>
          <a:p>
            <a:endParaRPr lang="en-US"/>
          </a:p>
          <a:p>
            <a:r>
              <a:rPr lang="en-US"/>
              <a:t>secondly the question encoder and this one is processing the input text to extract features the user is inquiring about</a:t>
            </a:r>
          </a:p>
          <a:p>
            <a:endParaRPr lang="en-US"/>
          </a:p>
          <a:p>
            <a:r>
              <a:rPr lang="en-US"/>
              <a:t>then the third encoder is the history encoder and this one is keeping the dialogue history to capture and memorize the context of the conversation for future responses</a:t>
            </a:r>
          </a:p>
          <a:p>
            <a:endParaRPr lang="en-US"/>
          </a:p>
          <a:p>
            <a:r>
              <a:rPr lang="en-US"/>
              <a:t>and finally the answer decoder which generates the response based on the information gathered from the encoded image, question and dialogue history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this takes us to the further step which is the training procedure so this model was trained using the 2 techniques the supervised and reinforcement learning</a:t>
            </a:r>
          </a:p>
          <a:p>
            <a:endParaRPr lang="en-US"/>
          </a:p>
          <a:p>
            <a:r>
              <a:rPr lang="en-US"/>
              <a:t>and the supervised part the model was trained on both classification and regression so the classification was aiming to predict the different labels for answers to the questions asked as each answer in the dataset is representing a class label</a:t>
            </a:r>
          </a:p>
          <a:p>
            <a:endParaRPr lang="en-US"/>
          </a:p>
          <a:p>
            <a:r>
              <a:rPr lang="en-US"/>
              <a:t>and the regression part is to predict the continuous numerical values for the answer probability</a:t>
            </a:r>
          </a:p>
          <a:p>
            <a:endParaRPr lang="en-US"/>
          </a:p>
          <a:p>
            <a:r>
              <a:rPr lang="en-US"/>
              <a:t>moving to the reinforcement learning so the model learns to generate dialogs by optimizing the dialog generation strategy based on the given feedback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the training steps were as follows:</a:t>
            </a:r>
          </a:p>
          <a:p>
            <a:r>
              <a:rPr lang="en-US"/>
              <a:t>firstly the authors prepared the data by tokenizing the input texts and creating input-output pairs for the model</a:t>
            </a:r>
          </a:p>
          <a:p>
            <a:endParaRPr lang="en-US"/>
          </a:p>
          <a:p>
            <a:r>
              <a:rPr lang="en-US"/>
              <a:t>then they initialized the architecture components with pretrained weights</a:t>
            </a:r>
          </a:p>
          <a:p>
            <a:endParaRPr lang="en-US"/>
          </a:p>
          <a:p>
            <a:r>
              <a:rPr lang="en-US"/>
              <a:t>then during each iteration, a batch of training data is fed into the model and when the encoded features come out they are concatenated and fed into the decoder</a:t>
            </a:r>
          </a:p>
          <a:p>
            <a:endParaRPr lang="en-US"/>
          </a:p>
          <a:p>
            <a:r>
              <a:rPr lang="en-US"/>
              <a:t>and for the training iterations, each step was iterating on multiple epochs with multiple batches of the training data</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 now for the testing phase, the model was tested on unseen data and the prediction was given as response to each question based on the learned dialog generation strategy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this takes us to the next section of the presentation which is the results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 now lets discuss the results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 in terms of the results, the authors used the mean length or the average number of words in the answers provided in each dataset so the average number of words in VisDial was 2.9 words while in VQA it was 1.1 words and as we can notice there's a relatively high difference between both so what the average number 2.9 in VisDial is indicating is that there are more words which represents a more detailed and elaborative answers coming from the VisDial dataset which ensures better performance than that of VQA</a:t>
            </a:r>
          </a:p>
          <a:p>
            <a:endParaRPr lang="en-US"/>
          </a:p>
          <a:p>
            <a:r>
              <a:rPr lang="en-US"/>
              <a:t>and secondly there was also the cumulative coverage comparison and this measures the extent to which a certain number of more frequent or more repeated answers are covering the total answer space in the dataset</a:t>
            </a:r>
          </a:p>
          <a:p>
            <a:r>
              <a:rPr lang="en-US"/>
              <a:t>so in VisDial the top 63% of the most frequent answers cover the total answer space while in VQA there's higher cumulative coverage, with the top 83% of the most frequent answers covering the total answer space, suggesting a higher concentration of common answers and potentially less variability in responses compared to VisDial.</a:t>
            </a:r>
          </a:p>
          <a:p>
            <a:endParaRPr lang="en-US"/>
          </a:p>
          <a:p>
            <a:r>
              <a:rPr lang="en-US"/>
              <a:t>and the authors have measured and calculated the model performance on VisDial dataset and they stated the accuracy as 93.3%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also this table here was used in evaluating the model performance in terms of pronouns so the VisDial dataset had 38% of the questions containing pronouns while the VQA one had 9% and for the answers containing pronouns, VisDial had 19% while VQA had 15%</a:t>
            </a:r>
          </a:p>
          <a:p>
            <a:r>
              <a:rPr lang="en-US"/>
              <a:t>and Dialogs containing pronouns in the VisDial were around 98% while in VQA they were 63%</a:t>
            </a:r>
          </a:p>
          <a:p>
            <a:endParaRPr lang="en-US"/>
          </a:p>
          <a:p>
            <a:r>
              <a:rPr lang="en-US"/>
              <a:t>so the usage of this comparison indicates that the higher occurrences of pronouns in the VisDial dataset compared to VQA suggest potentially more challenging dialogue contexts that require sophisticated language understanding and generation capabilities from the model.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now these graphs are helping evaluating the model performance on the VQA dataset so here in the graph on the left, Percentage Coverage vs. Words in Sentence we can notice that as the length of the sentence increases the coverage decrease which makes sense why the model couldn't perform well on VQA dataset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 before starting here's a quick overview of how the presentation will go thru so i will be starting by an introduction about the topic then ill move to the methodology section and followed by the results and finally the conclusion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now with the last part in the results i would like to explain the challenges faced during implementation of this model</a:t>
            </a:r>
          </a:p>
          <a:p>
            <a:endParaRPr lang="en-US"/>
          </a:p>
          <a:p>
            <a:r>
              <a:rPr lang="en-US"/>
              <a:t>so first of all the model complexity, as developing the model requires addressing the challenges of context understanding, and natural language generation, which can lead to complex model architectures and training procedures.</a:t>
            </a:r>
          </a:p>
          <a:p>
            <a:endParaRPr lang="en-US"/>
          </a:p>
          <a:p>
            <a:r>
              <a:rPr lang="en-US"/>
              <a:t>secondly the data collection, building large-scale datasets with high-quality annotations is challenging and often requires significant human effort and resources for data collection and annotation.</a:t>
            </a:r>
          </a:p>
          <a:p>
            <a:endParaRPr lang="en-US"/>
          </a:p>
          <a:p>
            <a:r>
              <a:rPr lang="en-US"/>
              <a:t>third point is bias and fairness so ensuring that the model is not biased towards specific demographics or subject to unfair biases in its responses requires careful consideration and mitigation strategies during model development and training.</a:t>
            </a:r>
          </a:p>
          <a:p>
            <a:endParaRPr lang="en-US"/>
          </a:p>
          <a:p>
            <a:r>
              <a:rPr lang="en-US"/>
              <a:t>and last point is real world deployment as it requires overcoming challenges related to scalability, robustness, and user interaction design to ensure seamless integration and satisfactory user experiences.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 now let's move to the final section in this presentation the conclusion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conclusion section will be divided into these 2 parts, first one is a summary or a quick recap for today's presentation and the second one is defining some real life applications</a:t>
            </a:r>
          </a:p>
          <a:p>
            <a:endParaRPr lang="en-US"/>
          </a:p>
          <a:p>
            <a:r>
              <a:rPr lang="en-US"/>
              <a:t>so to sum up what i have explained today in this presentation, i started by the introduction defining the human machine image based dialog concept and the motivation to work on this topic then i explicitly introduced the objectives of this presentation then i explained the methodology steps including the dataset, model architecture, training and testing phases then i have discussed the results of the model and finally i highlighted the challenges faced the authors while working on this project so now before i step off i would like to give some real life applications for using this model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 the first application is virtual assistants and using the visual dialog model helps them understanding the user needs based on the given texts and images</a:t>
            </a:r>
          </a:p>
          <a:p>
            <a:endParaRPr lang="en-US"/>
          </a:p>
          <a:p>
            <a:r>
              <a:rPr lang="en-US"/>
              <a:t>secondly it is helpful to use in education due to providing interactive learning experience such that students can retrieve information about specific images using this model</a:t>
            </a:r>
          </a:p>
          <a:p>
            <a:endParaRPr lang="en-US"/>
          </a:p>
          <a:p>
            <a:r>
              <a:rPr lang="en-US"/>
              <a:t>and for the e commerce part, it allows users to gather information about the products based on these images</a:t>
            </a:r>
          </a:p>
          <a:p>
            <a:endParaRPr lang="en-US"/>
          </a:p>
          <a:p>
            <a:r>
              <a:rPr lang="en-US"/>
              <a:t>and finally it is used in healthcare in imaging analysis assisting in giving explanations and insights aiding the diagnosis and treatment planning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conclusion section will be divided into these 2 parts, first one is a summary or a quick recap for today's presentation and the second one is defining some real life applications</a:t>
            </a:r>
          </a:p>
          <a:p>
            <a:endParaRPr lang="en-US"/>
          </a:p>
          <a:p>
            <a:r>
              <a:rPr lang="en-US"/>
              <a:t>so to sum up what i have explained today in this presentation, i started by the introduction defining the human machine image based dialog concept and the motivation to work on this topic then i explicitly introduced the objectives of this presentation then i explained the methodology steps including the dataset, model architecture, training and testing phases then i have discussed the results of the model and finally i highlighted the challenges faced the authors while working on this project so now before i step off i would like to give some real life applications for using this model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77176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 now lets start the introduction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as previously said the topic is called human machine image based dialogue so for any topic to be discussed the audience must be aware of two things the what and the why</a:t>
            </a:r>
          </a:p>
          <a:p>
            <a:endParaRPr lang="en-US"/>
          </a:p>
          <a:p>
            <a:r>
              <a:rPr lang="en-US"/>
              <a:t>the what is what is the topic or what does it stand for and the why is why would it be crucial to address such a topic so this is whats gonna happen through the introduction then ill be moving to describe the presentation objectives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 starting by the what</a:t>
            </a:r>
          </a:p>
          <a:p>
            <a:r>
              <a:rPr lang="en-US"/>
              <a:t>what is HMIBD so obviously HMIBD stands for human machine image based dialogue and human machine here is basically a term referring to the interaction between humans and machines and the image based dialogues are integration of visual content into communication so the term human machine image based dialogue stands for the interaction between humans and machines based on integrating visual content into communication forms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moving to the why part so the why is the motivation to address such a topic so my motivation was based on these 3 points</a:t>
            </a:r>
          </a:p>
          <a:p>
            <a:r>
              <a:rPr lang="en-US"/>
              <a:t>first one is addressing accessibility challenges as some people having disabilities or struggling with traditional text based interfaces the image based dialogue should be solving this issue</a:t>
            </a:r>
          </a:p>
          <a:p>
            <a:endParaRPr lang="en-US"/>
          </a:p>
          <a:p>
            <a:r>
              <a:rPr lang="en-US"/>
              <a:t>secondly, this topic represents a frontier in artificial intelligence research and development. By pushing the boundaries of computer vision, natural language processing, and machine learning, researchers can unlock new capabilities and drive innovation in the field of human-computer interaction.</a:t>
            </a:r>
          </a:p>
          <a:p>
            <a:endParaRPr lang="en-US"/>
          </a:p>
          <a:p>
            <a:r>
              <a:rPr lang="en-US"/>
              <a:t>and the last point is that by integrating images into dialogue with machines, we can create more engaging and intuitive user experiences.</a:t>
            </a:r>
          </a:p>
          <a:p>
            <a:endParaRPr lang="en-US"/>
          </a:p>
          <a:p>
            <a:r>
              <a:rPr lang="en-US"/>
              <a:t>so as you can see in this screenshot if you haven't watched avengers endgame yet this is a message in groot language, groot was a tree and he spoke nothing but the groot language basically the language is "I am Groot" so if you don't speak groot you will never be able to respond to these messages but the question is what if groot was using image based interface to talk and communicate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Moving to the objectives part, I am going to present the paper Visual Dialog addressing this topic so by the end of this presentation you should be able to understand the task that the researchers were doing as i am gonna define it as well as introducing the evaluation metrics and highlight the challenges faced thru the implementation process</a:t>
            </a:r>
          </a:p>
          <a:p>
            <a:endParaRPr lang="en-US"/>
          </a:p>
          <a:p>
            <a:r>
              <a:rPr lang="en-US"/>
              <a:t>so as a quick example this is a screenshot captured from the model so the user is basically chatting with an agent and asking questions about a photo sent in the chat and the agent is just answering by analyzing the information in this picture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 now moving to the methodology part.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810181" y="9248775"/>
            <a:ext cx="7038973"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flipV="1">
            <a:off x="1810181" y="8468583"/>
            <a:ext cx="7038973" cy="0"/>
          </a:xfrm>
          <a:prstGeom prst="line">
            <a:avLst/>
          </a:prstGeom>
          <a:ln w="19050" cap="flat">
            <a:solidFill>
              <a:srgbClr val="000000"/>
            </a:solidFill>
            <a:prstDash val="solid"/>
            <a:headEnd type="none" w="sm" len="sm"/>
            <a:tailEnd type="none" w="sm" len="sm"/>
          </a:ln>
        </p:spPr>
        <p:txBody>
          <a:bodyPr/>
          <a:lstStyle/>
          <a:p>
            <a:endParaRPr lang="en-US"/>
          </a:p>
        </p:txBody>
      </p:sp>
      <p:sp>
        <p:nvSpPr>
          <p:cNvPr id="4" name="AutoShape 4"/>
          <p:cNvSpPr/>
          <p:nvPr/>
        </p:nvSpPr>
        <p:spPr>
          <a:xfrm>
            <a:off x="1810181" y="1019175"/>
            <a:ext cx="16477819" cy="9525"/>
          </a:xfrm>
          <a:prstGeom prst="line">
            <a:avLst/>
          </a:prstGeom>
          <a:ln w="19050" cap="flat">
            <a:solidFill>
              <a:srgbClr val="000000"/>
            </a:solidFill>
            <a:prstDash val="solid"/>
            <a:headEnd type="none" w="sm" len="sm"/>
            <a:tailEnd type="none" w="sm" len="sm"/>
          </a:ln>
        </p:spPr>
        <p:txBody>
          <a:bodyPr/>
          <a:lstStyle/>
          <a:p>
            <a:endParaRPr lang="en-US"/>
          </a:p>
        </p:txBody>
      </p:sp>
      <p:sp>
        <p:nvSpPr>
          <p:cNvPr id="5" name="Freeform 5"/>
          <p:cNvSpPr/>
          <p:nvPr/>
        </p:nvSpPr>
        <p:spPr>
          <a:xfrm>
            <a:off x="9368284" y="7864909"/>
            <a:ext cx="1830601" cy="1987540"/>
          </a:xfrm>
          <a:custGeom>
            <a:avLst/>
            <a:gdLst/>
            <a:ahLst/>
            <a:cxnLst/>
            <a:rect l="l" t="t" r="r" b="b"/>
            <a:pathLst>
              <a:path w="1830601" h="1987540">
                <a:moveTo>
                  <a:pt x="0" y="0"/>
                </a:moveTo>
                <a:lnTo>
                  <a:pt x="1830602" y="0"/>
                </a:lnTo>
                <a:lnTo>
                  <a:pt x="1830602" y="1987540"/>
                </a:lnTo>
                <a:lnTo>
                  <a:pt x="0" y="1987540"/>
                </a:lnTo>
                <a:lnTo>
                  <a:pt x="0" y="0"/>
                </a:lnTo>
                <a:close/>
              </a:path>
            </a:pathLst>
          </a:custGeom>
          <a:blipFill>
            <a:blip r:embed="rId3"/>
            <a:stretch>
              <a:fillRect l="-5962" r="-5962" b="-12221"/>
            </a:stretch>
          </a:blipFill>
        </p:spPr>
        <p:txBody>
          <a:bodyPr/>
          <a:lstStyle/>
          <a:p>
            <a:endParaRPr lang="en-US"/>
          </a:p>
        </p:txBody>
      </p:sp>
      <p:grpSp>
        <p:nvGrpSpPr>
          <p:cNvPr id="6" name="Group 6"/>
          <p:cNvGrpSpPr/>
          <p:nvPr/>
        </p:nvGrpSpPr>
        <p:grpSpPr>
          <a:xfrm>
            <a:off x="0" y="0"/>
            <a:ext cx="1810181" cy="10287000"/>
            <a:chOff x="0" y="0"/>
            <a:chExt cx="476756" cy="2709333"/>
          </a:xfrm>
        </p:grpSpPr>
        <p:sp>
          <p:nvSpPr>
            <p:cNvPr id="7" name="Freeform 7"/>
            <p:cNvSpPr/>
            <p:nvPr/>
          </p:nvSpPr>
          <p:spPr>
            <a:xfrm>
              <a:off x="0" y="0"/>
              <a:ext cx="476756" cy="2709333"/>
            </a:xfrm>
            <a:custGeom>
              <a:avLst/>
              <a:gdLst/>
              <a:ahLst/>
              <a:cxnLst/>
              <a:rect l="l" t="t" r="r" b="b"/>
              <a:pathLst>
                <a:path w="476756" h="2709333">
                  <a:moveTo>
                    <a:pt x="0" y="0"/>
                  </a:moveTo>
                  <a:lnTo>
                    <a:pt x="476756" y="0"/>
                  </a:lnTo>
                  <a:lnTo>
                    <a:pt x="476756" y="2709333"/>
                  </a:lnTo>
                  <a:lnTo>
                    <a:pt x="0" y="2709333"/>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8" name="TextBox 8"/>
            <p:cNvSpPr txBox="1"/>
            <p:nvPr/>
          </p:nvSpPr>
          <p:spPr>
            <a:xfrm>
              <a:off x="0" y="-38100"/>
              <a:ext cx="476756" cy="2747433"/>
            </a:xfrm>
            <a:prstGeom prst="rect">
              <a:avLst/>
            </a:prstGeom>
          </p:spPr>
          <p:txBody>
            <a:bodyPr lIns="50800" tIns="50800" rIns="50800" bIns="50800" rtlCol="0" anchor="ctr"/>
            <a:lstStyle/>
            <a:p>
              <a:pPr algn="ctr">
                <a:lnSpc>
                  <a:spcPts val="2799"/>
                </a:lnSpc>
              </a:pPr>
              <a:endParaRPr/>
            </a:p>
          </p:txBody>
        </p:sp>
      </p:grpSp>
      <p:sp>
        <p:nvSpPr>
          <p:cNvPr id="9" name="TextBox 9"/>
          <p:cNvSpPr txBox="1"/>
          <p:nvPr/>
        </p:nvSpPr>
        <p:spPr>
          <a:xfrm>
            <a:off x="2036281" y="8660242"/>
            <a:ext cx="6812874" cy="349250"/>
          </a:xfrm>
          <a:prstGeom prst="rect">
            <a:avLst/>
          </a:prstGeom>
        </p:spPr>
        <p:txBody>
          <a:bodyPr lIns="0" tIns="0" rIns="0" bIns="0" rtlCol="0" anchor="t">
            <a:spAutoFit/>
          </a:bodyPr>
          <a:lstStyle/>
          <a:p>
            <a:pPr>
              <a:lnSpc>
                <a:spcPts val="2800"/>
              </a:lnSpc>
              <a:spcBef>
                <a:spcPct val="0"/>
              </a:spcBef>
            </a:pPr>
            <a:r>
              <a:rPr lang="en-US" sz="2000" spc="600">
                <a:solidFill>
                  <a:srgbClr val="000000"/>
                </a:solidFill>
                <a:latin typeface="Inter"/>
              </a:rPr>
              <a:t>GERMAN UNIVERSTIY IN CAIRO</a:t>
            </a:r>
          </a:p>
        </p:txBody>
      </p:sp>
      <p:sp>
        <p:nvSpPr>
          <p:cNvPr id="10" name="TextBox 10"/>
          <p:cNvSpPr txBox="1"/>
          <p:nvPr/>
        </p:nvSpPr>
        <p:spPr>
          <a:xfrm>
            <a:off x="3898929" y="2269534"/>
            <a:ext cx="11640465" cy="754692"/>
          </a:xfrm>
          <a:prstGeom prst="rect">
            <a:avLst/>
          </a:prstGeom>
        </p:spPr>
        <p:txBody>
          <a:bodyPr lIns="0" tIns="0" rIns="0" bIns="0" rtlCol="0" anchor="t">
            <a:spAutoFit/>
          </a:bodyPr>
          <a:lstStyle/>
          <a:p>
            <a:pPr>
              <a:lnSpc>
                <a:spcPts val="6177"/>
              </a:lnSpc>
            </a:pPr>
            <a:r>
              <a:rPr lang="en-US" sz="4412">
                <a:solidFill>
                  <a:srgbClr val="000000"/>
                </a:solidFill>
                <a:latin typeface="League Spartan"/>
              </a:rPr>
              <a:t>Human Machine Image Based Dialog</a:t>
            </a:r>
          </a:p>
        </p:txBody>
      </p:sp>
      <p:sp>
        <p:nvSpPr>
          <p:cNvPr id="11" name="TextBox 11"/>
          <p:cNvSpPr txBox="1"/>
          <p:nvPr/>
        </p:nvSpPr>
        <p:spPr>
          <a:xfrm>
            <a:off x="5108953" y="4274584"/>
            <a:ext cx="8518662" cy="1170616"/>
          </a:xfrm>
          <a:prstGeom prst="rect">
            <a:avLst/>
          </a:prstGeom>
        </p:spPr>
        <p:txBody>
          <a:bodyPr lIns="0" tIns="0" rIns="0" bIns="0" rtlCol="0" anchor="t">
            <a:spAutoFit/>
          </a:bodyPr>
          <a:lstStyle/>
          <a:p>
            <a:pPr algn="just">
              <a:lnSpc>
                <a:spcPts val="4777"/>
              </a:lnSpc>
            </a:pPr>
            <a:r>
              <a:rPr lang="en-US" sz="3412">
                <a:solidFill>
                  <a:srgbClr val="000000"/>
                </a:solidFill>
                <a:latin typeface="Inter"/>
              </a:rPr>
              <a:t>Author:</a:t>
            </a:r>
            <a:r>
              <a:rPr lang="en-US" sz="3412">
                <a:solidFill>
                  <a:srgbClr val="000000"/>
                </a:solidFill>
                <a:latin typeface="Inter Semi-Bold"/>
              </a:rPr>
              <a:t> Omar Alaa</a:t>
            </a:r>
          </a:p>
          <a:p>
            <a:pPr algn="just">
              <a:lnSpc>
                <a:spcPts val="4777"/>
              </a:lnSpc>
              <a:spcBef>
                <a:spcPct val="0"/>
              </a:spcBef>
            </a:pPr>
            <a:r>
              <a:rPr lang="en-US" sz="3412">
                <a:solidFill>
                  <a:srgbClr val="000000"/>
                </a:solidFill>
                <a:latin typeface="Inter"/>
              </a:rPr>
              <a:t>Supervised by:</a:t>
            </a:r>
            <a:r>
              <a:rPr lang="en-US" sz="3412">
                <a:solidFill>
                  <a:srgbClr val="000000"/>
                </a:solidFill>
                <a:latin typeface="Inter Semi-Bold"/>
              </a:rPr>
              <a:t> Prof.Dr. Mohamed Salem</a:t>
            </a:r>
          </a:p>
        </p:txBody>
      </p:sp>
      <p:grpSp>
        <p:nvGrpSpPr>
          <p:cNvPr id="12" name="Group 12"/>
          <p:cNvGrpSpPr/>
          <p:nvPr/>
        </p:nvGrpSpPr>
        <p:grpSpPr>
          <a:xfrm rot="-10800000">
            <a:off x="16477819" y="0"/>
            <a:ext cx="1810181" cy="10287000"/>
            <a:chOff x="0" y="0"/>
            <a:chExt cx="476756" cy="2709333"/>
          </a:xfrm>
        </p:grpSpPr>
        <p:sp>
          <p:nvSpPr>
            <p:cNvPr id="13" name="Freeform 13"/>
            <p:cNvSpPr/>
            <p:nvPr/>
          </p:nvSpPr>
          <p:spPr>
            <a:xfrm>
              <a:off x="0" y="0"/>
              <a:ext cx="476756" cy="2709333"/>
            </a:xfrm>
            <a:custGeom>
              <a:avLst/>
              <a:gdLst/>
              <a:ahLst/>
              <a:cxnLst/>
              <a:rect l="l" t="t" r="r" b="b"/>
              <a:pathLst>
                <a:path w="476756" h="2709333">
                  <a:moveTo>
                    <a:pt x="0" y="0"/>
                  </a:moveTo>
                  <a:lnTo>
                    <a:pt x="476756" y="0"/>
                  </a:lnTo>
                  <a:lnTo>
                    <a:pt x="476756" y="2709333"/>
                  </a:lnTo>
                  <a:lnTo>
                    <a:pt x="0" y="2709333"/>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14" name="TextBox 14"/>
            <p:cNvSpPr txBox="1"/>
            <p:nvPr/>
          </p:nvSpPr>
          <p:spPr>
            <a:xfrm>
              <a:off x="0" y="-38100"/>
              <a:ext cx="476756" cy="2747433"/>
            </a:xfrm>
            <a:prstGeom prst="rect">
              <a:avLst/>
            </a:prstGeom>
          </p:spPr>
          <p:txBody>
            <a:bodyPr lIns="50800" tIns="50800" rIns="50800" bIns="50800" rtlCol="0" anchor="ctr"/>
            <a:lstStyle/>
            <a:p>
              <a:pPr algn="ctr">
                <a:lnSpc>
                  <a:spcPts val="2799"/>
                </a:lnSpc>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4" name="Group 4"/>
          <p:cNvGrpSpPr/>
          <p:nvPr/>
        </p:nvGrpSpPr>
        <p:grpSpPr>
          <a:xfrm>
            <a:off x="0" y="0"/>
            <a:ext cx="1810181" cy="10287000"/>
            <a:chOff x="0" y="0"/>
            <a:chExt cx="476756" cy="2709333"/>
          </a:xfrm>
        </p:grpSpPr>
        <p:sp>
          <p:nvSpPr>
            <p:cNvPr id="5" name="Freeform 5"/>
            <p:cNvSpPr/>
            <p:nvPr/>
          </p:nvSpPr>
          <p:spPr>
            <a:xfrm>
              <a:off x="0" y="0"/>
              <a:ext cx="476756" cy="2709333"/>
            </a:xfrm>
            <a:custGeom>
              <a:avLst/>
              <a:gdLst/>
              <a:ahLst/>
              <a:cxnLst/>
              <a:rect l="l" t="t" r="r" b="b"/>
              <a:pathLst>
                <a:path w="476756" h="2709333">
                  <a:moveTo>
                    <a:pt x="0" y="0"/>
                  </a:moveTo>
                  <a:lnTo>
                    <a:pt x="476756" y="0"/>
                  </a:lnTo>
                  <a:lnTo>
                    <a:pt x="476756" y="2709333"/>
                  </a:lnTo>
                  <a:lnTo>
                    <a:pt x="0" y="2709333"/>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6" name="TextBox 6"/>
            <p:cNvSpPr txBox="1"/>
            <p:nvPr/>
          </p:nvSpPr>
          <p:spPr>
            <a:xfrm>
              <a:off x="0" y="-38100"/>
              <a:ext cx="476756" cy="2747433"/>
            </a:xfrm>
            <a:prstGeom prst="rect">
              <a:avLst/>
            </a:prstGeom>
          </p:spPr>
          <p:txBody>
            <a:bodyPr lIns="50800" tIns="50800" rIns="50800" bIns="50800" rtlCol="0" anchor="ctr"/>
            <a:lstStyle/>
            <a:p>
              <a:pPr algn="ctr">
                <a:lnSpc>
                  <a:spcPts val="2799"/>
                </a:lnSpc>
              </a:pPr>
              <a:endParaRPr/>
            </a:p>
          </p:txBody>
        </p:sp>
      </p:grpSp>
      <p:sp>
        <p:nvSpPr>
          <p:cNvPr id="7" name="TextBox 7"/>
          <p:cNvSpPr txBox="1"/>
          <p:nvPr/>
        </p:nvSpPr>
        <p:spPr>
          <a:xfrm>
            <a:off x="1810181" y="3883025"/>
            <a:ext cx="7101746" cy="2454275"/>
          </a:xfrm>
          <a:prstGeom prst="rect">
            <a:avLst/>
          </a:prstGeom>
        </p:spPr>
        <p:txBody>
          <a:bodyPr lIns="0" tIns="0" rIns="0" bIns="0" rtlCol="0" anchor="t">
            <a:spAutoFit/>
          </a:bodyPr>
          <a:lstStyle/>
          <a:p>
            <a:pPr marL="755647" lvl="1" indent="-377824">
              <a:lnSpc>
                <a:spcPts val="4899"/>
              </a:lnSpc>
              <a:buFont typeface="Arial"/>
              <a:buChar char="•"/>
            </a:pPr>
            <a:r>
              <a:rPr lang="en-US" sz="3499">
                <a:solidFill>
                  <a:srgbClr val="000000"/>
                </a:solidFill>
                <a:latin typeface="Inter"/>
              </a:rPr>
              <a:t>Data Collection</a:t>
            </a:r>
          </a:p>
          <a:p>
            <a:pPr marL="755647" lvl="1" indent="-377824">
              <a:lnSpc>
                <a:spcPts val="4899"/>
              </a:lnSpc>
              <a:buFont typeface="Arial"/>
              <a:buChar char="•"/>
            </a:pPr>
            <a:r>
              <a:rPr lang="en-US" sz="3499">
                <a:solidFill>
                  <a:srgbClr val="000000"/>
                </a:solidFill>
                <a:latin typeface="Inter"/>
              </a:rPr>
              <a:t>Model Architecture</a:t>
            </a:r>
          </a:p>
          <a:p>
            <a:pPr marL="755647" lvl="1" indent="-377824">
              <a:lnSpc>
                <a:spcPts val="4899"/>
              </a:lnSpc>
              <a:buFont typeface="Arial"/>
              <a:buChar char="•"/>
            </a:pPr>
            <a:r>
              <a:rPr lang="en-US" sz="3499">
                <a:solidFill>
                  <a:srgbClr val="000000"/>
                </a:solidFill>
                <a:latin typeface="Inter"/>
              </a:rPr>
              <a:t>Training Procedure</a:t>
            </a:r>
          </a:p>
          <a:p>
            <a:pPr marL="755647" lvl="1" indent="-377824">
              <a:lnSpc>
                <a:spcPts val="4899"/>
              </a:lnSpc>
              <a:buFont typeface="Arial"/>
              <a:buChar char="•"/>
            </a:pPr>
            <a:r>
              <a:rPr lang="en-US" sz="3499">
                <a:solidFill>
                  <a:srgbClr val="000000"/>
                </a:solidFill>
                <a:latin typeface="Inter"/>
              </a:rPr>
              <a:t>Testing Procedure</a:t>
            </a:r>
          </a:p>
        </p:txBody>
      </p:sp>
      <p:sp>
        <p:nvSpPr>
          <p:cNvPr id="8" name="AutoShape 8"/>
          <p:cNvSpPr/>
          <p:nvPr/>
        </p:nvSpPr>
        <p:spPr>
          <a:xfrm flipV="1">
            <a:off x="7702168" y="1710483"/>
            <a:ext cx="0" cy="6008882"/>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9" name="Group 9"/>
          <p:cNvGrpSpPr/>
          <p:nvPr/>
        </p:nvGrpSpPr>
        <p:grpSpPr>
          <a:xfrm rot="5400000">
            <a:off x="7997599" y="1370040"/>
            <a:ext cx="778155" cy="680886"/>
            <a:chOff x="0" y="0"/>
            <a:chExt cx="812800" cy="711200"/>
          </a:xfrm>
        </p:grpSpPr>
        <p:sp>
          <p:nvSpPr>
            <p:cNvPr id="10" name="Freeform 10"/>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3131"/>
            </a:solidFill>
          </p:spPr>
          <p:txBody>
            <a:bodyPr/>
            <a:lstStyle/>
            <a:p>
              <a:endParaRPr lang="en-US"/>
            </a:p>
          </p:txBody>
        </p:sp>
        <p:sp>
          <p:nvSpPr>
            <p:cNvPr id="11" name="TextBox 11"/>
            <p:cNvSpPr txBox="1"/>
            <p:nvPr/>
          </p:nvSpPr>
          <p:spPr>
            <a:xfrm>
              <a:off x="127000" y="292100"/>
              <a:ext cx="558800" cy="368300"/>
            </a:xfrm>
            <a:prstGeom prst="rect">
              <a:avLst/>
            </a:prstGeom>
          </p:spPr>
          <p:txBody>
            <a:bodyPr lIns="50800" tIns="50800" rIns="50800" bIns="50800" rtlCol="0" anchor="ctr"/>
            <a:lstStyle/>
            <a:p>
              <a:pPr algn="ctr">
                <a:lnSpc>
                  <a:spcPts val="2799"/>
                </a:lnSpc>
              </a:pPr>
              <a:endParaRPr/>
            </a:p>
          </p:txBody>
        </p:sp>
      </p:grpSp>
      <p:sp>
        <p:nvSpPr>
          <p:cNvPr id="12" name="AutoShape 12"/>
          <p:cNvSpPr/>
          <p:nvPr/>
        </p:nvSpPr>
        <p:spPr>
          <a:xfrm flipV="1">
            <a:off x="7834509" y="3038769"/>
            <a:ext cx="597381" cy="0"/>
          </a:xfrm>
          <a:prstGeom prst="line">
            <a:avLst/>
          </a:prstGeom>
          <a:ln w="57150" cap="flat">
            <a:solidFill>
              <a:srgbClr val="004AAD"/>
            </a:solidFill>
            <a:prstDash val="solid"/>
            <a:headEnd type="none" w="sm" len="sm"/>
            <a:tailEnd type="arrow" w="med" len="sm"/>
          </a:ln>
        </p:spPr>
        <p:txBody>
          <a:bodyPr/>
          <a:lstStyle/>
          <a:p>
            <a:endParaRPr lang="en-US"/>
          </a:p>
        </p:txBody>
      </p:sp>
      <p:sp>
        <p:nvSpPr>
          <p:cNvPr id="13" name="TextBox 13"/>
          <p:cNvSpPr txBox="1"/>
          <p:nvPr/>
        </p:nvSpPr>
        <p:spPr>
          <a:xfrm>
            <a:off x="8040547" y="2307777"/>
            <a:ext cx="4549909" cy="1286244"/>
          </a:xfrm>
          <a:prstGeom prst="rect">
            <a:avLst/>
          </a:prstGeom>
        </p:spPr>
        <p:txBody>
          <a:bodyPr lIns="0" tIns="0" rIns="0" bIns="0" rtlCol="0" anchor="t">
            <a:spAutoFit/>
          </a:bodyPr>
          <a:lstStyle/>
          <a:p>
            <a:pPr algn="ctr">
              <a:lnSpc>
                <a:spcPts val="5229"/>
              </a:lnSpc>
              <a:spcBef>
                <a:spcPct val="0"/>
              </a:spcBef>
            </a:pPr>
            <a:r>
              <a:rPr lang="en-US" sz="3735">
                <a:solidFill>
                  <a:srgbClr val="000000"/>
                </a:solidFill>
                <a:latin typeface="Inter"/>
              </a:rPr>
              <a:t>VisDial &amp; VQA Datasets</a:t>
            </a:r>
          </a:p>
        </p:txBody>
      </p:sp>
      <p:sp>
        <p:nvSpPr>
          <p:cNvPr id="14" name="AutoShape 14"/>
          <p:cNvSpPr/>
          <p:nvPr/>
        </p:nvSpPr>
        <p:spPr>
          <a:xfrm>
            <a:off x="12447374" y="2534262"/>
            <a:ext cx="1120816" cy="0"/>
          </a:xfrm>
          <a:prstGeom prst="line">
            <a:avLst/>
          </a:prstGeom>
          <a:ln w="38100" cap="flat">
            <a:solidFill>
              <a:srgbClr val="FF3131"/>
            </a:solidFill>
            <a:prstDash val="solid"/>
            <a:headEnd type="none" w="sm" len="sm"/>
            <a:tailEnd type="arrow" w="med" len="sm"/>
          </a:ln>
        </p:spPr>
        <p:txBody>
          <a:bodyPr/>
          <a:lstStyle/>
          <a:p>
            <a:endParaRPr lang="en-US"/>
          </a:p>
        </p:txBody>
      </p:sp>
      <p:sp>
        <p:nvSpPr>
          <p:cNvPr id="15" name="AutoShape 15"/>
          <p:cNvSpPr/>
          <p:nvPr/>
        </p:nvSpPr>
        <p:spPr>
          <a:xfrm flipV="1">
            <a:off x="12456899" y="2515212"/>
            <a:ext cx="0" cy="1047114"/>
          </a:xfrm>
          <a:prstGeom prst="line">
            <a:avLst/>
          </a:prstGeom>
          <a:ln w="19050" cap="flat">
            <a:solidFill>
              <a:srgbClr val="FF3131"/>
            </a:solidFill>
            <a:prstDash val="solid"/>
            <a:headEnd type="none" w="sm" len="sm"/>
            <a:tailEnd type="none" w="sm" len="sm"/>
          </a:ln>
        </p:spPr>
        <p:txBody>
          <a:bodyPr/>
          <a:lstStyle/>
          <a:p>
            <a:endParaRPr lang="en-US"/>
          </a:p>
        </p:txBody>
      </p:sp>
      <p:sp>
        <p:nvSpPr>
          <p:cNvPr id="16" name="AutoShape 16"/>
          <p:cNvSpPr/>
          <p:nvPr/>
        </p:nvSpPr>
        <p:spPr>
          <a:xfrm>
            <a:off x="12456899" y="3057819"/>
            <a:ext cx="1120816" cy="0"/>
          </a:xfrm>
          <a:prstGeom prst="line">
            <a:avLst/>
          </a:prstGeom>
          <a:ln w="38100" cap="flat">
            <a:solidFill>
              <a:srgbClr val="FF3131"/>
            </a:solidFill>
            <a:prstDash val="solid"/>
            <a:headEnd type="none" w="sm" len="sm"/>
            <a:tailEnd type="arrow" w="med" len="sm"/>
          </a:ln>
        </p:spPr>
        <p:txBody>
          <a:bodyPr/>
          <a:lstStyle/>
          <a:p>
            <a:endParaRPr lang="en-US"/>
          </a:p>
        </p:txBody>
      </p:sp>
      <p:sp>
        <p:nvSpPr>
          <p:cNvPr id="17" name="AutoShape 17"/>
          <p:cNvSpPr/>
          <p:nvPr/>
        </p:nvSpPr>
        <p:spPr>
          <a:xfrm>
            <a:off x="12447374" y="3543277"/>
            <a:ext cx="1120816" cy="0"/>
          </a:xfrm>
          <a:prstGeom prst="line">
            <a:avLst/>
          </a:prstGeom>
          <a:ln w="38100" cap="flat">
            <a:solidFill>
              <a:srgbClr val="FF3131"/>
            </a:solidFill>
            <a:prstDash val="solid"/>
            <a:headEnd type="none" w="sm" len="sm"/>
            <a:tailEnd type="arrow" w="med" len="sm"/>
          </a:ln>
        </p:spPr>
        <p:txBody>
          <a:bodyPr/>
          <a:lstStyle/>
          <a:p>
            <a:endParaRPr lang="en-US"/>
          </a:p>
        </p:txBody>
      </p:sp>
      <p:sp>
        <p:nvSpPr>
          <p:cNvPr id="18" name="Freeform 18"/>
          <p:cNvSpPr/>
          <p:nvPr/>
        </p:nvSpPr>
        <p:spPr>
          <a:xfrm>
            <a:off x="9208850" y="3800457"/>
            <a:ext cx="6477047" cy="5073687"/>
          </a:xfrm>
          <a:custGeom>
            <a:avLst/>
            <a:gdLst/>
            <a:ahLst/>
            <a:cxnLst/>
            <a:rect l="l" t="t" r="r" b="b"/>
            <a:pathLst>
              <a:path w="6477047" h="5073687">
                <a:moveTo>
                  <a:pt x="0" y="0"/>
                </a:moveTo>
                <a:lnTo>
                  <a:pt x="6477047" y="0"/>
                </a:lnTo>
                <a:lnTo>
                  <a:pt x="6477047" y="5073686"/>
                </a:lnTo>
                <a:lnTo>
                  <a:pt x="0" y="5073686"/>
                </a:lnTo>
                <a:lnTo>
                  <a:pt x="0" y="0"/>
                </a:lnTo>
                <a:close/>
              </a:path>
            </a:pathLst>
          </a:custGeom>
          <a:blipFill>
            <a:blip r:embed="rId3"/>
            <a:stretch>
              <a:fillRect/>
            </a:stretch>
          </a:blipFill>
        </p:spPr>
        <p:txBody>
          <a:bodyPr/>
          <a:lstStyle/>
          <a:p>
            <a:endParaRPr lang="en-US"/>
          </a:p>
        </p:txBody>
      </p:sp>
      <p:sp>
        <p:nvSpPr>
          <p:cNvPr id="19" name="TextBox 19"/>
          <p:cNvSpPr txBox="1"/>
          <p:nvPr/>
        </p:nvSpPr>
        <p:spPr>
          <a:xfrm>
            <a:off x="12447374" y="8452438"/>
            <a:ext cx="4811926" cy="557053"/>
          </a:xfrm>
          <a:prstGeom prst="rect">
            <a:avLst/>
          </a:prstGeom>
        </p:spPr>
        <p:txBody>
          <a:bodyPr lIns="0" tIns="0" rIns="0" bIns="0" rtlCol="0" anchor="t">
            <a:spAutoFit/>
          </a:bodyPr>
          <a:lstStyle/>
          <a:p>
            <a:pPr algn="r">
              <a:lnSpc>
                <a:spcPts val="4552"/>
              </a:lnSpc>
              <a:spcBef>
                <a:spcPct val="0"/>
              </a:spcBef>
            </a:pPr>
            <a:r>
              <a:rPr lang="en-US" sz="3251" spc="975">
                <a:solidFill>
                  <a:srgbClr val="000000"/>
                </a:solidFill>
                <a:latin typeface="Inter"/>
              </a:rPr>
              <a:t>7</a:t>
            </a:r>
          </a:p>
        </p:txBody>
      </p:sp>
      <p:sp>
        <p:nvSpPr>
          <p:cNvPr id="20" name="TextBox 20"/>
          <p:cNvSpPr txBox="1"/>
          <p:nvPr/>
        </p:nvSpPr>
        <p:spPr>
          <a:xfrm>
            <a:off x="1810181" y="1170339"/>
            <a:ext cx="5208515" cy="965988"/>
          </a:xfrm>
          <a:prstGeom prst="rect">
            <a:avLst/>
          </a:prstGeom>
        </p:spPr>
        <p:txBody>
          <a:bodyPr lIns="0" tIns="0" rIns="0" bIns="0" rtlCol="0" anchor="t">
            <a:spAutoFit/>
          </a:bodyPr>
          <a:lstStyle/>
          <a:p>
            <a:pPr algn="ctr">
              <a:lnSpc>
                <a:spcPts val="7926"/>
              </a:lnSpc>
              <a:spcBef>
                <a:spcPct val="0"/>
              </a:spcBef>
            </a:pPr>
            <a:r>
              <a:rPr lang="en-US" sz="5661">
                <a:solidFill>
                  <a:srgbClr val="000000"/>
                </a:solidFill>
                <a:latin typeface="Inter Semi-Bold"/>
              </a:rPr>
              <a:t>Methodology</a:t>
            </a:r>
          </a:p>
        </p:txBody>
      </p:sp>
      <p:sp>
        <p:nvSpPr>
          <p:cNvPr id="21" name="TextBox 21"/>
          <p:cNvSpPr txBox="1"/>
          <p:nvPr/>
        </p:nvSpPr>
        <p:spPr>
          <a:xfrm>
            <a:off x="8503834" y="1170339"/>
            <a:ext cx="3677412" cy="965988"/>
          </a:xfrm>
          <a:prstGeom prst="rect">
            <a:avLst/>
          </a:prstGeom>
        </p:spPr>
        <p:txBody>
          <a:bodyPr lIns="0" tIns="0" rIns="0" bIns="0" rtlCol="0" anchor="t">
            <a:spAutoFit/>
          </a:bodyPr>
          <a:lstStyle/>
          <a:p>
            <a:pPr algn="ctr">
              <a:lnSpc>
                <a:spcPts val="7926"/>
              </a:lnSpc>
              <a:spcBef>
                <a:spcPct val="0"/>
              </a:spcBef>
            </a:pPr>
            <a:r>
              <a:rPr lang="en-US" sz="5661">
                <a:solidFill>
                  <a:srgbClr val="000000"/>
                </a:solidFill>
                <a:latin typeface="Inter Semi-Bold"/>
              </a:rPr>
              <a:t>Dataset</a:t>
            </a:r>
          </a:p>
        </p:txBody>
      </p:sp>
      <p:sp>
        <p:nvSpPr>
          <p:cNvPr id="22" name="TextBox 22"/>
          <p:cNvSpPr txBox="1"/>
          <p:nvPr/>
        </p:nvSpPr>
        <p:spPr>
          <a:xfrm>
            <a:off x="12919309" y="2233544"/>
            <a:ext cx="3633138" cy="506186"/>
          </a:xfrm>
          <a:prstGeom prst="rect">
            <a:avLst/>
          </a:prstGeom>
        </p:spPr>
        <p:txBody>
          <a:bodyPr lIns="0" tIns="0" rIns="0" bIns="0" rtlCol="0" anchor="t">
            <a:spAutoFit/>
          </a:bodyPr>
          <a:lstStyle/>
          <a:p>
            <a:pPr algn="ctr">
              <a:lnSpc>
                <a:spcPts val="4175"/>
              </a:lnSpc>
              <a:spcBef>
                <a:spcPct val="0"/>
              </a:spcBef>
            </a:pPr>
            <a:r>
              <a:rPr lang="en-US" sz="2982">
                <a:solidFill>
                  <a:srgbClr val="000000"/>
                </a:solidFill>
                <a:latin typeface="Inter"/>
              </a:rPr>
              <a:t>Training</a:t>
            </a:r>
          </a:p>
        </p:txBody>
      </p:sp>
      <p:sp>
        <p:nvSpPr>
          <p:cNvPr id="23" name="TextBox 23"/>
          <p:cNvSpPr txBox="1"/>
          <p:nvPr/>
        </p:nvSpPr>
        <p:spPr>
          <a:xfrm>
            <a:off x="12919309" y="2776151"/>
            <a:ext cx="3633138" cy="506186"/>
          </a:xfrm>
          <a:prstGeom prst="rect">
            <a:avLst/>
          </a:prstGeom>
        </p:spPr>
        <p:txBody>
          <a:bodyPr lIns="0" tIns="0" rIns="0" bIns="0" rtlCol="0" anchor="t">
            <a:spAutoFit/>
          </a:bodyPr>
          <a:lstStyle/>
          <a:p>
            <a:pPr algn="ctr">
              <a:lnSpc>
                <a:spcPts val="4175"/>
              </a:lnSpc>
              <a:spcBef>
                <a:spcPct val="0"/>
              </a:spcBef>
            </a:pPr>
            <a:r>
              <a:rPr lang="en-US" sz="2982">
                <a:solidFill>
                  <a:srgbClr val="000000"/>
                </a:solidFill>
                <a:latin typeface="Inter"/>
              </a:rPr>
              <a:t>Testing</a:t>
            </a:r>
          </a:p>
        </p:txBody>
      </p:sp>
      <p:sp>
        <p:nvSpPr>
          <p:cNvPr id="24" name="TextBox 24"/>
          <p:cNvSpPr txBox="1"/>
          <p:nvPr/>
        </p:nvSpPr>
        <p:spPr>
          <a:xfrm>
            <a:off x="12919309" y="3261609"/>
            <a:ext cx="3633138" cy="506186"/>
          </a:xfrm>
          <a:prstGeom prst="rect">
            <a:avLst/>
          </a:prstGeom>
        </p:spPr>
        <p:txBody>
          <a:bodyPr lIns="0" tIns="0" rIns="0" bIns="0" rtlCol="0" anchor="t">
            <a:spAutoFit/>
          </a:bodyPr>
          <a:lstStyle/>
          <a:p>
            <a:pPr algn="ctr">
              <a:lnSpc>
                <a:spcPts val="4175"/>
              </a:lnSpc>
              <a:spcBef>
                <a:spcPct val="0"/>
              </a:spcBef>
            </a:pPr>
            <a:r>
              <a:rPr lang="en-US" sz="2982">
                <a:solidFill>
                  <a:srgbClr val="000000"/>
                </a:solidFill>
                <a:latin typeface="Inter"/>
              </a:rPr>
              <a:t>Validation</a:t>
            </a:r>
          </a:p>
        </p:txBody>
      </p:sp>
      <p:sp>
        <p:nvSpPr>
          <p:cNvPr id="25" name="AutoShape 25"/>
          <p:cNvSpPr/>
          <p:nvPr/>
        </p:nvSpPr>
        <p:spPr>
          <a:xfrm flipH="1">
            <a:off x="9452458" y="3959225"/>
            <a:ext cx="6008882" cy="0"/>
          </a:xfrm>
          <a:prstGeom prst="line">
            <a:avLst/>
          </a:prstGeom>
          <a:ln w="19050" cap="flat">
            <a:solidFill>
              <a:srgbClr val="000000"/>
            </a:solidFill>
            <a:prstDash val="solid"/>
            <a:headEnd type="none" w="sm" len="sm"/>
            <a:tailEnd type="none" w="sm" len="sm"/>
          </a:ln>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4" name="TextBox 4"/>
          <p:cNvSpPr txBox="1"/>
          <p:nvPr/>
        </p:nvSpPr>
        <p:spPr>
          <a:xfrm>
            <a:off x="12447374" y="8452438"/>
            <a:ext cx="4811926" cy="557053"/>
          </a:xfrm>
          <a:prstGeom prst="rect">
            <a:avLst/>
          </a:prstGeom>
        </p:spPr>
        <p:txBody>
          <a:bodyPr lIns="0" tIns="0" rIns="0" bIns="0" rtlCol="0" anchor="t">
            <a:spAutoFit/>
          </a:bodyPr>
          <a:lstStyle/>
          <a:p>
            <a:pPr algn="r">
              <a:lnSpc>
                <a:spcPts val="4552"/>
              </a:lnSpc>
              <a:spcBef>
                <a:spcPct val="0"/>
              </a:spcBef>
            </a:pPr>
            <a:r>
              <a:rPr lang="en-US" sz="3251" spc="975">
                <a:solidFill>
                  <a:srgbClr val="000000"/>
                </a:solidFill>
                <a:latin typeface="Inter"/>
              </a:rPr>
              <a:t>8</a:t>
            </a:r>
          </a:p>
        </p:txBody>
      </p:sp>
      <p:grpSp>
        <p:nvGrpSpPr>
          <p:cNvPr id="5" name="Group 5"/>
          <p:cNvGrpSpPr/>
          <p:nvPr/>
        </p:nvGrpSpPr>
        <p:grpSpPr>
          <a:xfrm>
            <a:off x="0" y="0"/>
            <a:ext cx="1810181" cy="10287000"/>
            <a:chOff x="0" y="0"/>
            <a:chExt cx="476756" cy="2709333"/>
          </a:xfrm>
        </p:grpSpPr>
        <p:sp>
          <p:nvSpPr>
            <p:cNvPr id="6" name="Freeform 6"/>
            <p:cNvSpPr/>
            <p:nvPr/>
          </p:nvSpPr>
          <p:spPr>
            <a:xfrm>
              <a:off x="0" y="0"/>
              <a:ext cx="476756" cy="2709333"/>
            </a:xfrm>
            <a:custGeom>
              <a:avLst/>
              <a:gdLst/>
              <a:ahLst/>
              <a:cxnLst/>
              <a:rect l="l" t="t" r="r" b="b"/>
              <a:pathLst>
                <a:path w="476756" h="2709333">
                  <a:moveTo>
                    <a:pt x="0" y="0"/>
                  </a:moveTo>
                  <a:lnTo>
                    <a:pt x="476756" y="0"/>
                  </a:lnTo>
                  <a:lnTo>
                    <a:pt x="476756" y="2709333"/>
                  </a:lnTo>
                  <a:lnTo>
                    <a:pt x="0" y="2709333"/>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7" name="TextBox 7"/>
            <p:cNvSpPr txBox="1"/>
            <p:nvPr/>
          </p:nvSpPr>
          <p:spPr>
            <a:xfrm>
              <a:off x="0" y="-38100"/>
              <a:ext cx="476756" cy="2747433"/>
            </a:xfrm>
            <a:prstGeom prst="rect">
              <a:avLst/>
            </a:prstGeom>
          </p:spPr>
          <p:txBody>
            <a:bodyPr lIns="50800" tIns="50800" rIns="50800" bIns="50800" rtlCol="0" anchor="ctr"/>
            <a:lstStyle/>
            <a:p>
              <a:pPr algn="ctr">
                <a:lnSpc>
                  <a:spcPts val="2799"/>
                </a:lnSpc>
              </a:pPr>
              <a:endParaRPr/>
            </a:p>
          </p:txBody>
        </p:sp>
      </p:grpSp>
      <p:grpSp>
        <p:nvGrpSpPr>
          <p:cNvPr id="8" name="Group 8"/>
          <p:cNvGrpSpPr/>
          <p:nvPr/>
        </p:nvGrpSpPr>
        <p:grpSpPr>
          <a:xfrm rot="5400000">
            <a:off x="2192169" y="1370040"/>
            <a:ext cx="778155" cy="680886"/>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3131"/>
            </a:solidFill>
          </p:spPr>
          <p:txBody>
            <a:bodyPr/>
            <a:lstStyle/>
            <a:p>
              <a:endParaRPr lang="en-US"/>
            </a:p>
          </p:txBody>
        </p:sp>
        <p:sp>
          <p:nvSpPr>
            <p:cNvPr id="10" name="TextBox 10"/>
            <p:cNvSpPr txBox="1"/>
            <p:nvPr/>
          </p:nvSpPr>
          <p:spPr>
            <a:xfrm>
              <a:off x="127000" y="292100"/>
              <a:ext cx="558800" cy="368300"/>
            </a:xfrm>
            <a:prstGeom prst="rect">
              <a:avLst/>
            </a:prstGeom>
          </p:spPr>
          <p:txBody>
            <a:bodyPr lIns="50800" tIns="50800" rIns="50800" bIns="50800" rtlCol="0" anchor="ctr"/>
            <a:lstStyle/>
            <a:p>
              <a:pPr algn="ctr">
                <a:lnSpc>
                  <a:spcPts val="2799"/>
                </a:lnSpc>
              </a:pPr>
              <a:endParaRPr/>
            </a:p>
          </p:txBody>
        </p:sp>
      </p:grpSp>
      <p:sp>
        <p:nvSpPr>
          <p:cNvPr id="11" name="TextBox 11"/>
          <p:cNvSpPr txBox="1"/>
          <p:nvPr/>
        </p:nvSpPr>
        <p:spPr>
          <a:xfrm>
            <a:off x="2698404" y="1170339"/>
            <a:ext cx="7632760" cy="965988"/>
          </a:xfrm>
          <a:prstGeom prst="rect">
            <a:avLst/>
          </a:prstGeom>
        </p:spPr>
        <p:txBody>
          <a:bodyPr lIns="0" tIns="0" rIns="0" bIns="0" rtlCol="0" anchor="t">
            <a:spAutoFit/>
          </a:bodyPr>
          <a:lstStyle/>
          <a:p>
            <a:pPr algn="ctr">
              <a:lnSpc>
                <a:spcPts val="7926"/>
              </a:lnSpc>
              <a:spcBef>
                <a:spcPct val="0"/>
              </a:spcBef>
            </a:pPr>
            <a:r>
              <a:rPr lang="en-US" sz="5661">
                <a:solidFill>
                  <a:srgbClr val="000000"/>
                </a:solidFill>
                <a:latin typeface="Inter Semi-Bold"/>
              </a:rPr>
              <a:t>Model Architecture</a:t>
            </a:r>
          </a:p>
        </p:txBody>
      </p:sp>
      <p:sp>
        <p:nvSpPr>
          <p:cNvPr id="12" name="TextBox 12"/>
          <p:cNvSpPr txBox="1"/>
          <p:nvPr/>
        </p:nvSpPr>
        <p:spPr>
          <a:xfrm>
            <a:off x="1310752" y="2936508"/>
            <a:ext cx="3873488" cy="468258"/>
          </a:xfrm>
          <a:prstGeom prst="rect">
            <a:avLst/>
          </a:prstGeom>
        </p:spPr>
        <p:txBody>
          <a:bodyPr lIns="0" tIns="0" rIns="0" bIns="0" rtlCol="0" anchor="t">
            <a:spAutoFit/>
          </a:bodyPr>
          <a:lstStyle/>
          <a:p>
            <a:pPr algn="ctr">
              <a:lnSpc>
                <a:spcPts val="3853"/>
              </a:lnSpc>
              <a:spcBef>
                <a:spcPct val="0"/>
              </a:spcBef>
            </a:pPr>
            <a:r>
              <a:rPr lang="en-US" sz="2752">
                <a:solidFill>
                  <a:srgbClr val="000000"/>
                </a:solidFill>
                <a:latin typeface="Inter Bold"/>
              </a:rPr>
              <a:t>Image Encoder</a:t>
            </a:r>
          </a:p>
        </p:txBody>
      </p:sp>
      <p:sp>
        <p:nvSpPr>
          <p:cNvPr id="13" name="AutoShape 13"/>
          <p:cNvSpPr/>
          <p:nvPr/>
        </p:nvSpPr>
        <p:spPr>
          <a:xfrm>
            <a:off x="5386410" y="3199212"/>
            <a:ext cx="499429" cy="0"/>
          </a:xfrm>
          <a:prstGeom prst="line">
            <a:avLst/>
          </a:prstGeom>
          <a:ln w="38100" cap="flat">
            <a:solidFill>
              <a:srgbClr val="FF3131"/>
            </a:solidFill>
            <a:prstDash val="solid"/>
            <a:headEnd type="none" w="sm" len="sm"/>
            <a:tailEnd type="arrow" w="med" len="sm"/>
          </a:ln>
        </p:spPr>
        <p:txBody>
          <a:bodyPr/>
          <a:lstStyle/>
          <a:p>
            <a:endParaRPr lang="en-US"/>
          </a:p>
        </p:txBody>
      </p:sp>
      <p:sp>
        <p:nvSpPr>
          <p:cNvPr id="14" name="TextBox 14"/>
          <p:cNvSpPr txBox="1"/>
          <p:nvPr/>
        </p:nvSpPr>
        <p:spPr>
          <a:xfrm>
            <a:off x="5984400" y="2692788"/>
            <a:ext cx="10690540" cy="1444562"/>
          </a:xfrm>
          <a:prstGeom prst="rect">
            <a:avLst/>
          </a:prstGeom>
        </p:spPr>
        <p:txBody>
          <a:bodyPr lIns="0" tIns="0" rIns="0" bIns="0" rtlCol="0" anchor="t">
            <a:spAutoFit/>
          </a:bodyPr>
          <a:lstStyle/>
          <a:p>
            <a:pPr algn="ctr">
              <a:lnSpc>
                <a:spcPts val="3853"/>
              </a:lnSpc>
              <a:spcBef>
                <a:spcPct val="0"/>
              </a:spcBef>
            </a:pPr>
            <a:r>
              <a:rPr lang="en-US" sz="2752">
                <a:solidFill>
                  <a:srgbClr val="000000"/>
                </a:solidFill>
                <a:latin typeface="Inter"/>
              </a:rPr>
              <a:t>network processes the input image to extract visual features using CNNs pretrained on image classification tasks.</a:t>
            </a:r>
          </a:p>
          <a:p>
            <a:pPr algn="ctr">
              <a:lnSpc>
                <a:spcPts val="3853"/>
              </a:lnSpc>
            </a:pPr>
            <a:endParaRPr lang="en-US" sz="2752">
              <a:solidFill>
                <a:srgbClr val="000000"/>
              </a:solidFill>
              <a:latin typeface="Inter"/>
            </a:endParaRPr>
          </a:p>
        </p:txBody>
      </p:sp>
      <p:grpSp>
        <p:nvGrpSpPr>
          <p:cNvPr id="15" name="Group 15"/>
          <p:cNvGrpSpPr/>
          <p:nvPr/>
        </p:nvGrpSpPr>
        <p:grpSpPr>
          <a:xfrm>
            <a:off x="1694963" y="2554126"/>
            <a:ext cx="15564337" cy="1290172"/>
            <a:chOff x="0" y="0"/>
            <a:chExt cx="4099249" cy="339798"/>
          </a:xfrm>
        </p:grpSpPr>
        <p:sp>
          <p:nvSpPr>
            <p:cNvPr id="16" name="Freeform 16"/>
            <p:cNvSpPr/>
            <p:nvPr/>
          </p:nvSpPr>
          <p:spPr>
            <a:xfrm>
              <a:off x="0" y="0"/>
              <a:ext cx="4099249" cy="339798"/>
            </a:xfrm>
            <a:custGeom>
              <a:avLst/>
              <a:gdLst/>
              <a:ahLst/>
              <a:cxnLst/>
              <a:rect l="l" t="t" r="r" b="b"/>
              <a:pathLst>
                <a:path w="4099249" h="339798">
                  <a:moveTo>
                    <a:pt x="0" y="0"/>
                  </a:moveTo>
                  <a:lnTo>
                    <a:pt x="4099249" y="0"/>
                  </a:lnTo>
                  <a:lnTo>
                    <a:pt x="4099249" y="339798"/>
                  </a:lnTo>
                  <a:lnTo>
                    <a:pt x="0" y="339798"/>
                  </a:lnTo>
                  <a:close/>
                </a:path>
              </a:pathLst>
            </a:custGeom>
            <a:solidFill>
              <a:srgbClr val="000000">
                <a:alpha val="0"/>
              </a:srgbClr>
            </a:solidFill>
            <a:ln w="38100" cap="sq">
              <a:solidFill>
                <a:srgbClr val="000000"/>
              </a:solidFill>
              <a:prstDash val="solid"/>
              <a:miter/>
            </a:ln>
          </p:spPr>
          <p:txBody>
            <a:bodyPr/>
            <a:lstStyle/>
            <a:p>
              <a:endParaRPr lang="en-US"/>
            </a:p>
          </p:txBody>
        </p:sp>
        <p:sp>
          <p:nvSpPr>
            <p:cNvPr id="17" name="TextBox 17"/>
            <p:cNvSpPr txBox="1"/>
            <p:nvPr/>
          </p:nvSpPr>
          <p:spPr>
            <a:xfrm>
              <a:off x="0" y="-38100"/>
              <a:ext cx="4099249" cy="377898"/>
            </a:xfrm>
            <a:prstGeom prst="rect">
              <a:avLst/>
            </a:prstGeom>
          </p:spPr>
          <p:txBody>
            <a:bodyPr lIns="50800" tIns="50800" rIns="50800" bIns="50800" rtlCol="0" anchor="ctr"/>
            <a:lstStyle/>
            <a:p>
              <a:pPr algn="ctr">
                <a:lnSpc>
                  <a:spcPts val="2799"/>
                </a:lnSpc>
              </a:pPr>
              <a:endParaRPr/>
            </a:p>
          </p:txBody>
        </p:sp>
      </p:grpSp>
      <p:sp>
        <p:nvSpPr>
          <p:cNvPr id="18" name="TextBox 18"/>
          <p:cNvSpPr txBox="1"/>
          <p:nvPr/>
        </p:nvSpPr>
        <p:spPr>
          <a:xfrm>
            <a:off x="1417672" y="4399854"/>
            <a:ext cx="3873488" cy="468258"/>
          </a:xfrm>
          <a:prstGeom prst="rect">
            <a:avLst/>
          </a:prstGeom>
        </p:spPr>
        <p:txBody>
          <a:bodyPr lIns="0" tIns="0" rIns="0" bIns="0" rtlCol="0" anchor="t">
            <a:spAutoFit/>
          </a:bodyPr>
          <a:lstStyle/>
          <a:p>
            <a:pPr algn="ctr">
              <a:lnSpc>
                <a:spcPts val="3853"/>
              </a:lnSpc>
              <a:spcBef>
                <a:spcPct val="0"/>
              </a:spcBef>
            </a:pPr>
            <a:r>
              <a:rPr lang="en-US" sz="2752">
                <a:solidFill>
                  <a:srgbClr val="000000"/>
                </a:solidFill>
                <a:latin typeface="Inter Bold"/>
              </a:rPr>
              <a:t>Question Encoder</a:t>
            </a:r>
          </a:p>
        </p:txBody>
      </p:sp>
      <p:sp>
        <p:nvSpPr>
          <p:cNvPr id="19" name="AutoShape 19"/>
          <p:cNvSpPr/>
          <p:nvPr/>
        </p:nvSpPr>
        <p:spPr>
          <a:xfrm>
            <a:off x="5386410" y="4681608"/>
            <a:ext cx="499429" cy="0"/>
          </a:xfrm>
          <a:prstGeom prst="line">
            <a:avLst/>
          </a:prstGeom>
          <a:ln w="38100" cap="flat">
            <a:solidFill>
              <a:srgbClr val="FF3131"/>
            </a:solidFill>
            <a:prstDash val="solid"/>
            <a:headEnd type="none" w="sm" len="sm"/>
            <a:tailEnd type="arrow" w="med" len="sm"/>
          </a:ln>
        </p:spPr>
        <p:txBody>
          <a:bodyPr/>
          <a:lstStyle/>
          <a:p>
            <a:endParaRPr lang="en-US"/>
          </a:p>
        </p:txBody>
      </p:sp>
      <p:sp>
        <p:nvSpPr>
          <p:cNvPr id="20" name="TextBox 20"/>
          <p:cNvSpPr txBox="1"/>
          <p:nvPr/>
        </p:nvSpPr>
        <p:spPr>
          <a:xfrm>
            <a:off x="5984400" y="4154589"/>
            <a:ext cx="10690540" cy="958787"/>
          </a:xfrm>
          <a:prstGeom prst="rect">
            <a:avLst/>
          </a:prstGeom>
        </p:spPr>
        <p:txBody>
          <a:bodyPr lIns="0" tIns="0" rIns="0" bIns="0" rtlCol="0" anchor="t">
            <a:spAutoFit/>
          </a:bodyPr>
          <a:lstStyle/>
          <a:p>
            <a:pPr algn="ctr">
              <a:lnSpc>
                <a:spcPts val="3853"/>
              </a:lnSpc>
            </a:pPr>
            <a:r>
              <a:rPr lang="en-US" sz="2752">
                <a:solidFill>
                  <a:srgbClr val="000000"/>
                </a:solidFill>
                <a:latin typeface="Inter"/>
              </a:rPr>
              <a:t>network processes the textual input (questions) to extract semantic features using RNNs. </a:t>
            </a:r>
          </a:p>
        </p:txBody>
      </p:sp>
      <p:grpSp>
        <p:nvGrpSpPr>
          <p:cNvPr id="21" name="Group 21"/>
          <p:cNvGrpSpPr/>
          <p:nvPr/>
        </p:nvGrpSpPr>
        <p:grpSpPr>
          <a:xfrm>
            <a:off x="1694963" y="4065007"/>
            <a:ext cx="15564337" cy="1195101"/>
            <a:chOff x="0" y="0"/>
            <a:chExt cx="4099249" cy="314759"/>
          </a:xfrm>
        </p:grpSpPr>
        <p:sp>
          <p:nvSpPr>
            <p:cNvPr id="22" name="Freeform 22"/>
            <p:cNvSpPr/>
            <p:nvPr/>
          </p:nvSpPr>
          <p:spPr>
            <a:xfrm>
              <a:off x="0" y="0"/>
              <a:ext cx="4099249" cy="314759"/>
            </a:xfrm>
            <a:custGeom>
              <a:avLst/>
              <a:gdLst/>
              <a:ahLst/>
              <a:cxnLst/>
              <a:rect l="l" t="t" r="r" b="b"/>
              <a:pathLst>
                <a:path w="4099249" h="314759">
                  <a:moveTo>
                    <a:pt x="0" y="0"/>
                  </a:moveTo>
                  <a:lnTo>
                    <a:pt x="4099249" y="0"/>
                  </a:lnTo>
                  <a:lnTo>
                    <a:pt x="4099249" y="314759"/>
                  </a:lnTo>
                  <a:lnTo>
                    <a:pt x="0" y="314759"/>
                  </a:lnTo>
                  <a:close/>
                </a:path>
              </a:pathLst>
            </a:custGeom>
            <a:solidFill>
              <a:srgbClr val="000000">
                <a:alpha val="0"/>
              </a:srgbClr>
            </a:solidFill>
            <a:ln w="38100" cap="sq">
              <a:solidFill>
                <a:srgbClr val="000000"/>
              </a:solidFill>
              <a:prstDash val="solid"/>
              <a:miter/>
            </a:ln>
          </p:spPr>
          <p:txBody>
            <a:bodyPr/>
            <a:lstStyle/>
            <a:p>
              <a:endParaRPr lang="en-US"/>
            </a:p>
          </p:txBody>
        </p:sp>
        <p:sp>
          <p:nvSpPr>
            <p:cNvPr id="23" name="TextBox 23"/>
            <p:cNvSpPr txBox="1"/>
            <p:nvPr/>
          </p:nvSpPr>
          <p:spPr>
            <a:xfrm>
              <a:off x="0" y="-38100"/>
              <a:ext cx="4099249" cy="352859"/>
            </a:xfrm>
            <a:prstGeom prst="rect">
              <a:avLst/>
            </a:prstGeom>
          </p:spPr>
          <p:txBody>
            <a:bodyPr lIns="50800" tIns="50800" rIns="50800" bIns="50800" rtlCol="0" anchor="ctr"/>
            <a:lstStyle/>
            <a:p>
              <a:pPr algn="ctr">
                <a:lnSpc>
                  <a:spcPts val="2799"/>
                </a:lnSpc>
              </a:pPr>
              <a:endParaRPr/>
            </a:p>
          </p:txBody>
        </p:sp>
      </p:grpSp>
      <p:grpSp>
        <p:nvGrpSpPr>
          <p:cNvPr id="24" name="Group 24"/>
          <p:cNvGrpSpPr/>
          <p:nvPr/>
        </p:nvGrpSpPr>
        <p:grpSpPr>
          <a:xfrm>
            <a:off x="1310752" y="5555321"/>
            <a:ext cx="15948548" cy="1253296"/>
            <a:chOff x="0" y="0"/>
            <a:chExt cx="21264730" cy="1671061"/>
          </a:xfrm>
        </p:grpSpPr>
        <p:sp>
          <p:nvSpPr>
            <p:cNvPr id="25" name="TextBox 25"/>
            <p:cNvSpPr txBox="1"/>
            <p:nvPr/>
          </p:nvSpPr>
          <p:spPr>
            <a:xfrm>
              <a:off x="0" y="396870"/>
              <a:ext cx="5164651" cy="605294"/>
            </a:xfrm>
            <a:prstGeom prst="rect">
              <a:avLst/>
            </a:prstGeom>
          </p:spPr>
          <p:txBody>
            <a:bodyPr lIns="0" tIns="0" rIns="0" bIns="0" rtlCol="0" anchor="t">
              <a:spAutoFit/>
            </a:bodyPr>
            <a:lstStyle/>
            <a:p>
              <a:pPr algn="ctr">
                <a:lnSpc>
                  <a:spcPts val="3853"/>
                </a:lnSpc>
                <a:spcBef>
                  <a:spcPct val="0"/>
                </a:spcBef>
              </a:pPr>
              <a:r>
                <a:rPr lang="en-US" sz="2752">
                  <a:solidFill>
                    <a:srgbClr val="000000"/>
                  </a:solidFill>
                  <a:latin typeface="Inter Bold"/>
                </a:rPr>
                <a:t>History Encoder</a:t>
              </a:r>
            </a:p>
          </p:txBody>
        </p:sp>
        <p:sp>
          <p:nvSpPr>
            <p:cNvPr id="26" name="AutoShape 26"/>
            <p:cNvSpPr/>
            <p:nvPr/>
          </p:nvSpPr>
          <p:spPr>
            <a:xfrm>
              <a:off x="5434210" y="702692"/>
              <a:ext cx="665905" cy="0"/>
            </a:xfrm>
            <a:prstGeom prst="line">
              <a:avLst/>
            </a:prstGeom>
            <a:ln w="50800" cap="flat">
              <a:solidFill>
                <a:srgbClr val="FF3131"/>
              </a:solidFill>
              <a:prstDash val="solid"/>
              <a:headEnd type="none" w="sm" len="sm"/>
              <a:tailEnd type="arrow" w="med" len="sm"/>
            </a:ln>
          </p:spPr>
          <p:txBody>
            <a:bodyPr/>
            <a:lstStyle/>
            <a:p>
              <a:endParaRPr lang="en-US"/>
            </a:p>
          </p:txBody>
        </p:sp>
        <p:sp>
          <p:nvSpPr>
            <p:cNvPr id="27" name="TextBox 27"/>
            <p:cNvSpPr txBox="1"/>
            <p:nvPr/>
          </p:nvSpPr>
          <p:spPr>
            <a:xfrm>
              <a:off x="6100116" y="69850"/>
              <a:ext cx="14254053" cy="1259333"/>
            </a:xfrm>
            <a:prstGeom prst="rect">
              <a:avLst/>
            </a:prstGeom>
          </p:spPr>
          <p:txBody>
            <a:bodyPr lIns="0" tIns="0" rIns="0" bIns="0" rtlCol="0" anchor="t">
              <a:spAutoFit/>
            </a:bodyPr>
            <a:lstStyle/>
            <a:p>
              <a:pPr algn="ctr">
                <a:lnSpc>
                  <a:spcPts val="3853"/>
                </a:lnSpc>
              </a:pPr>
              <a:r>
                <a:rPr lang="en-US" sz="2752">
                  <a:solidFill>
                    <a:srgbClr val="000000"/>
                  </a:solidFill>
                  <a:latin typeface="Inter"/>
                </a:rPr>
                <a:t>The history of dialogue exchanges is encoded to capture the context of the conversation.</a:t>
              </a:r>
            </a:p>
          </p:txBody>
        </p:sp>
        <p:grpSp>
          <p:nvGrpSpPr>
            <p:cNvPr id="28" name="Group 28"/>
            <p:cNvGrpSpPr/>
            <p:nvPr/>
          </p:nvGrpSpPr>
          <p:grpSpPr>
            <a:xfrm>
              <a:off x="523386" y="0"/>
              <a:ext cx="20741344" cy="1671061"/>
              <a:chOff x="0" y="0"/>
              <a:chExt cx="4097056" cy="330086"/>
            </a:xfrm>
          </p:grpSpPr>
          <p:sp>
            <p:nvSpPr>
              <p:cNvPr id="29" name="Freeform 29"/>
              <p:cNvSpPr/>
              <p:nvPr/>
            </p:nvSpPr>
            <p:spPr>
              <a:xfrm>
                <a:off x="0" y="0"/>
                <a:ext cx="4097056" cy="330086"/>
              </a:xfrm>
              <a:custGeom>
                <a:avLst/>
                <a:gdLst/>
                <a:ahLst/>
                <a:cxnLst/>
                <a:rect l="l" t="t" r="r" b="b"/>
                <a:pathLst>
                  <a:path w="4097056" h="330086">
                    <a:moveTo>
                      <a:pt x="0" y="0"/>
                    </a:moveTo>
                    <a:lnTo>
                      <a:pt x="4097056" y="0"/>
                    </a:lnTo>
                    <a:lnTo>
                      <a:pt x="4097056" y="330086"/>
                    </a:lnTo>
                    <a:lnTo>
                      <a:pt x="0" y="330086"/>
                    </a:lnTo>
                    <a:close/>
                  </a:path>
                </a:pathLst>
              </a:custGeom>
              <a:solidFill>
                <a:srgbClr val="000000">
                  <a:alpha val="0"/>
                </a:srgbClr>
              </a:solidFill>
              <a:ln w="38100" cap="sq">
                <a:solidFill>
                  <a:srgbClr val="000000"/>
                </a:solidFill>
                <a:prstDash val="solid"/>
                <a:miter/>
              </a:ln>
            </p:spPr>
            <p:txBody>
              <a:bodyPr/>
              <a:lstStyle/>
              <a:p>
                <a:endParaRPr lang="en-US"/>
              </a:p>
            </p:txBody>
          </p:sp>
          <p:sp>
            <p:nvSpPr>
              <p:cNvPr id="30" name="TextBox 30"/>
              <p:cNvSpPr txBox="1"/>
              <p:nvPr/>
            </p:nvSpPr>
            <p:spPr>
              <a:xfrm>
                <a:off x="0" y="-38100"/>
                <a:ext cx="4097056" cy="368186"/>
              </a:xfrm>
              <a:prstGeom prst="rect">
                <a:avLst/>
              </a:prstGeom>
            </p:spPr>
            <p:txBody>
              <a:bodyPr lIns="50800" tIns="50800" rIns="50800" bIns="50800" rtlCol="0" anchor="ctr"/>
              <a:lstStyle/>
              <a:p>
                <a:pPr algn="ctr">
                  <a:lnSpc>
                    <a:spcPts val="2799"/>
                  </a:lnSpc>
                </a:pPr>
                <a:endParaRPr/>
              </a:p>
            </p:txBody>
          </p:sp>
        </p:grpSp>
      </p:grpSp>
      <p:grpSp>
        <p:nvGrpSpPr>
          <p:cNvPr id="31" name="Group 31"/>
          <p:cNvGrpSpPr/>
          <p:nvPr/>
        </p:nvGrpSpPr>
        <p:grpSpPr>
          <a:xfrm>
            <a:off x="1310752" y="7103892"/>
            <a:ext cx="15948548" cy="1253296"/>
            <a:chOff x="0" y="0"/>
            <a:chExt cx="21264730" cy="1671061"/>
          </a:xfrm>
        </p:grpSpPr>
        <p:sp>
          <p:nvSpPr>
            <p:cNvPr id="32" name="TextBox 32"/>
            <p:cNvSpPr txBox="1"/>
            <p:nvPr/>
          </p:nvSpPr>
          <p:spPr>
            <a:xfrm>
              <a:off x="0" y="396870"/>
              <a:ext cx="5164651" cy="605294"/>
            </a:xfrm>
            <a:prstGeom prst="rect">
              <a:avLst/>
            </a:prstGeom>
          </p:spPr>
          <p:txBody>
            <a:bodyPr lIns="0" tIns="0" rIns="0" bIns="0" rtlCol="0" anchor="t">
              <a:spAutoFit/>
            </a:bodyPr>
            <a:lstStyle/>
            <a:p>
              <a:pPr algn="ctr">
                <a:lnSpc>
                  <a:spcPts val="3853"/>
                </a:lnSpc>
                <a:spcBef>
                  <a:spcPct val="0"/>
                </a:spcBef>
              </a:pPr>
              <a:r>
                <a:rPr lang="en-US" sz="2752">
                  <a:solidFill>
                    <a:srgbClr val="000000"/>
                  </a:solidFill>
                  <a:latin typeface="Inter Bold"/>
                </a:rPr>
                <a:t>Answer Decoder</a:t>
              </a:r>
            </a:p>
          </p:txBody>
        </p:sp>
        <p:sp>
          <p:nvSpPr>
            <p:cNvPr id="33" name="AutoShape 33"/>
            <p:cNvSpPr/>
            <p:nvPr/>
          </p:nvSpPr>
          <p:spPr>
            <a:xfrm>
              <a:off x="5434210" y="702692"/>
              <a:ext cx="665905" cy="0"/>
            </a:xfrm>
            <a:prstGeom prst="line">
              <a:avLst/>
            </a:prstGeom>
            <a:ln w="50800" cap="flat">
              <a:solidFill>
                <a:srgbClr val="FF3131"/>
              </a:solidFill>
              <a:prstDash val="solid"/>
              <a:headEnd type="none" w="sm" len="sm"/>
              <a:tailEnd type="arrow" w="med" len="sm"/>
            </a:ln>
          </p:spPr>
          <p:txBody>
            <a:bodyPr/>
            <a:lstStyle/>
            <a:p>
              <a:endParaRPr lang="en-US"/>
            </a:p>
          </p:txBody>
        </p:sp>
        <p:sp>
          <p:nvSpPr>
            <p:cNvPr id="34" name="TextBox 34"/>
            <p:cNvSpPr txBox="1"/>
            <p:nvPr/>
          </p:nvSpPr>
          <p:spPr>
            <a:xfrm>
              <a:off x="6674279" y="69850"/>
              <a:ext cx="14254053" cy="1259333"/>
            </a:xfrm>
            <a:prstGeom prst="rect">
              <a:avLst/>
            </a:prstGeom>
          </p:spPr>
          <p:txBody>
            <a:bodyPr lIns="0" tIns="0" rIns="0" bIns="0" rtlCol="0" anchor="t">
              <a:spAutoFit/>
            </a:bodyPr>
            <a:lstStyle/>
            <a:p>
              <a:pPr algn="ctr">
                <a:lnSpc>
                  <a:spcPts val="3853"/>
                </a:lnSpc>
              </a:pPr>
              <a:r>
                <a:rPr lang="en-US" sz="2752">
                  <a:solidFill>
                    <a:srgbClr val="000000"/>
                  </a:solidFill>
                  <a:latin typeface="Inter"/>
                </a:rPr>
                <a:t>A decoder network generates a response based on the encoded image, question, and dialogue history. </a:t>
              </a:r>
            </a:p>
          </p:txBody>
        </p:sp>
        <p:grpSp>
          <p:nvGrpSpPr>
            <p:cNvPr id="35" name="Group 35"/>
            <p:cNvGrpSpPr/>
            <p:nvPr/>
          </p:nvGrpSpPr>
          <p:grpSpPr>
            <a:xfrm>
              <a:off x="512281" y="0"/>
              <a:ext cx="20752449" cy="1671061"/>
              <a:chOff x="0" y="0"/>
              <a:chExt cx="4099249" cy="330086"/>
            </a:xfrm>
          </p:grpSpPr>
          <p:sp>
            <p:nvSpPr>
              <p:cNvPr id="36" name="Freeform 36"/>
              <p:cNvSpPr/>
              <p:nvPr/>
            </p:nvSpPr>
            <p:spPr>
              <a:xfrm>
                <a:off x="0" y="0"/>
                <a:ext cx="4099249" cy="330086"/>
              </a:xfrm>
              <a:custGeom>
                <a:avLst/>
                <a:gdLst/>
                <a:ahLst/>
                <a:cxnLst/>
                <a:rect l="l" t="t" r="r" b="b"/>
                <a:pathLst>
                  <a:path w="4099249" h="330086">
                    <a:moveTo>
                      <a:pt x="0" y="0"/>
                    </a:moveTo>
                    <a:lnTo>
                      <a:pt x="4099249" y="0"/>
                    </a:lnTo>
                    <a:lnTo>
                      <a:pt x="4099249" y="330086"/>
                    </a:lnTo>
                    <a:lnTo>
                      <a:pt x="0" y="330086"/>
                    </a:lnTo>
                    <a:close/>
                  </a:path>
                </a:pathLst>
              </a:custGeom>
              <a:solidFill>
                <a:srgbClr val="000000">
                  <a:alpha val="0"/>
                </a:srgbClr>
              </a:solidFill>
              <a:ln w="38100" cap="sq">
                <a:solidFill>
                  <a:srgbClr val="000000"/>
                </a:solidFill>
                <a:prstDash val="solid"/>
                <a:miter/>
              </a:ln>
            </p:spPr>
            <p:txBody>
              <a:bodyPr/>
              <a:lstStyle/>
              <a:p>
                <a:endParaRPr lang="en-US"/>
              </a:p>
            </p:txBody>
          </p:sp>
          <p:sp>
            <p:nvSpPr>
              <p:cNvPr id="37" name="TextBox 37"/>
              <p:cNvSpPr txBox="1"/>
              <p:nvPr/>
            </p:nvSpPr>
            <p:spPr>
              <a:xfrm>
                <a:off x="0" y="-38100"/>
                <a:ext cx="4099249" cy="368186"/>
              </a:xfrm>
              <a:prstGeom prst="rect">
                <a:avLst/>
              </a:prstGeom>
            </p:spPr>
            <p:txBody>
              <a:bodyPr lIns="50800" tIns="50800" rIns="50800" bIns="50800" rtlCol="0" anchor="ctr"/>
              <a:lstStyle/>
              <a:p>
                <a:pPr algn="ctr">
                  <a:lnSpc>
                    <a:spcPts val="2799"/>
                  </a:lnSpc>
                </a:pP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4" name="TextBox 4"/>
          <p:cNvSpPr txBox="1"/>
          <p:nvPr/>
        </p:nvSpPr>
        <p:spPr>
          <a:xfrm>
            <a:off x="12447374" y="8452438"/>
            <a:ext cx="4811926" cy="557053"/>
          </a:xfrm>
          <a:prstGeom prst="rect">
            <a:avLst/>
          </a:prstGeom>
        </p:spPr>
        <p:txBody>
          <a:bodyPr lIns="0" tIns="0" rIns="0" bIns="0" rtlCol="0" anchor="t">
            <a:spAutoFit/>
          </a:bodyPr>
          <a:lstStyle/>
          <a:p>
            <a:pPr algn="r">
              <a:lnSpc>
                <a:spcPts val="4552"/>
              </a:lnSpc>
              <a:spcBef>
                <a:spcPct val="0"/>
              </a:spcBef>
            </a:pPr>
            <a:r>
              <a:rPr lang="en-US" sz="3251" spc="975">
                <a:solidFill>
                  <a:srgbClr val="000000"/>
                </a:solidFill>
                <a:latin typeface="Inter"/>
              </a:rPr>
              <a:t>9</a:t>
            </a:r>
          </a:p>
        </p:txBody>
      </p:sp>
      <p:grpSp>
        <p:nvGrpSpPr>
          <p:cNvPr id="5" name="Group 5"/>
          <p:cNvGrpSpPr/>
          <p:nvPr/>
        </p:nvGrpSpPr>
        <p:grpSpPr>
          <a:xfrm>
            <a:off x="0" y="0"/>
            <a:ext cx="1810181" cy="10287000"/>
            <a:chOff x="0" y="0"/>
            <a:chExt cx="476756" cy="2709333"/>
          </a:xfrm>
        </p:grpSpPr>
        <p:sp>
          <p:nvSpPr>
            <p:cNvPr id="6" name="Freeform 6"/>
            <p:cNvSpPr/>
            <p:nvPr/>
          </p:nvSpPr>
          <p:spPr>
            <a:xfrm>
              <a:off x="0" y="0"/>
              <a:ext cx="476756" cy="2709333"/>
            </a:xfrm>
            <a:custGeom>
              <a:avLst/>
              <a:gdLst/>
              <a:ahLst/>
              <a:cxnLst/>
              <a:rect l="l" t="t" r="r" b="b"/>
              <a:pathLst>
                <a:path w="476756" h="2709333">
                  <a:moveTo>
                    <a:pt x="0" y="0"/>
                  </a:moveTo>
                  <a:lnTo>
                    <a:pt x="476756" y="0"/>
                  </a:lnTo>
                  <a:lnTo>
                    <a:pt x="476756" y="2709333"/>
                  </a:lnTo>
                  <a:lnTo>
                    <a:pt x="0" y="2709333"/>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7" name="TextBox 7"/>
            <p:cNvSpPr txBox="1"/>
            <p:nvPr/>
          </p:nvSpPr>
          <p:spPr>
            <a:xfrm>
              <a:off x="0" y="-38100"/>
              <a:ext cx="476756" cy="2747433"/>
            </a:xfrm>
            <a:prstGeom prst="rect">
              <a:avLst/>
            </a:prstGeom>
          </p:spPr>
          <p:txBody>
            <a:bodyPr lIns="50800" tIns="50800" rIns="50800" bIns="50800" rtlCol="0" anchor="ctr"/>
            <a:lstStyle/>
            <a:p>
              <a:pPr algn="ctr">
                <a:lnSpc>
                  <a:spcPts val="2799"/>
                </a:lnSpc>
              </a:pPr>
              <a:endParaRPr/>
            </a:p>
          </p:txBody>
        </p:sp>
      </p:grpSp>
      <p:grpSp>
        <p:nvGrpSpPr>
          <p:cNvPr id="8" name="Group 8"/>
          <p:cNvGrpSpPr/>
          <p:nvPr/>
        </p:nvGrpSpPr>
        <p:grpSpPr>
          <a:xfrm rot="5400000">
            <a:off x="2192169" y="1370040"/>
            <a:ext cx="778155" cy="680886"/>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3131"/>
            </a:solidFill>
          </p:spPr>
          <p:txBody>
            <a:bodyPr/>
            <a:lstStyle/>
            <a:p>
              <a:endParaRPr lang="en-US"/>
            </a:p>
          </p:txBody>
        </p:sp>
        <p:sp>
          <p:nvSpPr>
            <p:cNvPr id="10" name="TextBox 10"/>
            <p:cNvSpPr txBox="1"/>
            <p:nvPr/>
          </p:nvSpPr>
          <p:spPr>
            <a:xfrm>
              <a:off x="127000" y="292100"/>
              <a:ext cx="558800" cy="368300"/>
            </a:xfrm>
            <a:prstGeom prst="rect">
              <a:avLst/>
            </a:prstGeom>
          </p:spPr>
          <p:txBody>
            <a:bodyPr lIns="50800" tIns="50800" rIns="50800" bIns="50800" rtlCol="0" anchor="ctr"/>
            <a:lstStyle/>
            <a:p>
              <a:pPr algn="ctr">
                <a:lnSpc>
                  <a:spcPts val="2799"/>
                </a:lnSpc>
              </a:pPr>
              <a:endParaRPr/>
            </a:p>
          </p:txBody>
        </p:sp>
      </p:grpSp>
      <p:sp>
        <p:nvSpPr>
          <p:cNvPr id="11" name="TextBox 11"/>
          <p:cNvSpPr txBox="1"/>
          <p:nvPr/>
        </p:nvSpPr>
        <p:spPr>
          <a:xfrm>
            <a:off x="2698404" y="1170339"/>
            <a:ext cx="3613616" cy="965988"/>
          </a:xfrm>
          <a:prstGeom prst="rect">
            <a:avLst/>
          </a:prstGeom>
        </p:spPr>
        <p:txBody>
          <a:bodyPr lIns="0" tIns="0" rIns="0" bIns="0" rtlCol="0" anchor="t">
            <a:spAutoFit/>
          </a:bodyPr>
          <a:lstStyle/>
          <a:p>
            <a:pPr algn="ctr">
              <a:lnSpc>
                <a:spcPts val="7926"/>
              </a:lnSpc>
              <a:spcBef>
                <a:spcPct val="0"/>
              </a:spcBef>
            </a:pPr>
            <a:r>
              <a:rPr lang="en-US" sz="5661">
                <a:solidFill>
                  <a:srgbClr val="000000"/>
                </a:solidFill>
                <a:latin typeface="Inter Semi-Bold"/>
              </a:rPr>
              <a:t>Training</a:t>
            </a:r>
          </a:p>
        </p:txBody>
      </p:sp>
      <p:sp>
        <p:nvSpPr>
          <p:cNvPr id="12" name="TextBox 12"/>
          <p:cNvSpPr txBox="1"/>
          <p:nvPr/>
        </p:nvSpPr>
        <p:spPr>
          <a:xfrm>
            <a:off x="7453029" y="1036214"/>
            <a:ext cx="6928150" cy="1367588"/>
          </a:xfrm>
          <a:prstGeom prst="rect">
            <a:avLst/>
          </a:prstGeom>
        </p:spPr>
        <p:txBody>
          <a:bodyPr lIns="0" tIns="0" rIns="0" bIns="0" rtlCol="0" anchor="t">
            <a:spAutoFit/>
          </a:bodyPr>
          <a:lstStyle/>
          <a:p>
            <a:pPr>
              <a:lnSpc>
                <a:spcPts val="5471"/>
              </a:lnSpc>
            </a:pPr>
            <a:r>
              <a:rPr lang="en-US" sz="3907">
                <a:solidFill>
                  <a:srgbClr val="000000"/>
                </a:solidFill>
                <a:latin typeface="Inter Semi-Bold"/>
              </a:rPr>
              <a:t>1) </a:t>
            </a:r>
            <a:r>
              <a:rPr lang="en-US" sz="3907">
                <a:solidFill>
                  <a:srgbClr val="000000"/>
                </a:solidFill>
                <a:latin typeface="Inter"/>
              </a:rPr>
              <a:t>Supervised Learning.</a:t>
            </a:r>
          </a:p>
          <a:p>
            <a:pPr>
              <a:lnSpc>
                <a:spcPts val="5471"/>
              </a:lnSpc>
              <a:spcBef>
                <a:spcPct val="0"/>
              </a:spcBef>
            </a:pPr>
            <a:r>
              <a:rPr lang="en-US" sz="3907">
                <a:solidFill>
                  <a:srgbClr val="000000"/>
                </a:solidFill>
                <a:latin typeface="Inter Bold"/>
              </a:rPr>
              <a:t>2</a:t>
            </a:r>
            <a:r>
              <a:rPr lang="en-US" sz="3907">
                <a:solidFill>
                  <a:srgbClr val="000000"/>
                </a:solidFill>
                <a:latin typeface="Inter Semi-Bold"/>
              </a:rPr>
              <a:t>) </a:t>
            </a:r>
            <a:r>
              <a:rPr lang="en-US" sz="3907">
                <a:solidFill>
                  <a:srgbClr val="000000"/>
                </a:solidFill>
                <a:latin typeface="Inter"/>
              </a:rPr>
              <a:t>Reinforcement Learning.</a:t>
            </a:r>
          </a:p>
        </p:txBody>
      </p:sp>
      <p:sp>
        <p:nvSpPr>
          <p:cNvPr id="13" name="AutoShape 13"/>
          <p:cNvSpPr/>
          <p:nvPr/>
        </p:nvSpPr>
        <p:spPr>
          <a:xfrm flipV="1">
            <a:off x="6312020" y="1758108"/>
            <a:ext cx="597381" cy="0"/>
          </a:xfrm>
          <a:prstGeom prst="line">
            <a:avLst/>
          </a:prstGeom>
          <a:ln w="95250" cap="flat">
            <a:solidFill>
              <a:srgbClr val="004AAD"/>
            </a:solidFill>
            <a:prstDash val="solid"/>
            <a:headEnd type="none" w="sm" len="sm"/>
            <a:tailEnd type="arrow" w="med" len="sm"/>
          </a:ln>
        </p:spPr>
        <p:txBody>
          <a:bodyPr/>
          <a:lstStyle/>
          <a:p>
            <a:endParaRPr lang="en-US"/>
          </a:p>
        </p:txBody>
      </p:sp>
      <p:sp>
        <p:nvSpPr>
          <p:cNvPr id="14" name="AutoShape 14"/>
          <p:cNvSpPr/>
          <p:nvPr/>
        </p:nvSpPr>
        <p:spPr>
          <a:xfrm>
            <a:off x="5901500" y="2413327"/>
            <a:ext cx="9273643" cy="0"/>
          </a:xfrm>
          <a:prstGeom prst="line">
            <a:avLst/>
          </a:prstGeom>
          <a:ln w="19050" cap="flat">
            <a:solidFill>
              <a:srgbClr val="000000"/>
            </a:solidFill>
            <a:prstDash val="solid"/>
            <a:headEnd type="none" w="sm" len="sm"/>
            <a:tailEnd type="none" w="sm" len="sm"/>
          </a:ln>
        </p:spPr>
        <p:txBody>
          <a:bodyPr/>
          <a:lstStyle/>
          <a:p>
            <a:endParaRPr lang="en-US"/>
          </a:p>
        </p:txBody>
      </p:sp>
      <p:sp>
        <p:nvSpPr>
          <p:cNvPr id="15" name="AutoShape 15"/>
          <p:cNvSpPr/>
          <p:nvPr/>
        </p:nvSpPr>
        <p:spPr>
          <a:xfrm flipV="1">
            <a:off x="10333750" y="2403802"/>
            <a:ext cx="0" cy="6008882"/>
          </a:xfrm>
          <a:prstGeom prst="line">
            <a:avLst/>
          </a:prstGeom>
          <a:ln w="19050" cap="flat">
            <a:solidFill>
              <a:srgbClr val="000000"/>
            </a:solidFill>
            <a:prstDash val="solid"/>
            <a:headEnd type="none" w="sm" len="sm"/>
            <a:tailEnd type="none" w="sm" len="sm"/>
          </a:ln>
        </p:spPr>
        <p:txBody>
          <a:bodyPr/>
          <a:lstStyle/>
          <a:p>
            <a:endParaRPr lang="en-US"/>
          </a:p>
        </p:txBody>
      </p:sp>
      <p:sp>
        <p:nvSpPr>
          <p:cNvPr id="16" name="TextBox 16"/>
          <p:cNvSpPr txBox="1"/>
          <p:nvPr/>
        </p:nvSpPr>
        <p:spPr>
          <a:xfrm>
            <a:off x="3718552" y="2641927"/>
            <a:ext cx="3734477" cy="754676"/>
          </a:xfrm>
          <a:prstGeom prst="rect">
            <a:avLst/>
          </a:prstGeom>
        </p:spPr>
        <p:txBody>
          <a:bodyPr lIns="0" tIns="0" rIns="0" bIns="0" rtlCol="0" anchor="t">
            <a:spAutoFit/>
          </a:bodyPr>
          <a:lstStyle/>
          <a:p>
            <a:pPr algn="ctr">
              <a:lnSpc>
                <a:spcPts val="6225"/>
              </a:lnSpc>
              <a:spcBef>
                <a:spcPct val="0"/>
              </a:spcBef>
            </a:pPr>
            <a:r>
              <a:rPr lang="en-US" sz="4446">
                <a:solidFill>
                  <a:srgbClr val="FF3131"/>
                </a:solidFill>
                <a:latin typeface="Inter Semi-Bold"/>
              </a:rPr>
              <a:t>Supervised</a:t>
            </a:r>
          </a:p>
        </p:txBody>
      </p:sp>
      <p:sp>
        <p:nvSpPr>
          <p:cNvPr id="17" name="TextBox 17"/>
          <p:cNvSpPr txBox="1"/>
          <p:nvPr/>
        </p:nvSpPr>
        <p:spPr>
          <a:xfrm>
            <a:off x="12194961" y="2641927"/>
            <a:ext cx="4372436" cy="754676"/>
          </a:xfrm>
          <a:prstGeom prst="rect">
            <a:avLst/>
          </a:prstGeom>
        </p:spPr>
        <p:txBody>
          <a:bodyPr lIns="0" tIns="0" rIns="0" bIns="0" rtlCol="0" anchor="t">
            <a:spAutoFit/>
          </a:bodyPr>
          <a:lstStyle/>
          <a:p>
            <a:pPr algn="ctr">
              <a:lnSpc>
                <a:spcPts val="6225"/>
              </a:lnSpc>
              <a:spcBef>
                <a:spcPct val="0"/>
              </a:spcBef>
            </a:pPr>
            <a:r>
              <a:rPr lang="en-US" sz="4446">
                <a:solidFill>
                  <a:srgbClr val="FF3131"/>
                </a:solidFill>
                <a:latin typeface="Inter Semi-Bold"/>
              </a:rPr>
              <a:t>Reinforcement</a:t>
            </a:r>
          </a:p>
        </p:txBody>
      </p:sp>
      <p:sp>
        <p:nvSpPr>
          <p:cNvPr id="18" name="TextBox 18"/>
          <p:cNvSpPr txBox="1"/>
          <p:nvPr/>
        </p:nvSpPr>
        <p:spPr>
          <a:xfrm>
            <a:off x="2698404" y="3415653"/>
            <a:ext cx="6151750" cy="2826844"/>
          </a:xfrm>
          <a:prstGeom prst="rect">
            <a:avLst/>
          </a:prstGeom>
        </p:spPr>
        <p:txBody>
          <a:bodyPr lIns="0" tIns="0" rIns="0" bIns="0" rtlCol="0" anchor="t">
            <a:spAutoFit/>
          </a:bodyPr>
          <a:lstStyle/>
          <a:p>
            <a:pPr algn="ctr">
              <a:lnSpc>
                <a:spcPts val="3777"/>
              </a:lnSpc>
            </a:pPr>
            <a:r>
              <a:rPr lang="en-US" sz="2697">
                <a:solidFill>
                  <a:srgbClr val="000000"/>
                </a:solidFill>
                <a:latin typeface="Inter Semi-Bold"/>
              </a:rPr>
              <a:t>Classification: </a:t>
            </a:r>
            <a:r>
              <a:rPr lang="en-US" sz="2697">
                <a:solidFill>
                  <a:srgbClr val="000000"/>
                </a:solidFill>
                <a:latin typeface="Inter"/>
              </a:rPr>
              <a:t>Considering the prediction of discrete class labels for answers to questions as each answer in the VisDial dataset represents a discrete class label.</a:t>
            </a:r>
          </a:p>
          <a:p>
            <a:pPr algn="ctr">
              <a:lnSpc>
                <a:spcPts val="3777"/>
              </a:lnSpc>
              <a:spcBef>
                <a:spcPct val="0"/>
              </a:spcBef>
            </a:pPr>
            <a:r>
              <a:rPr lang="en-US" sz="2697">
                <a:solidFill>
                  <a:srgbClr val="000000"/>
                </a:solidFill>
                <a:latin typeface="Inter Semi-Bold"/>
              </a:rPr>
              <a:t>  </a:t>
            </a:r>
          </a:p>
        </p:txBody>
      </p:sp>
      <p:sp>
        <p:nvSpPr>
          <p:cNvPr id="19" name="TextBox 19"/>
          <p:cNvSpPr txBox="1"/>
          <p:nvPr/>
        </p:nvSpPr>
        <p:spPr>
          <a:xfrm>
            <a:off x="2581247" y="6261546"/>
            <a:ext cx="6151750" cy="1884097"/>
          </a:xfrm>
          <a:prstGeom prst="rect">
            <a:avLst/>
          </a:prstGeom>
        </p:spPr>
        <p:txBody>
          <a:bodyPr lIns="0" tIns="0" rIns="0" bIns="0" rtlCol="0" anchor="t">
            <a:spAutoFit/>
          </a:bodyPr>
          <a:lstStyle/>
          <a:p>
            <a:pPr algn="ctr">
              <a:lnSpc>
                <a:spcPts val="3777"/>
              </a:lnSpc>
            </a:pPr>
            <a:r>
              <a:rPr lang="en-US" sz="2697">
                <a:solidFill>
                  <a:srgbClr val="000000"/>
                </a:solidFill>
                <a:latin typeface="Inter Semi-Bold"/>
              </a:rPr>
              <a:t>Regression: </a:t>
            </a:r>
            <a:r>
              <a:rPr lang="en-US" sz="2697">
                <a:solidFill>
                  <a:srgbClr val="000000"/>
                </a:solidFill>
                <a:latin typeface="Inter"/>
              </a:rPr>
              <a:t>Considering the prediction of continuous numerical values for answer probabilities.</a:t>
            </a:r>
          </a:p>
          <a:p>
            <a:pPr algn="ctr">
              <a:lnSpc>
                <a:spcPts val="3777"/>
              </a:lnSpc>
              <a:spcBef>
                <a:spcPct val="0"/>
              </a:spcBef>
            </a:pPr>
            <a:r>
              <a:rPr lang="en-US" sz="2697">
                <a:solidFill>
                  <a:srgbClr val="000000"/>
                </a:solidFill>
                <a:latin typeface="Inter Semi-Bold"/>
              </a:rPr>
              <a:t>  </a:t>
            </a:r>
          </a:p>
        </p:txBody>
      </p:sp>
      <p:sp>
        <p:nvSpPr>
          <p:cNvPr id="20" name="TextBox 20"/>
          <p:cNvSpPr txBox="1"/>
          <p:nvPr/>
        </p:nvSpPr>
        <p:spPr>
          <a:xfrm>
            <a:off x="10917104" y="3805235"/>
            <a:ext cx="6824976" cy="3774757"/>
          </a:xfrm>
          <a:prstGeom prst="rect">
            <a:avLst/>
          </a:prstGeom>
        </p:spPr>
        <p:txBody>
          <a:bodyPr lIns="0" tIns="0" rIns="0" bIns="0" rtlCol="0" anchor="t">
            <a:spAutoFit/>
          </a:bodyPr>
          <a:lstStyle/>
          <a:p>
            <a:pPr algn="ctr">
              <a:lnSpc>
                <a:spcPts val="3808"/>
              </a:lnSpc>
              <a:spcBef>
                <a:spcPct val="0"/>
              </a:spcBef>
            </a:pPr>
            <a:r>
              <a:rPr lang="en-US" sz="2720">
                <a:solidFill>
                  <a:srgbClr val="000000"/>
                </a:solidFill>
                <a:latin typeface="Inter"/>
              </a:rPr>
              <a:t>The model learns to generate more effective dialogues by optimizing the dialogue generation strategy based on the received feedback. This allows the model to improve its performance over time and generate more coherent and relevant responses in dialogue based interactions about visual 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4" name="TextBox 4"/>
          <p:cNvSpPr txBox="1"/>
          <p:nvPr/>
        </p:nvSpPr>
        <p:spPr>
          <a:xfrm>
            <a:off x="12447374" y="8452438"/>
            <a:ext cx="4811926" cy="557053"/>
          </a:xfrm>
          <a:prstGeom prst="rect">
            <a:avLst/>
          </a:prstGeom>
        </p:spPr>
        <p:txBody>
          <a:bodyPr lIns="0" tIns="0" rIns="0" bIns="0" rtlCol="0" anchor="t">
            <a:spAutoFit/>
          </a:bodyPr>
          <a:lstStyle/>
          <a:p>
            <a:pPr algn="r">
              <a:lnSpc>
                <a:spcPts val="4552"/>
              </a:lnSpc>
              <a:spcBef>
                <a:spcPct val="0"/>
              </a:spcBef>
            </a:pPr>
            <a:r>
              <a:rPr lang="en-US" sz="3251" spc="975">
                <a:solidFill>
                  <a:srgbClr val="000000"/>
                </a:solidFill>
                <a:latin typeface="Inter"/>
              </a:rPr>
              <a:t>10</a:t>
            </a:r>
          </a:p>
        </p:txBody>
      </p:sp>
      <p:grpSp>
        <p:nvGrpSpPr>
          <p:cNvPr id="5" name="Group 5"/>
          <p:cNvGrpSpPr/>
          <p:nvPr/>
        </p:nvGrpSpPr>
        <p:grpSpPr>
          <a:xfrm>
            <a:off x="0" y="0"/>
            <a:ext cx="1810181" cy="10287000"/>
            <a:chOff x="0" y="0"/>
            <a:chExt cx="476756" cy="2709333"/>
          </a:xfrm>
        </p:grpSpPr>
        <p:sp>
          <p:nvSpPr>
            <p:cNvPr id="6" name="Freeform 6"/>
            <p:cNvSpPr/>
            <p:nvPr/>
          </p:nvSpPr>
          <p:spPr>
            <a:xfrm>
              <a:off x="0" y="0"/>
              <a:ext cx="476756" cy="2709333"/>
            </a:xfrm>
            <a:custGeom>
              <a:avLst/>
              <a:gdLst/>
              <a:ahLst/>
              <a:cxnLst/>
              <a:rect l="l" t="t" r="r" b="b"/>
              <a:pathLst>
                <a:path w="476756" h="2709333">
                  <a:moveTo>
                    <a:pt x="0" y="0"/>
                  </a:moveTo>
                  <a:lnTo>
                    <a:pt x="476756" y="0"/>
                  </a:lnTo>
                  <a:lnTo>
                    <a:pt x="476756" y="2709333"/>
                  </a:lnTo>
                  <a:lnTo>
                    <a:pt x="0" y="2709333"/>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7" name="TextBox 7"/>
            <p:cNvSpPr txBox="1"/>
            <p:nvPr/>
          </p:nvSpPr>
          <p:spPr>
            <a:xfrm>
              <a:off x="0" y="-38100"/>
              <a:ext cx="476756" cy="2747433"/>
            </a:xfrm>
            <a:prstGeom prst="rect">
              <a:avLst/>
            </a:prstGeom>
          </p:spPr>
          <p:txBody>
            <a:bodyPr lIns="50800" tIns="50800" rIns="50800" bIns="50800" rtlCol="0" anchor="ctr"/>
            <a:lstStyle/>
            <a:p>
              <a:pPr algn="ctr">
                <a:lnSpc>
                  <a:spcPts val="2799"/>
                </a:lnSpc>
              </a:pPr>
              <a:endParaRPr/>
            </a:p>
          </p:txBody>
        </p:sp>
      </p:grpSp>
      <p:grpSp>
        <p:nvGrpSpPr>
          <p:cNvPr id="8" name="Group 8"/>
          <p:cNvGrpSpPr/>
          <p:nvPr/>
        </p:nvGrpSpPr>
        <p:grpSpPr>
          <a:xfrm rot="5400000">
            <a:off x="2192169" y="1370040"/>
            <a:ext cx="778155" cy="680886"/>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3131"/>
            </a:solidFill>
          </p:spPr>
          <p:txBody>
            <a:bodyPr/>
            <a:lstStyle/>
            <a:p>
              <a:endParaRPr lang="en-US"/>
            </a:p>
          </p:txBody>
        </p:sp>
        <p:sp>
          <p:nvSpPr>
            <p:cNvPr id="10" name="TextBox 10"/>
            <p:cNvSpPr txBox="1"/>
            <p:nvPr/>
          </p:nvSpPr>
          <p:spPr>
            <a:xfrm>
              <a:off x="127000" y="292100"/>
              <a:ext cx="558800" cy="368300"/>
            </a:xfrm>
            <a:prstGeom prst="rect">
              <a:avLst/>
            </a:prstGeom>
          </p:spPr>
          <p:txBody>
            <a:bodyPr lIns="50800" tIns="50800" rIns="50800" bIns="50800" rtlCol="0" anchor="ctr"/>
            <a:lstStyle/>
            <a:p>
              <a:pPr algn="ctr">
                <a:lnSpc>
                  <a:spcPts val="2799"/>
                </a:lnSpc>
              </a:pPr>
              <a:endParaRPr/>
            </a:p>
          </p:txBody>
        </p:sp>
      </p:grpSp>
      <p:sp>
        <p:nvSpPr>
          <p:cNvPr id="11" name="TextBox 11"/>
          <p:cNvSpPr txBox="1"/>
          <p:nvPr/>
        </p:nvSpPr>
        <p:spPr>
          <a:xfrm>
            <a:off x="2698404" y="1170339"/>
            <a:ext cx="5942168" cy="965988"/>
          </a:xfrm>
          <a:prstGeom prst="rect">
            <a:avLst/>
          </a:prstGeom>
        </p:spPr>
        <p:txBody>
          <a:bodyPr lIns="0" tIns="0" rIns="0" bIns="0" rtlCol="0" anchor="t">
            <a:spAutoFit/>
          </a:bodyPr>
          <a:lstStyle/>
          <a:p>
            <a:pPr algn="ctr">
              <a:lnSpc>
                <a:spcPts val="7926"/>
              </a:lnSpc>
              <a:spcBef>
                <a:spcPct val="0"/>
              </a:spcBef>
            </a:pPr>
            <a:r>
              <a:rPr lang="en-US" sz="5661">
                <a:solidFill>
                  <a:srgbClr val="000000"/>
                </a:solidFill>
                <a:latin typeface="Inter Semi-Bold"/>
              </a:rPr>
              <a:t>Training Steps</a:t>
            </a:r>
          </a:p>
        </p:txBody>
      </p:sp>
      <p:sp>
        <p:nvSpPr>
          <p:cNvPr id="12" name="TextBox 12"/>
          <p:cNvSpPr txBox="1"/>
          <p:nvPr/>
        </p:nvSpPr>
        <p:spPr>
          <a:xfrm>
            <a:off x="1810181" y="2437131"/>
            <a:ext cx="15140306" cy="6081983"/>
          </a:xfrm>
          <a:prstGeom prst="rect">
            <a:avLst/>
          </a:prstGeom>
        </p:spPr>
        <p:txBody>
          <a:bodyPr lIns="0" tIns="0" rIns="0" bIns="0" rtlCol="0" anchor="t">
            <a:spAutoFit/>
          </a:bodyPr>
          <a:lstStyle/>
          <a:p>
            <a:pPr>
              <a:lnSpc>
                <a:spcPts val="4549"/>
              </a:lnSpc>
            </a:pPr>
            <a:r>
              <a:rPr lang="en-US" sz="2708">
                <a:solidFill>
                  <a:srgbClr val="000000"/>
                </a:solidFill>
                <a:latin typeface="Inter"/>
              </a:rPr>
              <a:t>1.</a:t>
            </a:r>
            <a:r>
              <a:rPr lang="en-US" sz="2708">
                <a:solidFill>
                  <a:srgbClr val="000000"/>
                </a:solidFill>
                <a:latin typeface="Inter Bold"/>
              </a:rPr>
              <a:t> Data Preparation: </a:t>
            </a:r>
            <a:r>
              <a:rPr lang="en-US" sz="2708">
                <a:solidFill>
                  <a:srgbClr val="000000"/>
                </a:solidFill>
                <a:latin typeface="Inter"/>
              </a:rPr>
              <a:t> Tokenization of textual inputs (questions and answers), resizing and normalization of images, and creating input-output pairs for the model.</a:t>
            </a:r>
          </a:p>
          <a:p>
            <a:pPr>
              <a:lnSpc>
                <a:spcPts val="4549"/>
              </a:lnSpc>
            </a:pPr>
            <a:endParaRPr lang="en-US" sz="2708">
              <a:solidFill>
                <a:srgbClr val="000000"/>
              </a:solidFill>
              <a:latin typeface="Inter"/>
            </a:endParaRPr>
          </a:p>
          <a:p>
            <a:pPr>
              <a:lnSpc>
                <a:spcPts val="4549"/>
              </a:lnSpc>
            </a:pPr>
            <a:r>
              <a:rPr lang="en-US" sz="2708">
                <a:solidFill>
                  <a:srgbClr val="000000"/>
                </a:solidFill>
                <a:latin typeface="Inter"/>
              </a:rPr>
              <a:t>2. </a:t>
            </a:r>
            <a:r>
              <a:rPr lang="en-US" sz="2708">
                <a:solidFill>
                  <a:srgbClr val="000000"/>
                </a:solidFill>
                <a:latin typeface="Inter Bold"/>
              </a:rPr>
              <a:t>Model Initialization: </a:t>
            </a:r>
            <a:r>
              <a:rPr lang="en-US" sz="2708">
                <a:solidFill>
                  <a:srgbClr val="000000"/>
                </a:solidFill>
                <a:latin typeface="Inter"/>
              </a:rPr>
              <a:t>The model architecture components are initialized with pretrained weights.</a:t>
            </a:r>
          </a:p>
          <a:p>
            <a:pPr>
              <a:lnSpc>
                <a:spcPts val="4549"/>
              </a:lnSpc>
            </a:pPr>
            <a:endParaRPr lang="en-US" sz="2708">
              <a:solidFill>
                <a:srgbClr val="000000"/>
              </a:solidFill>
              <a:latin typeface="Inter"/>
            </a:endParaRPr>
          </a:p>
          <a:p>
            <a:pPr>
              <a:lnSpc>
                <a:spcPts val="3520"/>
              </a:lnSpc>
            </a:pPr>
            <a:r>
              <a:rPr lang="en-US" sz="2708">
                <a:solidFill>
                  <a:srgbClr val="000000"/>
                </a:solidFill>
                <a:latin typeface="Inter"/>
              </a:rPr>
              <a:t>3. </a:t>
            </a:r>
            <a:r>
              <a:rPr lang="en-US" sz="2708">
                <a:solidFill>
                  <a:srgbClr val="000000"/>
                </a:solidFill>
                <a:latin typeface="Inter Bold"/>
              </a:rPr>
              <a:t>Forward Pass: </a:t>
            </a:r>
            <a:r>
              <a:rPr lang="en-US" sz="2708">
                <a:solidFill>
                  <a:srgbClr val="000000"/>
                </a:solidFill>
                <a:latin typeface="Inter"/>
              </a:rPr>
              <a:t>During each iteration of training, a batch of training instances is fed into the model then each encoder does its task and the encoded features from the image, question, and history encoders are concatenated and fed into the answer decoder.</a:t>
            </a:r>
          </a:p>
          <a:p>
            <a:pPr>
              <a:lnSpc>
                <a:spcPts val="3520"/>
              </a:lnSpc>
            </a:pPr>
            <a:endParaRPr lang="en-US" sz="2708">
              <a:solidFill>
                <a:srgbClr val="000000"/>
              </a:solidFill>
              <a:latin typeface="Inter"/>
            </a:endParaRPr>
          </a:p>
          <a:p>
            <a:pPr>
              <a:lnSpc>
                <a:spcPts val="3520"/>
              </a:lnSpc>
            </a:pPr>
            <a:r>
              <a:rPr lang="en-US" sz="2708">
                <a:solidFill>
                  <a:srgbClr val="000000"/>
                </a:solidFill>
                <a:latin typeface="Inter"/>
              </a:rPr>
              <a:t>4. </a:t>
            </a:r>
            <a:r>
              <a:rPr lang="en-US" sz="2708">
                <a:solidFill>
                  <a:srgbClr val="000000"/>
                </a:solidFill>
                <a:latin typeface="Inter Bold"/>
              </a:rPr>
              <a:t>Training Iterations: </a:t>
            </a:r>
            <a:r>
              <a:rPr lang="en-US" sz="2708">
                <a:solidFill>
                  <a:srgbClr val="000000"/>
                </a:solidFill>
                <a:latin typeface="Inter"/>
              </a:rPr>
              <a:t>The training process iterates over multiple epochs, with each epoch consisting of multiple batches of training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4" name="TextBox 4"/>
          <p:cNvSpPr txBox="1"/>
          <p:nvPr/>
        </p:nvSpPr>
        <p:spPr>
          <a:xfrm>
            <a:off x="12447374" y="8452438"/>
            <a:ext cx="4811926" cy="557053"/>
          </a:xfrm>
          <a:prstGeom prst="rect">
            <a:avLst/>
          </a:prstGeom>
        </p:spPr>
        <p:txBody>
          <a:bodyPr lIns="0" tIns="0" rIns="0" bIns="0" rtlCol="0" anchor="t">
            <a:spAutoFit/>
          </a:bodyPr>
          <a:lstStyle/>
          <a:p>
            <a:pPr algn="r">
              <a:lnSpc>
                <a:spcPts val="4552"/>
              </a:lnSpc>
              <a:spcBef>
                <a:spcPct val="0"/>
              </a:spcBef>
            </a:pPr>
            <a:r>
              <a:rPr lang="en-US" sz="3251" spc="975">
                <a:solidFill>
                  <a:srgbClr val="000000"/>
                </a:solidFill>
                <a:latin typeface="Inter"/>
              </a:rPr>
              <a:t>11</a:t>
            </a:r>
          </a:p>
        </p:txBody>
      </p:sp>
      <p:grpSp>
        <p:nvGrpSpPr>
          <p:cNvPr id="5" name="Group 5"/>
          <p:cNvGrpSpPr/>
          <p:nvPr/>
        </p:nvGrpSpPr>
        <p:grpSpPr>
          <a:xfrm>
            <a:off x="0" y="0"/>
            <a:ext cx="1810181" cy="10287000"/>
            <a:chOff x="0" y="0"/>
            <a:chExt cx="476756" cy="2709333"/>
          </a:xfrm>
        </p:grpSpPr>
        <p:sp>
          <p:nvSpPr>
            <p:cNvPr id="6" name="Freeform 6"/>
            <p:cNvSpPr/>
            <p:nvPr/>
          </p:nvSpPr>
          <p:spPr>
            <a:xfrm>
              <a:off x="0" y="0"/>
              <a:ext cx="476756" cy="2709333"/>
            </a:xfrm>
            <a:custGeom>
              <a:avLst/>
              <a:gdLst/>
              <a:ahLst/>
              <a:cxnLst/>
              <a:rect l="l" t="t" r="r" b="b"/>
              <a:pathLst>
                <a:path w="476756" h="2709333">
                  <a:moveTo>
                    <a:pt x="0" y="0"/>
                  </a:moveTo>
                  <a:lnTo>
                    <a:pt x="476756" y="0"/>
                  </a:lnTo>
                  <a:lnTo>
                    <a:pt x="476756" y="2709333"/>
                  </a:lnTo>
                  <a:lnTo>
                    <a:pt x="0" y="2709333"/>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7" name="TextBox 7"/>
            <p:cNvSpPr txBox="1"/>
            <p:nvPr/>
          </p:nvSpPr>
          <p:spPr>
            <a:xfrm>
              <a:off x="0" y="-38100"/>
              <a:ext cx="476756" cy="2747433"/>
            </a:xfrm>
            <a:prstGeom prst="rect">
              <a:avLst/>
            </a:prstGeom>
          </p:spPr>
          <p:txBody>
            <a:bodyPr lIns="50800" tIns="50800" rIns="50800" bIns="50800" rtlCol="0" anchor="ctr"/>
            <a:lstStyle/>
            <a:p>
              <a:pPr algn="ctr">
                <a:lnSpc>
                  <a:spcPts val="2799"/>
                </a:lnSpc>
              </a:pPr>
              <a:endParaRPr/>
            </a:p>
          </p:txBody>
        </p:sp>
      </p:grpSp>
      <p:grpSp>
        <p:nvGrpSpPr>
          <p:cNvPr id="8" name="Group 8"/>
          <p:cNvGrpSpPr/>
          <p:nvPr/>
        </p:nvGrpSpPr>
        <p:grpSpPr>
          <a:xfrm rot="5400000">
            <a:off x="2192169" y="1370040"/>
            <a:ext cx="778155" cy="680886"/>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3131"/>
            </a:solidFill>
          </p:spPr>
          <p:txBody>
            <a:bodyPr/>
            <a:lstStyle/>
            <a:p>
              <a:endParaRPr lang="en-US"/>
            </a:p>
          </p:txBody>
        </p:sp>
        <p:sp>
          <p:nvSpPr>
            <p:cNvPr id="10" name="TextBox 10"/>
            <p:cNvSpPr txBox="1"/>
            <p:nvPr/>
          </p:nvSpPr>
          <p:spPr>
            <a:xfrm>
              <a:off x="127000" y="292100"/>
              <a:ext cx="558800" cy="368300"/>
            </a:xfrm>
            <a:prstGeom prst="rect">
              <a:avLst/>
            </a:prstGeom>
          </p:spPr>
          <p:txBody>
            <a:bodyPr lIns="50800" tIns="50800" rIns="50800" bIns="50800" rtlCol="0" anchor="ctr"/>
            <a:lstStyle/>
            <a:p>
              <a:pPr algn="ctr">
                <a:lnSpc>
                  <a:spcPts val="2799"/>
                </a:lnSpc>
              </a:pPr>
              <a:endParaRPr/>
            </a:p>
          </p:txBody>
        </p:sp>
      </p:grpSp>
      <p:sp>
        <p:nvSpPr>
          <p:cNvPr id="11" name="TextBox 11"/>
          <p:cNvSpPr txBox="1"/>
          <p:nvPr/>
        </p:nvSpPr>
        <p:spPr>
          <a:xfrm>
            <a:off x="2698404" y="1170339"/>
            <a:ext cx="3613616" cy="965988"/>
          </a:xfrm>
          <a:prstGeom prst="rect">
            <a:avLst/>
          </a:prstGeom>
        </p:spPr>
        <p:txBody>
          <a:bodyPr lIns="0" tIns="0" rIns="0" bIns="0" rtlCol="0" anchor="t">
            <a:spAutoFit/>
          </a:bodyPr>
          <a:lstStyle/>
          <a:p>
            <a:pPr algn="ctr">
              <a:lnSpc>
                <a:spcPts val="7926"/>
              </a:lnSpc>
              <a:spcBef>
                <a:spcPct val="0"/>
              </a:spcBef>
            </a:pPr>
            <a:r>
              <a:rPr lang="en-US" sz="5661">
                <a:solidFill>
                  <a:srgbClr val="000000"/>
                </a:solidFill>
                <a:latin typeface="Inter Semi-Bold"/>
              </a:rPr>
              <a:t>Testing</a:t>
            </a:r>
          </a:p>
        </p:txBody>
      </p:sp>
      <p:sp>
        <p:nvSpPr>
          <p:cNvPr id="12" name="TextBox 12"/>
          <p:cNvSpPr txBox="1"/>
          <p:nvPr/>
        </p:nvSpPr>
        <p:spPr>
          <a:xfrm>
            <a:off x="2356386" y="2732451"/>
            <a:ext cx="14299585" cy="5559425"/>
          </a:xfrm>
          <a:prstGeom prst="rect">
            <a:avLst/>
          </a:prstGeom>
        </p:spPr>
        <p:txBody>
          <a:bodyPr lIns="0" tIns="0" rIns="0" bIns="0" rtlCol="0" anchor="t">
            <a:spAutoFit/>
          </a:bodyPr>
          <a:lstStyle/>
          <a:p>
            <a:pPr marL="755651" lvl="1" indent="-377825">
              <a:lnSpc>
                <a:spcPts val="4900"/>
              </a:lnSpc>
              <a:buFont typeface="Arial"/>
              <a:buChar char="•"/>
            </a:pPr>
            <a:r>
              <a:rPr lang="en-US" sz="3500">
                <a:solidFill>
                  <a:srgbClr val="000000"/>
                </a:solidFill>
                <a:latin typeface="Inter Semi-Bold"/>
              </a:rPr>
              <a:t>Evaluation on Unseen Data: </a:t>
            </a:r>
            <a:r>
              <a:rPr lang="en-US" sz="3500">
                <a:solidFill>
                  <a:srgbClr val="000000"/>
                </a:solidFill>
                <a:latin typeface="Inter"/>
              </a:rPr>
              <a:t>This phase involves evaluating the model on a separate set of data that the model has not been exposed to during training.</a:t>
            </a:r>
          </a:p>
          <a:p>
            <a:pPr marL="755651" lvl="1" indent="-377825">
              <a:lnSpc>
                <a:spcPts val="4900"/>
              </a:lnSpc>
              <a:buFont typeface="Arial"/>
              <a:buChar char="•"/>
            </a:pPr>
            <a:r>
              <a:rPr lang="en-US" sz="3500">
                <a:solidFill>
                  <a:srgbClr val="000000"/>
                </a:solidFill>
                <a:latin typeface="Inter Semi-Bold"/>
              </a:rPr>
              <a:t>Prediction Process: </a:t>
            </a:r>
            <a:r>
              <a:rPr lang="en-US" sz="3500">
                <a:solidFill>
                  <a:srgbClr val="000000"/>
                </a:solidFill>
                <a:latin typeface="Inter"/>
              </a:rPr>
              <a:t>During testing, each instance of unseen data (consisting of an image and dialogue history) is fed into the trained model then the model generates responses to questions about the images based on the learned dialogue generation strategy.</a:t>
            </a:r>
          </a:p>
          <a:p>
            <a:pPr>
              <a:lnSpc>
                <a:spcPts val="4900"/>
              </a:lnSpc>
              <a:spcBef>
                <a:spcPct val="0"/>
              </a:spcBef>
            </a:pPr>
            <a:endParaRPr lang="en-US" sz="3500">
              <a:solidFill>
                <a:srgbClr val="000000"/>
              </a:solidFill>
              <a:latin typeface="Inte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38225"/>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4" name="Group 4"/>
          <p:cNvGrpSpPr/>
          <p:nvPr/>
        </p:nvGrpSpPr>
        <p:grpSpPr>
          <a:xfrm>
            <a:off x="4953419" y="1731669"/>
            <a:ext cx="4409097" cy="2162627"/>
            <a:chOff x="0" y="0"/>
            <a:chExt cx="1657112" cy="812800"/>
          </a:xfrm>
        </p:grpSpPr>
        <p:sp>
          <p:nvSpPr>
            <p:cNvPr id="5" name="Freeform 5"/>
            <p:cNvSpPr/>
            <p:nvPr/>
          </p:nvSpPr>
          <p:spPr>
            <a:xfrm>
              <a:off x="0" y="0"/>
              <a:ext cx="1657112" cy="812800"/>
            </a:xfrm>
            <a:custGeom>
              <a:avLst/>
              <a:gdLst/>
              <a:ahLst/>
              <a:cxnLst/>
              <a:rect l="l" t="t" r="r" b="b"/>
              <a:pathLst>
                <a:path w="1657112" h="812800">
                  <a:moveTo>
                    <a:pt x="0" y="0"/>
                  </a:moveTo>
                  <a:lnTo>
                    <a:pt x="1657112" y="0"/>
                  </a:lnTo>
                  <a:lnTo>
                    <a:pt x="1657112" y="812800"/>
                  </a:lnTo>
                  <a:lnTo>
                    <a:pt x="0" y="812800"/>
                  </a:lnTo>
                  <a:close/>
                </a:path>
              </a:pathLst>
            </a:custGeom>
            <a:solidFill>
              <a:srgbClr val="000000">
                <a:alpha val="0"/>
              </a:srgbClr>
            </a:solidFill>
            <a:ln w="38100" cap="sq">
              <a:solidFill>
                <a:srgbClr val="F4EFED"/>
              </a:solidFill>
              <a:prstDash val="solid"/>
              <a:miter/>
            </a:ln>
          </p:spPr>
          <p:txBody>
            <a:bodyPr/>
            <a:lstStyle/>
            <a:p>
              <a:endParaRPr lang="en-US"/>
            </a:p>
          </p:txBody>
        </p:sp>
        <p:sp>
          <p:nvSpPr>
            <p:cNvPr id="6" name="TextBox 6"/>
            <p:cNvSpPr txBox="1"/>
            <p:nvPr/>
          </p:nvSpPr>
          <p:spPr>
            <a:xfrm>
              <a:off x="0" y="-38100"/>
              <a:ext cx="1657112" cy="850900"/>
            </a:xfrm>
            <a:prstGeom prst="rect">
              <a:avLst/>
            </a:prstGeom>
          </p:spPr>
          <p:txBody>
            <a:bodyPr lIns="35599" tIns="35599" rIns="35599" bIns="35599" rtlCol="0" anchor="ctr"/>
            <a:lstStyle/>
            <a:p>
              <a:pPr algn="ctr">
                <a:lnSpc>
                  <a:spcPts val="2799"/>
                </a:lnSpc>
              </a:pPr>
              <a:endParaRPr/>
            </a:p>
          </p:txBody>
        </p:sp>
      </p:grpSp>
      <p:sp>
        <p:nvSpPr>
          <p:cNvPr id="7" name="TextBox 7"/>
          <p:cNvSpPr txBox="1"/>
          <p:nvPr/>
        </p:nvSpPr>
        <p:spPr>
          <a:xfrm>
            <a:off x="5296599" y="2585475"/>
            <a:ext cx="3722736" cy="407391"/>
          </a:xfrm>
          <a:prstGeom prst="rect">
            <a:avLst/>
          </a:prstGeom>
        </p:spPr>
        <p:txBody>
          <a:bodyPr lIns="0" tIns="0" rIns="0" bIns="0" rtlCol="0" anchor="t">
            <a:spAutoFit/>
          </a:bodyPr>
          <a:lstStyle/>
          <a:p>
            <a:pPr algn="ctr">
              <a:lnSpc>
                <a:spcPts val="3348"/>
              </a:lnSpc>
              <a:spcBef>
                <a:spcPct val="0"/>
              </a:spcBef>
            </a:pPr>
            <a:r>
              <a:rPr lang="en-US" sz="2391">
                <a:solidFill>
                  <a:srgbClr val="000000"/>
                </a:solidFill>
                <a:latin typeface="Inter Semi-Bold"/>
              </a:rPr>
              <a:t>Introduction</a:t>
            </a:r>
          </a:p>
        </p:txBody>
      </p:sp>
      <p:grpSp>
        <p:nvGrpSpPr>
          <p:cNvPr id="8" name="Group 8"/>
          <p:cNvGrpSpPr/>
          <p:nvPr/>
        </p:nvGrpSpPr>
        <p:grpSpPr>
          <a:xfrm>
            <a:off x="4953419" y="1731669"/>
            <a:ext cx="837294" cy="2162627"/>
            <a:chOff x="0" y="0"/>
            <a:chExt cx="220522" cy="569581"/>
          </a:xfrm>
        </p:grpSpPr>
        <p:sp>
          <p:nvSpPr>
            <p:cNvPr id="9" name="Freeform 9"/>
            <p:cNvSpPr/>
            <p:nvPr/>
          </p:nvSpPr>
          <p:spPr>
            <a:xfrm>
              <a:off x="0" y="0"/>
              <a:ext cx="220522" cy="569581"/>
            </a:xfrm>
            <a:custGeom>
              <a:avLst/>
              <a:gdLst/>
              <a:ahLst/>
              <a:cxnLst/>
              <a:rect l="l" t="t" r="r" b="b"/>
              <a:pathLst>
                <a:path w="220522" h="569581">
                  <a:moveTo>
                    <a:pt x="0" y="0"/>
                  </a:moveTo>
                  <a:lnTo>
                    <a:pt x="220522" y="0"/>
                  </a:lnTo>
                  <a:lnTo>
                    <a:pt x="220522" y="569581"/>
                  </a:lnTo>
                  <a:lnTo>
                    <a:pt x="0" y="569581"/>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10" name="TextBox 10"/>
            <p:cNvSpPr txBox="1"/>
            <p:nvPr/>
          </p:nvSpPr>
          <p:spPr>
            <a:xfrm>
              <a:off x="0" y="-38100"/>
              <a:ext cx="220522" cy="607681"/>
            </a:xfrm>
            <a:prstGeom prst="rect">
              <a:avLst/>
            </a:prstGeom>
          </p:spPr>
          <p:txBody>
            <a:bodyPr lIns="50800" tIns="50800" rIns="50800" bIns="50800" rtlCol="0" anchor="ctr"/>
            <a:lstStyle/>
            <a:p>
              <a:pPr algn="ctr">
                <a:lnSpc>
                  <a:spcPts val="2799"/>
                </a:lnSpc>
              </a:pPr>
              <a:endParaRPr/>
            </a:p>
          </p:txBody>
        </p:sp>
      </p:grpSp>
      <p:sp>
        <p:nvSpPr>
          <p:cNvPr id="11" name="TextBox 11"/>
          <p:cNvSpPr txBox="1"/>
          <p:nvPr/>
        </p:nvSpPr>
        <p:spPr>
          <a:xfrm>
            <a:off x="1810181" y="4638756"/>
            <a:ext cx="5107248" cy="904714"/>
          </a:xfrm>
          <a:prstGeom prst="rect">
            <a:avLst/>
          </a:prstGeom>
        </p:spPr>
        <p:txBody>
          <a:bodyPr lIns="0" tIns="0" rIns="0" bIns="0" rtlCol="0" anchor="t">
            <a:spAutoFit/>
          </a:bodyPr>
          <a:lstStyle/>
          <a:p>
            <a:pPr>
              <a:lnSpc>
                <a:spcPts val="7358"/>
              </a:lnSpc>
              <a:spcBef>
                <a:spcPct val="0"/>
              </a:spcBef>
            </a:pPr>
            <a:r>
              <a:rPr lang="en-US" sz="5256" spc="1576">
                <a:solidFill>
                  <a:srgbClr val="000000"/>
                </a:solidFill>
                <a:latin typeface="Now"/>
              </a:rPr>
              <a:t>CONTENT</a:t>
            </a:r>
          </a:p>
        </p:txBody>
      </p:sp>
      <p:grpSp>
        <p:nvGrpSpPr>
          <p:cNvPr id="12" name="Group 12"/>
          <p:cNvGrpSpPr/>
          <p:nvPr/>
        </p:nvGrpSpPr>
        <p:grpSpPr>
          <a:xfrm>
            <a:off x="0" y="0"/>
            <a:ext cx="1810181" cy="10287000"/>
            <a:chOff x="0" y="0"/>
            <a:chExt cx="476756" cy="2709333"/>
          </a:xfrm>
        </p:grpSpPr>
        <p:sp>
          <p:nvSpPr>
            <p:cNvPr id="13" name="Freeform 13"/>
            <p:cNvSpPr/>
            <p:nvPr/>
          </p:nvSpPr>
          <p:spPr>
            <a:xfrm>
              <a:off x="0" y="0"/>
              <a:ext cx="476756" cy="2709333"/>
            </a:xfrm>
            <a:custGeom>
              <a:avLst/>
              <a:gdLst/>
              <a:ahLst/>
              <a:cxnLst/>
              <a:rect l="l" t="t" r="r" b="b"/>
              <a:pathLst>
                <a:path w="476756" h="2709333">
                  <a:moveTo>
                    <a:pt x="0" y="0"/>
                  </a:moveTo>
                  <a:lnTo>
                    <a:pt x="476756" y="0"/>
                  </a:lnTo>
                  <a:lnTo>
                    <a:pt x="476756" y="2709333"/>
                  </a:lnTo>
                  <a:lnTo>
                    <a:pt x="0" y="2709333"/>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14" name="TextBox 14"/>
            <p:cNvSpPr txBox="1"/>
            <p:nvPr/>
          </p:nvSpPr>
          <p:spPr>
            <a:xfrm>
              <a:off x="0" y="-38100"/>
              <a:ext cx="476756" cy="2747433"/>
            </a:xfrm>
            <a:prstGeom prst="rect">
              <a:avLst/>
            </a:prstGeom>
          </p:spPr>
          <p:txBody>
            <a:bodyPr lIns="50800" tIns="50800" rIns="50800" bIns="50800" rtlCol="0" anchor="ctr"/>
            <a:lstStyle/>
            <a:p>
              <a:pPr algn="ctr">
                <a:lnSpc>
                  <a:spcPts val="2799"/>
                </a:lnSpc>
              </a:pPr>
              <a:endParaRPr/>
            </a:p>
          </p:txBody>
        </p:sp>
      </p:grpSp>
      <p:grpSp>
        <p:nvGrpSpPr>
          <p:cNvPr id="15" name="Group 15"/>
          <p:cNvGrpSpPr/>
          <p:nvPr/>
        </p:nvGrpSpPr>
        <p:grpSpPr>
          <a:xfrm>
            <a:off x="11589357" y="1731669"/>
            <a:ext cx="4409097" cy="2162627"/>
            <a:chOff x="0" y="0"/>
            <a:chExt cx="1657112" cy="812800"/>
          </a:xfrm>
        </p:grpSpPr>
        <p:sp>
          <p:nvSpPr>
            <p:cNvPr id="16" name="Freeform 16"/>
            <p:cNvSpPr/>
            <p:nvPr/>
          </p:nvSpPr>
          <p:spPr>
            <a:xfrm>
              <a:off x="0" y="0"/>
              <a:ext cx="1657112" cy="812800"/>
            </a:xfrm>
            <a:custGeom>
              <a:avLst/>
              <a:gdLst/>
              <a:ahLst/>
              <a:cxnLst/>
              <a:rect l="l" t="t" r="r" b="b"/>
              <a:pathLst>
                <a:path w="1657112" h="812800">
                  <a:moveTo>
                    <a:pt x="0" y="0"/>
                  </a:moveTo>
                  <a:lnTo>
                    <a:pt x="1657112" y="0"/>
                  </a:lnTo>
                  <a:lnTo>
                    <a:pt x="1657112" y="812800"/>
                  </a:lnTo>
                  <a:lnTo>
                    <a:pt x="0" y="812800"/>
                  </a:lnTo>
                  <a:close/>
                </a:path>
              </a:pathLst>
            </a:custGeom>
            <a:solidFill>
              <a:srgbClr val="000000">
                <a:alpha val="0"/>
              </a:srgbClr>
            </a:solidFill>
            <a:ln w="38100" cap="sq">
              <a:solidFill>
                <a:srgbClr val="F4EFED"/>
              </a:solidFill>
              <a:prstDash val="solid"/>
              <a:miter/>
            </a:ln>
          </p:spPr>
          <p:txBody>
            <a:bodyPr/>
            <a:lstStyle/>
            <a:p>
              <a:endParaRPr lang="en-US"/>
            </a:p>
          </p:txBody>
        </p:sp>
        <p:sp>
          <p:nvSpPr>
            <p:cNvPr id="17" name="TextBox 17"/>
            <p:cNvSpPr txBox="1"/>
            <p:nvPr/>
          </p:nvSpPr>
          <p:spPr>
            <a:xfrm>
              <a:off x="0" y="-38100"/>
              <a:ext cx="1657112" cy="850900"/>
            </a:xfrm>
            <a:prstGeom prst="rect">
              <a:avLst/>
            </a:prstGeom>
          </p:spPr>
          <p:txBody>
            <a:bodyPr lIns="35599" tIns="35599" rIns="35599" bIns="35599" rtlCol="0" anchor="ctr"/>
            <a:lstStyle/>
            <a:p>
              <a:pPr algn="ctr">
                <a:lnSpc>
                  <a:spcPts val="2799"/>
                </a:lnSpc>
              </a:pPr>
              <a:endParaRPr/>
            </a:p>
          </p:txBody>
        </p:sp>
      </p:grpSp>
      <p:sp>
        <p:nvSpPr>
          <p:cNvPr id="18" name="TextBox 18"/>
          <p:cNvSpPr txBox="1"/>
          <p:nvPr/>
        </p:nvSpPr>
        <p:spPr>
          <a:xfrm>
            <a:off x="11932537" y="2585475"/>
            <a:ext cx="3722736" cy="407391"/>
          </a:xfrm>
          <a:prstGeom prst="rect">
            <a:avLst/>
          </a:prstGeom>
        </p:spPr>
        <p:txBody>
          <a:bodyPr lIns="0" tIns="0" rIns="0" bIns="0" rtlCol="0" anchor="t">
            <a:spAutoFit/>
          </a:bodyPr>
          <a:lstStyle/>
          <a:p>
            <a:pPr algn="ctr">
              <a:lnSpc>
                <a:spcPts val="3348"/>
              </a:lnSpc>
              <a:spcBef>
                <a:spcPct val="0"/>
              </a:spcBef>
            </a:pPr>
            <a:r>
              <a:rPr lang="en-US" sz="2391">
                <a:solidFill>
                  <a:srgbClr val="000000"/>
                </a:solidFill>
                <a:latin typeface="Inter Semi-Bold"/>
              </a:rPr>
              <a:t>Methodology</a:t>
            </a:r>
          </a:p>
        </p:txBody>
      </p:sp>
      <p:grpSp>
        <p:nvGrpSpPr>
          <p:cNvPr id="19" name="Group 19"/>
          <p:cNvGrpSpPr/>
          <p:nvPr/>
        </p:nvGrpSpPr>
        <p:grpSpPr>
          <a:xfrm>
            <a:off x="11589357" y="1731669"/>
            <a:ext cx="837294" cy="2162627"/>
            <a:chOff x="0" y="0"/>
            <a:chExt cx="220522" cy="569581"/>
          </a:xfrm>
        </p:grpSpPr>
        <p:sp>
          <p:nvSpPr>
            <p:cNvPr id="20" name="Freeform 20"/>
            <p:cNvSpPr/>
            <p:nvPr/>
          </p:nvSpPr>
          <p:spPr>
            <a:xfrm>
              <a:off x="0" y="0"/>
              <a:ext cx="220522" cy="569581"/>
            </a:xfrm>
            <a:custGeom>
              <a:avLst/>
              <a:gdLst/>
              <a:ahLst/>
              <a:cxnLst/>
              <a:rect l="l" t="t" r="r" b="b"/>
              <a:pathLst>
                <a:path w="220522" h="569581">
                  <a:moveTo>
                    <a:pt x="0" y="0"/>
                  </a:moveTo>
                  <a:lnTo>
                    <a:pt x="220522" y="0"/>
                  </a:lnTo>
                  <a:lnTo>
                    <a:pt x="220522" y="569581"/>
                  </a:lnTo>
                  <a:lnTo>
                    <a:pt x="0" y="569581"/>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21" name="TextBox 21"/>
            <p:cNvSpPr txBox="1"/>
            <p:nvPr/>
          </p:nvSpPr>
          <p:spPr>
            <a:xfrm>
              <a:off x="0" y="-38100"/>
              <a:ext cx="220522" cy="607681"/>
            </a:xfrm>
            <a:prstGeom prst="rect">
              <a:avLst/>
            </a:prstGeom>
          </p:spPr>
          <p:txBody>
            <a:bodyPr lIns="50800" tIns="50800" rIns="50800" bIns="50800" rtlCol="0" anchor="ctr"/>
            <a:lstStyle/>
            <a:p>
              <a:pPr algn="ctr">
                <a:lnSpc>
                  <a:spcPts val="2799"/>
                </a:lnSpc>
              </a:pPr>
              <a:endParaRPr/>
            </a:p>
          </p:txBody>
        </p:sp>
      </p:grpSp>
      <p:grpSp>
        <p:nvGrpSpPr>
          <p:cNvPr id="22" name="Group 22"/>
          <p:cNvGrpSpPr/>
          <p:nvPr/>
        </p:nvGrpSpPr>
        <p:grpSpPr>
          <a:xfrm>
            <a:off x="4953419" y="6601676"/>
            <a:ext cx="4409097" cy="2162627"/>
            <a:chOff x="0" y="0"/>
            <a:chExt cx="1657112" cy="812800"/>
          </a:xfrm>
        </p:grpSpPr>
        <p:sp>
          <p:nvSpPr>
            <p:cNvPr id="23" name="Freeform 23"/>
            <p:cNvSpPr/>
            <p:nvPr/>
          </p:nvSpPr>
          <p:spPr>
            <a:xfrm>
              <a:off x="0" y="0"/>
              <a:ext cx="1657112" cy="812800"/>
            </a:xfrm>
            <a:custGeom>
              <a:avLst/>
              <a:gdLst/>
              <a:ahLst/>
              <a:cxnLst/>
              <a:rect l="l" t="t" r="r" b="b"/>
              <a:pathLst>
                <a:path w="1657112" h="812800">
                  <a:moveTo>
                    <a:pt x="0" y="0"/>
                  </a:moveTo>
                  <a:lnTo>
                    <a:pt x="1657112" y="0"/>
                  </a:lnTo>
                  <a:lnTo>
                    <a:pt x="1657112" y="812800"/>
                  </a:lnTo>
                  <a:lnTo>
                    <a:pt x="0" y="812800"/>
                  </a:lnTo>
                  <a:close/>
                </a:path>
              </a:pathLst>
            </a:custGeom>
            <a:solidFill>
              <a:srgbClr val="000000">
                <a:alpha val="0"/>
              </a:srgbClr>
            </a:solidFill>
            <a:ln w="38100" cap="sq">
              <a:solidFill>
                <a:srgbClr val="F4EFED"/>
              </a:solidFill>
              <a:prstDash val="solid"/>
              <a:miter/>
            </a:ln>
          </p:spPr>
          <p:txBody>
            <a:bodyPr/>
            <a:lstStyle/>
            <a:p>
              <a:endParaRPr lang="en-US"/>
            </a:p>
          </p:txBody>
        </p:sp>
        <p:sp>
          <p:nvSpPr>
            <p:cNvPr id="24" name="TextBox 24"/>
            <p:cNvSpPr txBox="1"/>
            <p:nvPr/>
          </p:nvSpPr>
          <p:spPr>
            <a:xfrm>
              <a:off x="0" y="-38100"/>
              <a:ext cx="1657112" cy="850900"/>
            </a:xfrm>
            <a:prstGeom prst="rect">
              <a:avLst/>
            </a:prstGeom>
          </p:spPr>
          <p:txBody>
            <a:bodyPr lIns="35599" tIns="35599" rIns="35599" bIns="35599" rtlCol="0" anchor="ctr"/>
            <a:lstStyle/>
            <a:p>
              <a:pPr algn="ctr">
                <a:lnSpc>
                  <a:spcPts val="2799"/>
                </a:lnSpc>
              </a:pPr>
              <a:endParaRPr/>
            </a:p>
          </p:txBody>
        </p:sp>
      </p:grpSp>
      <p:sp>
        <p:nvSpPr>
          <p:cNvPr id="25" name="TextBox 25"/>
          <p:cNvSpPr txBox="1"/>
          <p:nvPr/>
        </p:nvSpPr>
        <p:spPr>
          <a:xfrm>
            <a:off x="5296599" y="7455481"/>
            <a:ext cx="3722736" cy="407391"/>
          </a:xfrm>
          <a:prstGeom prst="rect">
            <a:avLst/>
          </a:prstGeom>
        </p:spPr>
        <p:txBody>
          <a:bodyPr lIns="0" tIns="0" rIns="0" bIns="0" rtlCol="0" anchor="t">
            <a:spAutoFit/>
          </a:bodyPr>
          <a:lstStyle/>
          <a:p>
            <a:pPr algn="ctr">
              <a:lnSpc>
                <a:spcPts val="3348"/>
              </a:lnSpc>
              <a:spcBef>
                <a:spcPct val="0"/>
              </a:spcBef>
            </a:pPr>
            <a:r>
              <a:rPr lang="en-US" sz="2391">
                <a:solidFill>
                  <a:srgbClr val="000000"/>
                </a:solidFill>
                <a:latin typeface="Inter Semi-Bold"/>
              </a:rPr>
              <a:t>Results</a:t>
            </a:r>
          </a:p>
        </p:txBody>
      </p:sp>
      <p:grpSp>
        <p:nvGrpSpPr>
          <p:cNvPr id="26" name="Group 26"/>
          <p:cNvGrpSpPr/>
          <p:nvPr/>
        </p:nvGrpSpPr>
        <p:grpSpPr>
          <a:xfrm>
            <a:off x="4953419" y="6601676"/>
            <a:ext cx="837294" cy="2162627"/>
            <a:chOff x="0" y="0"/>
            <a:chExt cx="220522" cy="569581"/>
          </a:xfrm>
        </p:grpSpPr>
        <p:sp>
          <p:nvSpPr>
            <p:cNvPr id="27" name="Freeform 27"/>
            <p:cNvSpPr/>
            <p:nvPr/>
          </p:nvSpPr>
          <p:spPr>
            <a:xfrm>
              <a:off x="0" y="0"/>
              <a:ext cx="220522" cy="569581"/>
            </a:xfrm>
            <a:custGeom>
              <a:avLst/>
              <a:gdLst/>
              <a:ahLst/>
              <a:cxnLst/>
              <a:rect l="l" t="t" r="r" b="b"/>
              <a:pathLst>
                <a:path w="220522" h="569581">
                  <a:moveTo>
                    <a:pt x="0" y="0"/>
                  </a:moveTo>
                  <a:lnTo>
                    <a:pt x="220522" y="0"/>
                  </a:lnTo>
                  <a:lnTo>
                    <a:pt x="220522" y="569581"/>
                  </a:lnTo>
                  <a:lnTo>
                    <a:pt x="0" y="569581"/>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28" name="TextBox 28"/>
            <p:cNvSpPr txBox="1"/>
            <p:nvPr/>
          </p:nvSpPr>
          <p:spPr>
            <a:xfrm>
              <a:off x="0" y="-38100"/>
              <a:ext cx="220522" cy="607681"/>
            </a:xfrm>
            <a:prstGeom prst="rect">
              <a:avLst/>
            </a:prstGeom>
          </p:spPr>
          <p:txBody>
            <a:bodyPr lIns="50800" tIns="50800" rIns="50800" bIns="50800" rtlCol="0" anchor="ctr"/>
            <a:lstStyle/>
            <a:p>
              <a:pPr algn="ctr">
                <a:lnSpc>
                  <a:spcPts val="2799"/>
                </a:lnSpc>
              </a:pPr>
              <a:endParaRPr/>
            </a:p>
          </p:txBody>
        </p:sp>
      </p:grpSp>
      <p:grpSp>
        <p:nvGrpSpPr>
          <p:cNvPr id="29" name="Group 29"/>
          <p:cNvGrpSpPr/>
          <p:nvPr/>
        </p:nvGrpSpPr>
        <p:grpSpPr>
          <a:xfrm>
            <a:off x="11589357" y="6601676"/>
            <a:ext cx="4409097" cy="2162627"/>
            <a:chOff x="0" y="0"/>
            <a:chExt cx="1657112" cy="812800"/>
          </a:xfrm>
        </p:grpSpPr>
        <p:sp>
          <p:nvSpPr>
            <p:cNvPr id="30" name="Freeform 30"/>
            <p:cNvSpPr/>
            <p:nvPr/>
          </p:nvSpPr>
          <p:spPr>
            <a:xfrm>
              <a:off x="0" y="0"/>
              <a:ext cx="1657112" cy="812800"/>
            </a:xfrm>
            <a:custGeom>
              <a:avLst/>
              <a:gdLst/>
              <a:ahLst/>
              <a:cxnLst/>
              <a:rect l="l" t="t" r="r" b="b"/>
              <a:pathLst>
                <a:path w="1657112" h="812800">
                  <a:moveTo>
                    <a:pt x="0" y="0"/>
                  </a:moveTo>
                  <a:lnTo>
                    <a:pt x="1657112" y="0"/>
                  </a:lnTo>
                  <a:lnTo>
                    <a:pt x="1657112" y="812800"/>
                  </a:lnTo>
                  <a:lnTo>
                    <a:pt x="0" y="812800"/>
                  </a:lnTo>
                  <a:close/>
                </a:path>
              </a:pathLst>
            </a:custGeom>
            <a:solidFill>
              <a:srgbClr val="000000">
                <a:alpha val="0"/>
              </a:srgbClr>
            </a:solidFill>
            <a:ln w="38100" cap="sq">
              <a:solidFill>
                <a:srgbClr val="F4EFED"/>
              </a:solidFill>
              <a:prstDash val="solid"/>
              <a:miter/>
            </a:ln>
          </p:spPr>
          <p:txBody>
            <a:bodyPr/>
            <a:lstStyle/>
            <a:p>
              <a:endParaRPr lang="en-US"/>
            </a:p>
          </p:txBody>
        </p:sp>
        <p:sp>
          <p:nvSpPr>
            <p:cNvPr id="31" name="TextBox 31"/>
            <p:cNvSpPr txBox="1"/>
            <p:nvPr/>
          </p:nvSpPr>
          <p:spPr>
            <a:xfrm>
              <a:off x="0" y="-38100"/>
              <a:ext cx="1657112" cy="850900"/>
            </a:xfrm>
            <a:prstGeom prst="rect">
              <a:avLst/>
            </a:prstGeom>
          </p:spPr>
          <p:txBody>
            <a:bodyPr lIns="35599" tIns="35599" rIns="35599" bIns="35599" rtlCol="0" anchor="ctr"/>
            <a:lstStyle/>
            <a:p>
              <a:pPr algn="ctr">
                <a:lnSpc>
                  <a:spcPts val="2799"/>
                </a:lnSpc>
              </a:pPr>
              <a:endParaRPr/>
            </a:p>
          </p:txBody>
        </p:sp>
      </p:grpSp>
      <p:sp>
        <p:nvSpPr>
          <p:cNvPr id="32" name="TextBox 32"/>
          <p:cNvSpPr txBox="1"/>
          <p:nvPr/>
        </p:nvSpPr>
        <p:spPr>
          <a:xfrm>
            <a:off x="11932537" y="7455481"/>
            <a:ext cx="3722736" cy="407391"/>
          </a:xfrm>
          <a:prstGeom prst="rect">
            <a:avLst/>
          </a:prstGeom>
        </p:spPr>
        <p:txBody>
          <a:bodyPr lIns="0" tIns="0" rIns="0" bIns="0" rtlCol="0" anchor="t">
            <a:spAutoFit/>
          </a:bodyPr>
          <a:lstStyle/>
          <a:p>
            <a:pPr algn="ctr">
              <a:lnSpc>
                <a:spcPts val="3348"/>
              </a:lnSpc>
              <a:spcBef>
                <a:spcPct val="0"/>
              </a:spcBef>
            </a:pPr>
            <a:r>
              <a:rPr lang="en-US" sz="2391">
                <a:solidFill>
                  <a:srgbClr val="000000"/>
                </a:solidFill>
                <a:latin typeface="Inter Semi-Bold"/>
              </a:rPr>
              <a:t>Conclusion</a:t>
            </a:r>
          </a:p>
        </p:txBody>
      </p:sp>
      <p:grpSp>
        <p:nvGrpSpPr>
          <p:cNvPr id="33" name="Group 33"/>
          <p:cNvGrpSpPr/>
          <p:nvPr/>
        </p:nvGrpSpPr>
        <p:grpSpPr>
          <a:xfrm>
            <a:off x="11589357" y="6601676"/>
            <a:ext cx="837294" cy="2162627"/>
            <a:chOff x="0" y="0"/>
            <a:chExt cx="220522" cy="569581"/>
          </a:xfrm>
        </p:grpSpPr>
        <p:sp>
          <p:nvSpPr>
            <p:cNvPr id="34" name="Freeform 34"/>
            <p:cNvSpPr/>
            <p:nvPr/>
          </p:nvSpPr>
          <p:spPr>
            <a:xfrm>
              <a:off x="0" y="0"/>
              <a:ext cx="220522" cy="569581"/>
            </a:xfrm>
            <a:custGeom>
              <a:avLst/>
              <a:gdLst/>
              <a:ahLst/>
              <a:cxnLst/>
              <a:rect l="l" t="t" r="r" b="b"/>
              <a:pathLst>
                <a:path w="220522" h="569581">
                  <a:moveTo>
                    <a:pt x="0" y="0"/>
                  </a:moveTo>
                  <a:lnTo>
                    <a:pt x="220522" y="0"/>
                  </a:lnTo>
                  <a:lnTo>
                    <a:pt x="220522" y="569581"/>
                  </a:lnTo>
                  <a:lnTo>
                    <a:pt x="0" y="569581"/>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35" name="TextBox 35"/>
            <p:cNvSpPr txBox="1"/>
            <p:nvPr/>
          </p:nvSpPr>
          <p:spPr>
            <a:xfrm>
              <a:off x="0" y="-38100"/>
              <a:ext cx="220522" cy="607681"/>
            </a:xfrm>
            <a:prstGeom prst="rect">
              <a:avLst/>
            </a:prstGeom>
          </p:spPr>
          <p:txBody>
            <a:bodyPr lIns="50800" tIns="50800" rIns="50800" bIns="50800" rtlCol="0" anchor="ctr"/>
            <a:lstStyle/>
            <a:p>
              <a:pPr algn="ctr">
                <a:lnSpc>
                  <a:spcPts val="2799"/>
                </a:lnSpc>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4" name="TextBox 4"/>
          <p:cNvSpPr txBox="1"/>
          <p:nvPr/>
        </p:nvSpPr>
        <p:spPr>
          <a:xfrm>
            <a:off x="12447374" y="8452438"/>
            <a:ext cx="4811926" cy="557053"/>
          </a:xfrm>
          <a:prstGeom prst="rect">
            <a:avLst/>
          </a:prstGeom>
        </p:spPr>
        <p:txBody>
          <a:bodyPr lIns="0" tIns="0" rIns="0" bIns="0" rtlCol="0" anchor="t">
            <a:spAutoFit/>
          </a:bodyPr>
          <a:lstStyle/>
          <a:p>
            <a:pPr algn="r">
              <a:lnSpc>
                <a:spcPts val="4552"/>
              </a:lnSpc>
              <a:spcBef>
                <a:spcPct val="0"/>
              </a:spcBef>
            </a:pPr>
            <a:r>
              <a:rPr lang="en-US" sz="3251" spc="975">
                <a:solidFill>
                  <a:srgbClr val="000000"/>
                </a:solidFill>
                <a:latin typeface="Inter"/>
              </a:rPr>
              <a:t>12</a:t>
            </a:r>
          </a:p>
        </p:txBody>
      </p:sp>
      <p:sp>
        <p:nvSpPr>
          <p:cNvPr id="5" name="TextBox 5"/>
          <p:cNvSpPr txBox="1"/>
          <p:nvPr/>
        </p:nvSpPr>
        <p:spPr>
          <a:xfrm>
            <a:off x="4737508" y="4243288"/>
            <a:ext cx="8812984" cy="965988"/>
          </a:xfrm>
          <a:prstGeom prst="rect">
            <a:avLst/>
          </a:prstGeom>
        </p:spPr>
        <p:txBody>
          <a:bodyPr lIns="0" tIns="0" rIns="0" bIns="0" rtlCol="0" anchor="t">
            <a:spAutoFit/>
          </a:bodyPr>
          <a:lstStyle/>
          <a:p>
            <a:pPr algn="ctr">
              <a:lnSpc>
                <a:spcPts val="7926"/>
              </a:lnSpc>
              <a:spcBef>
                <a:spcPct val="0"/>
              </a:spcBef>
            </a:pPr>
            <a:r>
              <a:rPr lang="en-US" sz="5661">
                <a:solidFill>
                  <a:srgbClr val="000000"/>
                </a:solidFill>
                <a:latin typeface="Inter Semi-Bold"/>
              </a:rPr>
              <a:t>Results</a:t>
            </a:r>
          </a:p>
        </p:txBody>
      </p:sp>
      <p:grpSp>
        <p:nvGrpSpPr>
          <p:cNvPr id="6" name="Group 6"/>
          <p:cNvGrpSpPr/>
          <p:nvPr/>
        </p:nvGrpSpPr>
        <p:grpSpPr>
          <a:xfrm>
            <a:off x="0" y="0"/>
            <a:ext cx="1810181" cy="10287000"/>
            <a:chOff x="0" y="0"/>
            <a:chExt cx="476756" cy="2709333"/>
          </a:xfrm>
        </p:grpSpPr>
        <p:sp>
          <p:nvSpPr>
            <p:cNvPr id="7" name="Freeform 7"/>
            <p:cNvSpPr/>
            <p:nvPr/>
          </p:nvSpPr>
          <p:spPr>
            <a:xfrm>
              <a:off x="0" y="0"/>
              <a:ext cx="476756" cy="2709333"/>
            </a:xfrm>
            <a:custGeom>
              <a:avLst/>
              <a:gdLst/>
              <a:ahLst/>
              <a:cxnLst/>
              <a:rect l="l" t="t" r="r" b="b"/>
              <a:pathLst>
                <a:path w="476756" h="2709333">
                  <a:moveTo>
                    <a:pt x="0" y="0"/>
                  </a:moveTo>
                  <a:lnTo>
                    <a:pt x="476756" y="0"/>
                  </a:lnTo>
                  <a:lnTo>
                    <a:pt x="476756" y="2709333"/>
                  </a:lnTo>
                  <a:lnTo>
                    <a:pt x="0" y="2709333"/>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8" name="TextBox 8"/>
            <p:cNvSpPr txBox="1"/>
            <p:nvPr/>
          </p:nvSpPr>
          <p:spPr>
            <a:xfrm>
              <a:off x="0" y="-38100"/>
              <a:ext cx="476756" cy="2747433"/>
            </a:xfrm>
            <a:prstGeom prst="rect">
              <a:avLst/>
            </a:prstGeom>
          </p:spPr>
          <p:txBody>
            <a:bodyPr lIns="50800" tIns="50800" rIns="50800" bIns="50800" rtlCol="0" anchor="ctr"/>
            <a:lstStyle/>
            <a:p>
              <a:pPr algn="ctr">
                <a:lnSpc>
                  <a:spcPts val="2799"/>
                </a:lnSpc>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4" name="TextBox 4"/>
          <p:cNvSpPr txBox="1"/>
          <p:nvPr/>
        </p:nvSpPr>
        <p:spPr>
          <a:xfrm>
            <a:off x="12447374" y="8452438"/>
            <a:ext cx="4811926" cy="557053"/>
          </a:xfrm>
          <a:prstGeom prst="rect">
            <a:avLst/>
          </a:prstGeom>
        </p:spPr>
        <p:txBody>
          <a:bodyPr lIns="0" tIns="0" rIns="0" bIns="0" rtlCol="0" anchor="t">
            <a:spAutoFit/>
          </a:bodyPr>
          <a:lstStyle/>
          <a:p>
            <a:pPr algn="r">
              <a:lnSpc>
                <a:spcPts val="4552"/>
              </a:lnSpc>
              <a:spcBef>
                <a:spcPct val="0"/>
              </a:spcBef>
            </a:pPr>
            <a:r>
              <a:rPr lang="en-US" sz="3251" spc="975">
                <a:solidFill>
                  <a:srgbClr val="000000"/>
                </a:solidFill>
                <a:latin typeface="Inter"/>
              </a:rPr>
              <a:t>13</a:t>
            </a:r>
          </a:p>
        </p:txBody>
      </p:sp>
      <p:grpSp>
        <p:nvGrpSpPr>
          <p:cNvPr id="5" name="Group 5"/>
          <p:cNvGrpSpPr/>
          <p:nvPr/>
        </p:nvGrpSpPr>
        <p:grpSpPr>
          <a:xfrm>
            <a:off x="0" y="0"/>
            <a:ext cx="1810181" cy="10287000"/>
            <a:chOff x="0" y="0"/>
            <a:chExt cx="476756" cy="2709333"/>
          </a:xfrm>
        </p:grpSpPr>
        <p:sp>
          <p:nvSpPr>
            <p:cNvPr id="6" name="Freeform 6"/>
            <p:cNvSpPr/>
            <p:nvPr/>
          </p:nvSpPr>
          <p:spPr>
            <a:xfrm>
              <a:off x="0" y="0"/>
              <a:ext cx="476756" cy="2709333"/>
            </a:xfrm>
            <a:custGeom>
              <a:avLst/>
              <a:gdLst/>
              <a:ahLst/>
              <a:cxnLst/>
              <a:rect l="l" t="t" r="r" b="b"/>
              <a:pathLst>
                <a:path w="476756" h="2709333">
                  <a:moveTo>
                    <a:pt x="0" y="0"/>
                  </a:moveTo>
                  <a:lnTo>
                    <a:pt x="476756" y="0"/>
                  </a:lnTo>
                  <a:lnTo>
                    <a:pt x="476756" y="2709333"/>
                  </a:lnTo>
                  <a:lnTo>
                    <a:pt x="0" y="2709333"/>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7" name="TextBox 7"/>
            <p:cNvSpPr txBox="1"/>
            <p:nvPr/>
          </p:nvSpPr>
          <p:spPr>
            <a:xfrm>
              <a:off x="0" y="-38100"/>
              <a:ext cx="476756" cy="2747433"/>
            </a:xfrm>
            <a:prstGeom prst="rect">
              <a:avLst/>
            </a:prstGeom>
          </p:spPr>
          <p:txBody>
            <a:bodyPr lIns="50800" tIns="50800" rIns="50800" bIns="50800" rtlCol="0" anchor="ctr"/>
            <a:lstStyle/>
            <a:p>
              <a:pPr algn="ctr">
                <a:lnSpc>
                  <a:spcPts val="2799"/>
                </a:lnSpc>
              </a:pPr>
              <a:endParaRPr/>
            </a:p>
          </p:txBody>
        </p:sp>
      </p:grpSp>
      <p:sp>
        <p:nvSpPr>
          <p:cNvPr id="8" name="TextBox 8"/>
          <p:cNvSpPr txBox="1"/>
          <p:nvPr/>
        </p:nvSpPr>
        <p:spPr>
          <a:xfrm>
            <a:off x="1693618" y="1138441"/>
            <a:ext cx="7664658" cy="965988"/>
          </a:xfrm>
          <a:prstGeom prst="rect">
            <a:avLst/>
          </a:prstGeom>
        </p:spPr>
        <p:txBody>
          <a:bodyPr lIns="0" tIns="0" rIns="0" bIns="0" rtlCol="0" anchor="t">
            <a:spAutoFit/>
          </a:bodyPr>
          <a:lstStyle/>
          <a:p>
            <a:pPr algn="ctr">
              <a:lnSpc>
                <a:spcPts val="7926"/>
              </a:lnSpc>
              <a:spcBef>
                <a:spcPct val="0"/>
              </a:spcBef>
            </a:pPr>
            <a:r>
              <a:rPr lang="en-US" sz="5661">
                <a:solidFill>
                  <a:srgbClr val="000000"/>
                </a:solidFill>
                <a:latin typeface="Inter Semi-Bold"/>
              </a:rPr>
              <a:t>Results &amp; Evaluation</a:t>
            </a:r>
          </a:p>
        </p:txBody>
      </p:sp>
      <p:sp>
        <p:nvSpPr>
          <p:cNvPr id="9" name="TextBox 9"/>
          <p:cNvSpPr txBox="1"/>
          <p:nvPr/>
        </p:nvSpPr>
        <p:spPr>
          <a:xfrm>
            <a:off x="1810181" y="2767450"/>
            <a:ext cx="15084625" cy="2273300"/>
          </a:xfrm>
          <a:prstGeom prst="rect">
            <a:avLst/>
          </a:prstGeom>
        </p:spPr>
        <p:txBody>
          <a:bodyPr lIns="0" tIns="0" rIns="0" bIns="0" rtlCol="0" anchor="t">
            <a:spAutoFit/>
          </a:bodyPr>
          <a:lstStyle/>
          <a:p>
            <a:pPr>
              <a:lnSpc>
                <a:spcPts val="4200"/>
              </a:lnSpc>
            </a:pPr>
            <a:r>
              <a:rPr lang="en-US" sz="3000">
                <a:solidFill>
                  <a:srgbClr val="000000"/>
                </a:solidFill>
                <a:latin typeface="Inter Semi-Bold"/>
              </a:rPr>
              <a:t>Answer Lengths and Distribution: </a:t>
            </a:r>
          </a:p>
          <a:p>
            <a:pPr marL="647700" lvl="1" indent="-323850">
              <a:lnSpc>
                <a:spcPts val="4200"/>
              </a:lnSpc>
              <a:buFont typeface="Arial"/>
              <a:buChar char="•"/>
            </a:pPr>
            <a:r>
              <a:rPr lang="en-US" sz="3000">
                <a:solidFill>
                  <a:srgbClr val="000000"/>
                </a:solidFill>
                <a:latin typeface="Inter"/>
              </a:rPr>
              <a:t>Mean-length comparison: VisDial (</a:t>
            </a:r>
            <a:r>
              <a:rPr lang="en-US" sz="3000">
                <a:solidFill>
                  <a:srgbClr val="FF3131"/>
                </a:solidFill>
                <a:latin typeface="Inter Bold"/>
              </a:rPr>
              <a:t>2.9 words</a:t>
            </a:r>
            <a:r>
              <a:rPr lang="en-US" sz="3000">
                <a:solidFill>
                  <a:srgbClr val="000000"/>
                </a:solidFill>
                <a:latin typeface="Inter"/>
              </a:rPr>
              <a:t>) vs. VQA (</a:t>
            </a:r>
            <a:r>
              <a:rPr lang="en-US" sz="3000">
                <a:solidFill>
                  <a:srgbClr val="FF3131"/>
                </a:solidFill>
                <a:latin typeface="Inter Bold"/>
              </a:rPr>
              <a:t>1.1 words</a:t>
            </a:r>
            <a:r>
              <a:rPr lang="en-US" sz="3000">
                <a:solidFill>
                  <a:srgbClr val="000000"/>
                </a:solidFill>
                <a:latin typeface="Inter"/>
              </a:rPr>
              <a:t>)</a:t>
            </a:r>
          </a:p>
          <a:p>
            <a:pPr marL="647700" lvl="1" indent="-323850">
              <a:lnSpc>
                <a:spcPts val="4200"/>
              </a:lnSpc>
              <a:buFont typeface="Arial"/>
              <a:buChar char="•"/>
            </a:pPr>
            <a:r>
              <a:rPr lang="en-US" sz="3000">
                <a:solidFill>
                  <a:srgbClr val="000000"/>
                </a:solidFill>
                <a:latin typeface="Inter"/>
              </a:rPr>
              <a:t>Cumulative coverage comparison: VisDial (</a:t>
            </a:r>
            <a:r>
              <a:rPr lang="en-US" sz="3000">
                <a:solidFill>
                  <a:srgbClr val="FF3131"/>
                </a:solidFill>
                <a:latin typeface="Inter Bold"/>
              </a:rPr>
              <a:t>63%</a:t>
            </a:r>
            <a:r>
              <a:rPr lang="en-US" sz="3000">
                <a:solidFill>
                  <a:srgbClr val="000000"/>
                </a:solidFill>
                <a:latin typeface="Inter"/>
              </a:rPr>
              <a:t>) vs. VQA (</a:t>
            </a:r>
            <a:r>
              <a:rPr lang="en-US" sz="3000">
                <a:solidFill>
                  <a:srgbClr val="FF3131"/>
                </a:solidFill>
                <a:latin typeface="Inter Bold"/>
              </a:rPr>
              <a:t>83%</a:t>
            </a:r>
            <a:r>
              <a:rPr lang="en-US" sz="3000">
                <a:solidFill>
                  <a:srgbClr val="000000"/>
                </a:solidFill>
                <a:latin typeface="Inter"/>
              </a:rPr>
              <a:t>).</a:t>
            </a:r>
          </a:p>
          <a:p>
            <a:pPr algn="ctr">
              <a:lnSpc>
                <a:spcPts val="5599"/>
              </a:lnSpc>
              <a:spcBef>
                <a:spcPct val="0"/>
              </a:spcBef>
            </a:pPr>
            <a:endParaRPr lang="en-US" sz="3000">
              <a:solidFill>
                <a:srgbClr val="000000"/>
              </a:solidFill>
              <a:latin typeface="Inter"/>
            </a:endParaRPr>
          </a:p>
        </p:txBody>
      </p:sp>
      <p:sp>
        <p:nvSpPr>
          <p:cNvPr id="10" name="TextBox 10"/>
          <p:cNvSpPr txBox="1"/>
          <p:nvPr/>
        </p:nvSpPr>
        <p:spPr>
          <a:xfrm>
            <a:off x="1810181" y="5386090"/>
            <a:ext cx="13310525" cy="514350"/>
          </a:xfrm>
          <a:prstGeom prst="rect">
            <a:avLst/>
          </a:prstGeom>
        </p:spPr>
        <p:txBody>
          <a:bodyPr lIns="0" tIns="0" rIns="0" bIns="0" rtlCol="0" anchor="t">
            <a:spAutoFit/>
          </a:bodyPr>
          <a:lstStyle/>
          <a:p>
            <a:pPr>
              <a:lnSpc>
                <a:spcPts val="4200"/>
              </a:lnSpc>
              <a:spcBef>
                <a:spcPct val="0"/>
              </a:spcBef>
            </a:pPr>
            <a:r>
              <a:rPr lang="en-US" sz="3000">
                <a:solidFill>
                  <a:srgbClr val="000000"/>
                </a:solidFill>
                <a:latin typeface="Inter Semi-Bold"/>
              </a:rPr>
              <a:t>Classification accuracy comparison: </a:t>
            </a:r>
            <a:r>
              <a:rPr lang="en-US" sz="3000">
                <a:solidFill>
                  <a:srgbClr val="000000"/>
                </a:solidFill>
                <a:latin typeface="Inter"/>
              </a:rPr>
              <a:t>VisDial (</a:t>
            </a:r>
            <a:r>
              <a:rPr lang="en-US" sz="3000">
                <a:solidFill>
                  <a:srgbClr val="FF3131"/>
                </a:solidFill>
                <a:latin typeface="Inter Bold"/>
              </a:rPr>
              <a:t>73.3%</a:t>
            </a:r>
            <a:r>
              <a:rPr lang="en-US" sz="3000">
                <a:solidFill>
                  <a:srgbClr val="000000"/>
                </a:solidFill>
                <a:latin typeface="Inter"/>
              </a:rPr>
              <a:t>) vs. VQA (</a:t>
            </a:r>
            <a:r>
              <a:rPr lang="en-US" sz="3000">
                <a:solidFill>
                  <a:srgbClr val="FF3131"/>
                </a:solidFill>
                <a:latin typeface="Inter Bold"/>
              </a:rPr>
              <a:t>52.8%</a:t>
            </a:r>
            <a:r>
              <a:rPr lang="en-US" sz="3000">
                <a:solidFill>
                  <a:srgbClr val="000000"/>
                </a:solidFill>
                <a:latin typeface="Inter"/>
              </a:rPr>
              <a:t>).</a:t>
            </a:r>
          </a:p>
        </p:txBody>
      </p:sp>
      <p:sp>
        <p:nvSpPr>
          <p:cNvPr id="11" name="TextBox 11"/>
          <p:cNvSpPr txBox="1"/>
          <p:nvPr/>
        </p:nvSpPr>
        <p:spPr>
          <a:xfrm>
            <a:off x="1810181" y="7113089"/>
            <a:ext cx="13310525" cy="1047750"/>
          </a:xfrm>
          <a:prstGeom prst="rect">
            <a:avLst/>
          </a:prstGeom>
        </p:spPr>
        <p:txBody>
          <a:bodyPr lIns="0" tIns="0" rIns="0" bIns="0" rtlCol="0" anchor="t">
            <a:spAutoFit/>
          </a:bodyPr>
          <a:lstStyle/>
          <a:p>
            <a:pPr>
              <a:lnSpc>
                <a:spcPts val="4200"/>
              </a:lnSpc>
            </a:pPr>
            <a:r>
              <a:rPr lang="en-US" sz="3000">
                <a:solidFill>
                  <a:srgbClr val="000000"/>
                </a:solidFill>
                <a:latin typeface="Inter Semi-Bold"/>
              </a:rPr>
              <a:t>Model accuracy on VisDial: </a:t>
            </a:r>
            <a:r>
              <a:rPr lang="en-US" sz="3000">
                <a:solidFill>
                  <a:srgbClr val="FF3131"/>
                </a:solidFill>
                <a:latin typeface="Inter Semi-Bold"/>
              </a:rPr>
              <a:t>93.3%</a:t>
            </a:r>
            <a:r>
              <a:rPr lang="en-US" sz="3000">
                <a:solidFill>
                  <a:srgbClr val="000000"/>
                </a:solidFill>
                <a:latin typeface="Inter"/>
              </a:rPr>
              <a:t>.</a:t>
            </a:r>
          </a:p>
          <a:p>
            <a:pPr algn="ctr">
              <a:lnSpc>
                <a:spcPts val="4200"/>
              </a:lnSpc>
              <a:spcBef>
                <a:spcPct val="0"/>
              </a:spcBef>
            </a:pPr>
            <a:endParaRPr lang="en-US" sz="3000">
              <a:solidFill>
                <a:srgbClr val="000000"/>
              </a:solidFill>
              <a:latin typeface="Inte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4" name="Group 4"/>
          <p:cNvGrpSpPr/>
          <p:nvPr/>
        </p:nvGrpSpPr>
        <p:grpSpPr>
          <a:xfrm>
            <a:off x="0" y="0"/>
            <a:ext cx="1810181" cy="10287000"/>
            <a:chOff x="0" y="0"/>
            <a:chExt cx="476756" cy="2709333"/>
          </a:xfrm>
        </p:grpSpPr>
        <p:sp>
          <p:nvSpPr>
            <p:cNvPr id="5" name="Freeform 5"/>
            <p:cNvSpPr/>
            <p:nvPr/>
          </p:nvSpPr>
          <p:spPr>
            <a:xfrm>
              <a:off x="0" y="0"/>
              <a:ext cx="476756" cy="2709333"/>
            </a:xfrm>
            <a:custGeom>
              <a:avLst/>
              <a:gdLst/>
              <a:ahLst/>
              <a:cxnLst/>
              <a:rect l="l" t="t" r="r" b="b"/>
              <a:pathLst>
                <a:path w="476756" h="2709333">
                  <a:moveTo>
                    <a:pt x="0" y="0"/>
                  </a:moveTo>
                  <a:lnTo>
                    <a:pt x="476756" y="0"/>
                  </a:lnTo>
                  <a:lnTo>
                    <a:pt x="476756" y="2709333"/>
                  </a:lnTo>
                  <a:lnTo>
                    <a:pt x="0" y="2709333"/>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6" name="TextBox 6"/>
            <p:cNvSpPr txBox="1"/>
            <p:nvPr/>
          </p:nvSpPr>
          <p:spPr>
            <a:xfrm>
              <a:off x="0" y="-38100"/>
              <a:ext cx="476756" cy="2747433"/>
            </a:xfrm>
            <a:prstGeom prst="rect">
              <a:avLst/>
            </a:prstGeom>
          </p:spPr>
          <p:txBody>
            <a:bodyPr lIns="50800" tIns="50800" rIns="50800" bIns="50800" rtlCol="0" anchor="ctr"/>
            <a:lstStyle/>
            <a:p>
              <a:pPr algn="ctr">
                <a:lnSpc>
                  <a:spcPts val="2799"/>
                </a:lnSpc>
              </a:pPr>
              <a:endParaRPr/>
            </a:p>
          </p:txBody>
        </p:sp>
      </p:grpSp>
      <p:graphicFrame>
        <p:nvGraphicFramePr>
          <p:cNvPr id="7" name="Table 7"/>
          <p:cNvGraphicFramePr>
            <a:graphicFrameLocks noGrp="1"/>
          </p:cNvGraphicFramePr>
          <p:nvPr/>
        </p:nvGraphicFramePr>
        <p:xfrm>
          <a:off x="3428981" y="2506384"/>
          <a:ext cx="11430036" cy="6012728"/>
        </p:xfrm>
        <a:graphic>
          <a:graphicData uri="http://schemas.openxmlformats.org/drawingml/2006/table">
            <a:tbl>
              <a:tblPr/>
              <a:tblGrid>
                <a:gridCol w="3810012">
                  <a:extLst>
                    <a:ext uri="{9D8B030D-6E8A-4147-A177-3AD203B41FA5}">
                      <a16:colId xmlns:a16="http://schemas.microsoft.com/office/drawing/2014/main" val="20000"/>
                    </a:ext>
                  </a:extLst>
                </a:gridCol>
                <a:gridCol w="3810012">
                  <a:extLst>
                    <a:ext uri="{9D8B030D-6E8A-4147-A177-3AD203B41FA5}">
                      <a16:colId xmlns:a16="http://schemas.microsoft.com/office/drawing/2014/main" val="20001"/>
                    </a:ext>
                  </a:extLst>
                </a:gridCol>
                <a:gridCol w="3810012">
                  <a:extLst>
                    <a:ext uri="{9D8B030D-6E8A-4147-A177-3AD203B41FA5}">
                      <a16:colId xmlns:a16="http://schemas.microsoft.com/office/drawing/2014/main" val="20002"/>
                    </a:ext>
                  </a:extLst>
                </a:gridCol>
              </a:tblGrid>
              <a:tr h="1503182">
                <a:tc>
                  <a:txBody>
                    <a:bodyPr/>
                    <a:lstStyle/>
                    <a:p>
                      <a:pPr algn="ctr">
                        <a:lnSpc>
                          <a:spcPts val="3639"/>
                        </a:lnSpc>
                        <a:defRPr/>
                      </a:pPr>
                      <a:r>
                        <a:rPr lang="en-US" sz="2599">
                          <a:solidFill>
                            <a:srgbClr val="000000"/>
                          </a:solidFill>
                          <a:latin typeface="Now Bold"/>
                        </a:rPr>
                        <a:t>Aspect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a:solidFill>
                            <a:srgbClr val="000000"/>
                          </a:solidFill>
                          <a:latin typeface="Now Bold"/>
                        </a:rPr>
                        <a:t>VisDial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a:solidFill>
                            <a:srgbClr val="000000"/>
                          </a:solidFill>
                          <a:latin typeface="Now Bold"/>
                        </a:rPr>
                        <a:t>VQA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03182">
                <a:tc>
                  <a:txBody>
                    <a:bodyPr/>
                    <a:lstStyle/>
                    <a:p>
                      <a:pPr algn="ctr">
                        <a:lnSpc>
                          <a:spcPts val="3639"/>
                        </a:lnSpc>
                        <a:defRPr/>
                      </a:pPr>
                      <a:r>
                        <a:rPr lang="en-US" sz="2599">
                          <a:solidFill>
                            <a:srgbClr val="000000"/>
                          </a:solidFill>
                          <a:latin typeface="Now"/>
                        </a:rPr>
                        <a:t>Questions Containing Pronouns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a:solidFill>
                            <a:srgbClr val="FF3131"/>
                          </a:solidFill>
                          <a:latin typeface="Now Bold"/>
                        </a:rPr>
                        <a:t>38%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a:solidFill>
                            <a:srgbClr val="FF3131"/>
                          </a:solidFill>
                          <a:latin typeface="Now Bold"/>
                        </a:rPr>
                        <a:t>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503182">
                <a:tc>
                  <a:txBody>
                    <a:bodyPr/>
                    <a:lstStyle/>
                    <a:p>
                      <a:pPr algn="ctr">
                        <a:lnSpc>
                          <a:spcPts val="3639"/>
                        </a:lnSpc>
                        <a:defRPr/>
                      </a:pPr>
                      <a:r>
                        <a:rPr lang="en-US" sz="2599">
                          <a:solidFill>
                            <a:srgbClr val="000000"/>
                          </a:solidFill>
                          <a:latin typeface="Now"/>
                        </a:rPr>
                        <a:t>Answers Containing Pronouns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a:solidFill>
                            <a:srgbClr val="FF3131"/>
                          </a:solidFill>
                          <a:latin typeface="Now Bold"/>
                        </a:rPr>
                        <a:t>19%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a:solidFill>
                            <a:srgbClr val="FF3131"/>
                          </a:solidFill>
                          <a:latin typeface="Now Bold"/>
                        </a:rPr>
                        <a:t>15%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03182">
                <a:tc>
                  <a:txBody>
                    <a:bodyPr/>
                    <a:lstStyle/>
                    <a:p>
                      <a:pPr algn="ctr">
                        <a:lnSpc>
                          <a:spcPts val="3639"/>
                        </a:lnSpc>
                        <a:defRPr/>
                      </a:pPr>
                      <a:r>
                        <a:rPr lang="en-US" sz="2599">
                          <a:solidFill>
                            <a:srgbClr val="000000"/>
                          </a:solidFill>
                          <a:latin typeface="Now"/>
                        </a:rPr>
                        <a:t>Dialogs Containing Pronouns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a:solidFill>
                            <a:srgbClr val="FF3131"/>
                          </a:solidFill>
                          <a:latin typeface="Now Bold"/>
                        </a:rPr>
                        <a:t>98%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a:solidFill>
                            <a:srgbClr val="FF3131"/>
                          </a:solidFill>
                          <a:latin typeface="Now Bold"/>
                        </a:rPr>
                        <a:t>63%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TextBox 8"/>
          <p:cNvSpPr txBox="1"/>
          <p:nvPr/>
        </p:nvSpPr>
        <p:spPr>
          <a:xfrm>
            <a:off x="12447374" y="8452438"/>
            <a:ext cx="4811926" cy="557053"/>
          </a:xfrm>
          <a:prstGeom prst="rect">
            <a:avLst/>
          </a:prstGeom>
        </p:spPr>
        <p:txBody>
          <a:bodyPr lIns="0" tIns="0" rIns="0" bIns="0" rtlCol="0" anchor="t">
            <a:spAutoFit/>
          </a:bodyPr>
          <a:lstStyle/>
          <a:p>
            <a:pPr algn="r">
              <a:lnSpc>
                <a:spcPts val="4552"/>
              </a:lnSpc>
              <a:spcBef>
                <a:spcPct val="0"/>
              </a:spcBef>
            </a:pPr>
            <a:r>
              <a:rPr lang="en-US" sz="3251" spc="975">
                <a:solidFill>
                  <a:srgbClr val="000000"/>
                </a:solidFill>
                <a:latin typeface="Inter"/>
              </a:rPr>
              <a:t>14</a:t>
            </a:r>
          </a:p>
        </p:txBody>
      </p:sp>
      <p:sp>
        <p:nvSpPr>
          <p:cNvPr id="9" name="TextBox 9"/>
          <p:cNvSpPr txBox="1"/>
          <p:nvPr/>
        </p:nvSpPr>
        <p:spPr>
          <a:xfrm>
            <a:off x="2581247" y="1170339"/>
            <a:ext cx="9243607" cy="965988"/>
          </a:xfrm>
          <a:prstGeom prst="rect">
            <a:avLst/>
          </a:prstGeom>
        </p:spPr>
        <p:txBody>
          <a:bodyPr lIns="0" tIns="0" rIns="0" bIns="0" rtlCol="0" anchor="t">
            <a:spAutoFit/>
          </a:bodyPr>
          <a:lstStyle/>
          <a:p>
            <a:pPr algn="ctr">
              <a:lnSpc>
                <a:spcPts val="7926"/>
              </a:lnSpc>
              <a:spcBef>
                <a:spcPct val="0"/>
              </a:spcBef>
            </a:pPr>
            <a:r>
              <a:rPr lang="en-US" sz="5661">
                <a:solidFill>
                  <a:srgbClr val="000000"/>
                </a:solidFill>
                <a:latin typeface="Inter Semi-Bold"/>
              </a:rPr>
              <a:t>Coreference in Dialogs</a:t>
            </a:r>
          </a:p>
        </p:txBody>
      </p:sp>
      <p:grpSp>
        <p:nvGrpSpPr>
          <p:cNvPr id="10" name="Group 10"/>
          <p:cNvGrpSpPr/>
          <p:nvPr/>
        </p:nvGrpSpPr>
        <p:grpSpPr>
          <a:xfrm rot="5400000">
            <a:off x="2192169" y="1370040"/>
            <a:ext cx="778155" cy="680886"/>
            <a:chOff x="0" y="0"/>
            <a:chExt cx="812800" cy="711200"/>
          </a:xfrm>
        </p:grpSpPr>
        <p:sp>
          <p:nvSpPr>
            <p:cNvPr id="11" name="Freeform 11"/>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3131"/>
            </a:solidFill>
          </p:spPr>
          <p:txBody>
            <a:bodyPr/>
            <a:lstStyle/>
            <a:p>
              <a:endParaRPr lang="en-US"/>
            </a:p>
          </p:txBody>
        </p:sp>
        <p:sp>
          <p:nvSpPr>
            <p:cNvPr id="12" name="TextBox 12"/>
            <p:cNvSpPr txBox="1"/>
            <p:nvPr/>
          </p:nvSpPr>
          <p:spPr>
            <a:xfrm>
              <a:off x="127000" y="292100"/>
              <a:ext cx="558800" cy="368300"/>
            </a:xfrm>
            <a:prstGeom prst="rect">
              <a:avLst/>
            </a:prstGeom>
          </p:spPr>
          <p:txBody>
            <a:bodyPr lIns="50800" tIns="50800" rIns="50800" bIns="50800" rtlCol="0" anchor="ctr"/>
            <a:lstStyle/>
            <a:p>
              <a:pPr algn="ctr">
                <a:lnSpc>
                  <a:spcPts val="2799"/>
                </a:lnSpc>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4" name="Group 4"/>
          <p:cNvGrpSpPr/>
          <p:nvPr/>
        </p:nvGrpSpPr>
        <p:grpSpPr>
          <a:xfrm>
            <a:off x="0" y="0"/>
            <a:ext cx="1810181" cy="10287000"/>
            <a:chOff x="0" y="0"/>
            <a:chExt cx="476756" cy="2709333"/>
          </a:xfrm>
        </p:grpSpPr>
        <p:sp>
          <p:nvSpPr>
            <p:cNvPr id="5" name="Freeform 5"/>
            <p:cNvSpPr/>
            <p:nvPr/>
          </p:nvSpPr>
          <p:spPr>
            <a:xfrm>
              <a:off x="0" y="0"/>
              <a:ext cx="476756" cy="2709333"/>
            </a:xfrm>
            <a:custGeom>
              <a:avLst/>
              <a:gdLst/>
              <a:ahLst/>
              <a:cxnLst/>
              <a:rect l="l" t="t" r="r" b="b"/>
              <a:pathLst>
                <a:path w="476756" h="2709333">
                  <a:moveTo>
                    <a:pt x="0" y="0"/>
                  </a:moveTo>
                  <a:lnTo>
                    <a:pt x="476756" y="0"/>
                  </a:lnTo>
                  <a:lnTo>
                    <a:pt x="476756" y="2709333"/>
                  </a:lnTo>
                  <a:lnTo>
                    <a:pt x="0" y="2709333"/>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6" name="TextBox 6"/>
            <p:cNvSpPr txBox="1"/>
            <p:nvPr/>
          </p:nvSpPr>
          <p:spPr>
            <a:xfrm>
              <a:off x="0" y="-38100"/>
              <a:ext cx="476756" cy="2747433"/>
            </a:xfrm>
            <a:prstGeom prst="rect">
              <a:avLst/>
            </a:prstGeom>
          </p:spPr>
          <p:txBody>
            <a:bodyPr lIns="50800" tIns="50800" rIns="50800" bIns="50800" rtlCol="0" anchor="ctr"/>
            <a:lstStyle/>
            <a:p>
              <a:pPr algn="ctr">
                <a:lnSpc>
                  <a:spcPts val="2799"/>
                </a:lnSpc>
              </a:pPr>
              <a:endParaRPr/>
            </a:p>
          </p:txBody>
        </p:sp>
      </p:grpSp>
      <p:sp>
        <p:nvSpPr>
          <p:cNvPr id="7" name="Freeform 7"/>
          <p:cNvSpPr/>
          <p:nvPr/>
        </p:nvSpPr>
        <p:spPr>
          <a:xfrm>
            <a:off x="6153472" y="2136327"/>
            <a:ext cx="6643685" cy="6676404"/>
          </a:xfrm>
          <a:custGeom>
            <a:avLst/>
            <a:gdLst/>
            <a:ahLst/>
            <a:cxnLst/>
            <a:rect l="l" t="t" r="r" b="b"/>
            <a:pathLst>
              <a:path w="6643685" h="6676404">
                <a:moveTo>
                  <a:pt x="0" y="0"/>
                </a:moveTo>
                <a:lnTo>
                  <a:pt x="6643686" y="0"/>
                </a:lnTo>
                <a:lnTo>
                  <a:pt x="6643686" y="6676404"/>
                </a:lnTo>
                <a:lnTo>
                  <a:pt x="0" y="6676404"/>
                </a:lnTo>
                <a:lnTo>
                  <a:pt x="0" y="0"/>
                </a:lnTo>
                <a:close/>
              </a:path>
            </a:pathLst>
          </a:custGeom>
          <a:blipFill>
            <a:blip r:embed="rId3"/>
            <a:stretch>
              <a:fillRect r="-91718"/>
            </a:stretch>
          </a:blipFill>
        </p:spPr>
        <p:txBody>
          <a:bodyPr/>
          <a:lstStyle/>
          <a:p>
            <a:endParaRPr lang="en-US"/>
          </a:p>
        </p:txBody>
      </p:sp>
      <p:sp>
        <p:nvSpPr>
          <p:cNvPr id="8" name="TextBox 8"/>
          <p:cNvSpPr txBox="1"/>
          <p:nvPr/>
        </p:nvSpPr>
        <p:spPr>
          <a:xfrm>
            <a:off x="12447374" y="8452438"/>
            <a:ext cx="4811926" cy="557053"/>
          </a:xfrm>
          <a:prstGeom prst="rect">
            <a:avLst/>
          </a:prstGeom>
        </p:spPr>
        <p:txBody>
          <a:bodyPr lIns="0" tIns="0" rIns="0" bIns="0" rtlCol="0" anchor="t">
            <a:spAutoFit/>
          </a:bodyPr>
          <a:lstStyle/>
          <a:p>
            <a:pPr algn="r">
              <a:lnSpc>
                <a:spcPts val="4552"/>
              </a:lnSpc>
              <a:spcBef>
                <a:spcPct val="0"/>
              </a:spcBef>
            </a:pPr>
            <a:r>
              <a:rPr lang="en-US" sz="3251" spc="975">
                <a:solidFill>
                  <a:srgbClr val="000000"/>
                </a:solidFill>
                <a:latin typeface="Inter"/>
              </a:rPr>
              <a:t>15</a:t>
            </a:r>
          </a:p>
        </p:txBody>
      </p:sp>
      <p:sp>
        <p:nvSpPr>
          <p:cNvPr id="9" name="TextBox 9"/>
          <p:cNvSpPr txBox="1"/>
          <p:nvPr/>
        </p:nvSpPr>
        <p:spPr>
          <a:xfrm>
            <a:off x="3014924" y="1170339"/>
            <a:ext cx="7074545" cy="965988"/>
          </a:xfrm>
          <a:prstGeom prst="rect">
            <a:avLst/>
          </a:prstGeom>
        </p:spPr>
        <p:txBody>
          <a:bodyPr lIns="0" tIns="0" rIns="0" bIns="0" rtlCol="0" anchor="t">
            <a:spAutoFit/>
          </a:bodyPr>
          <a:lstStyle/>
          <a:p>
            <a:pPr algn="ctr">
              <a:lnSpc>
                <a:spcPts val="7926"/>
              </a:lnSpc>
              <a:spcBef>
                <a:spcPct val="0"/>
              </a:spcBef>
            </a:pPr>
            <a:r>
              <a:rPr lang="en-US" sz="5661">
                <a:solidFill>
                  <a:srgbClr val="000000"/>
                </a:solidFill>
                <a:latin typeface="Inter Semi-Bold"/>
              </a:rPr>
              <a:t>Evaluation Graphs</a:t>
            </a:r>
          </a:p>
        </p:txBody>
      </p:sp>
      <p:grpSp>
        <p:nvGrpSpPr>
          <p:cNvPr id="10" name="Group 10"/>
          <p:cNvGrpSpPr/>
          <p:nvPr/>
        </p:nvGrpSpPr>
        <p:grpSpPr>
          <a:xfrm rot="5400000">
            <a:off x="2192169" y="1370040"/>
            <a:ext cx="778155" cy="680886"/>
            <a:chOff x="0" y="0"/>
            <a:chExt cx="812800" cy="711200"/>
          </a:xfrm>
        </p:grpSpPr>
        <p:sp>
          <p:nvSpPr>
            <p:cNvPr id="11" name="Freeform 11"/>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3131"/>
            </a:solidFill>
          </p:spPr>
          <p:txBody>
            <a:bodyPr/>
            <a:lstStyle/>
            <a:p>
              <a:endParaRPr lang="en-US"/>
            </a:p>
          </p:txBody>
        </p:sp>
        <p:sp>
          <p:nvSpPr>
            <p:cNvPr id="12" name="TextBox 12"/>
            <p:cNvSpPr txBox="1"/>
            <p:nvPr/>
          </p:nvSpPr>
          <p:spPr>
            <a:xfrm>
              <a:off x="127000" y="292100"/>
              <a:ext cx="558800" cy="368300"/>
            </a:xfrm>
            <a:prstGeom prst="rect">
              <a:avLst/>
            </a:prstGeom>
          </p:spPr>
          <p:txBody>
            <a:bodyPr lIns="50800" tIns="50800" rIns="50800" bIns="50800" rtlCol="0" anchor="ctr"/>
            <a:lstStyle/>
            <a:p>
              <a:pPr algn="ctr">
                <a:lnSpc>
                  <a:spcPts val="2799"/>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38225"/>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4" name="Group 4"/>
          <p:cNvGrpSpPr/>
          <p:nvPr/>
        </p:nvGrpSpPr>
        <p:grpSpPr>
          <a:xfrm>
            <a:off x="4953419" y="1731669"/>
            <a:ext cx="4409097" cy="2162627"/>
            <a:chOff x="0" y="0"/>
            <a:chExt cx="1657112" cy="812800"/>
          </a:xfrm>
        </p:grpSpPr>
        <p:sp>
          <p:nvSpPr>
            <p:cNvPr id="5" name="Freeform 5"/>
            <p:cNvSpPr/>
            <p:nvPr/>
          </p:nvSpPr>
          <p:spPr>
            <a:xfrm>
              <a:off x="0" y="0"/>
              <a:ext cx="1657112" cy="812800"/>
            </a:xfrm>
            <a:custGeom>
              <a:avLst/>
              <a:gdLst/>
              <a:ahLst/>
              <a:cxnLst/>
              <a:rect l="l" t="t" r="r" b="b"/>
              <a:pathLst>
                <a:path w="1657112" h="812800">
                  <a:moveTo>
                    <a:pt x="0" y="0"/>
                  </a:moveTo>
                  <a:lnTo>
                    <a:pt x="1657112" y="0"/>
                  </a:lnTo>
                  <a:lnTo>
                    <a:pt x="1657112" y="812800"/>
                  </a:lnTo>
                  <a:lnTo>
                    <a:pt x="0" y="812800"/>
                  </a:lnTo>
                  <a:close/>
                </a:path>
              </a:pathLst>
            </a:custGeom>
            <a:solidFill>
              <a:srgbClr val="000000">
                <a:alpha val="0"/>
              </a:srgbClr>
            </a:solidFill>
            <a:ln w="38100" cap="sq">
              <a:solidFill>
                <a:srgbClr val="F4EFED"/>
              </a:solidFill>
              <a:prstDash val="solid"/>
              <a:miter/>
            </a:ln>
          </p:spPr>
          <p:txBody>
            <a:bodyPr/>
            <a:lstStyle/>
            <a:p>
              <a:endParaRPr lang="en-US"/>
            </a:p>
          </p:txBody>
        </p:sp>
        <p:sp>
          <p:nvSpPr>
            <p:cNvPr id="6" name="TextBox 6"/>
            <p:cNvSpPr txBox="1"/>
            <p:nvPr/>
          </p:nvSpPr>
          <p:spPr>
            <a:xfrm>
              <a:off x="0" y="-38100"/>
              <a:ext cx="1657112" cy="850900"/>
            </a:xfrm>
            <a:prstGeom prst="rect">
              <a:avLst/>
            </a:prstGeom>
          </p:spPr>
          <p:txBody>
            <a:bodyPr lIns="35599" tIns="35599" rIns="35599" bIns="35599" rtlCol="0" anchor="ctr"/>
            <a:lstStyle/>
            <a:p>
              <a:pPr algn="ctr">
                <a:lnSpc>
                  <a:spcPts val="2799"/>
                </a:lnSpc>
              </a:pPr>
              <a:endParaRPr/>
            </a:p>
          </p:txBody>
        </p:sp>
      </p:grpSp>
      <p:sp>
        <p:nvSpPr>
          <p:cNvPr id="7" name="TextBox 7"/>
          <p:cNvSpPr txBox="1"/>
          <p:nvPr/>
        </p:nvSpPr>
        <p:spPr>
          <a:xfrm>
            <a:off x="5296599" y="2585475"/>
            <a:ext cx="3722736" cy="407391"/>
          </a:xfrm>
          <a:prstGeom prst="rect">
            <a:avLst/>
          </a:prstGeom>
        </p:spPr>
        <p:txBody>
          <a:bodyPr lIns="0" tIns="0" rIns="0" bIns="0" rtlCol="0" anchor="t">
            <a:spAutoFit/>
          </a:bodyPr>
          <a:lstStyle/>
          <a:p>
            <a:pPr algn="ctr">
              <a:lnSpc>
                <a:spcPts val="3348"/>
              </a:lnSpc>
              <a:spcBef>
                <a:spcPct val="0"/>
              </a:spcBef>
            </a:pPr>
            <a:r>
              <a:rPr lang="en-US" sz="2391">
                <a:solidFill>
                  <a:srgbClr val="000000"/>
                </a:solidFill>
                <a:latin typeface="Inter Semi-Bold"/>
              </a:rPr>
              <a:t>Introduction</a:t>
            </a:r>
          </a:p>
        </p:txBody>
      </p:sp>
      <p:grpSp>
        <p:nvGrpSpPr>
          <p:cNvPr id="8" name="Group 8"/>
          <p:cNvGrpSpPr/>
          <p:nvPr/>
        </p:nvGrpSpPr>
        <p:grpSpPr>
          <a:xfrm>
            <a:off x="4953419" y="1731669"/>
            <a:ext cx="837294" cy="2162627"/>
            <a:chOff x="0" y="0"/>
            <a:chExt cx="220522" cy="569581"/>
          </a:xfrm>
        </p:grpSpPr>
        <p:sp>
          <p:nvSpPr>
            <p:cNvPr id="9" name="Freeform 9"/>
            <p:cNvSpPr/>
            <p:nvPr/>
          </p:nvSpPr>
          <p:spPr>
            <a:xfrm>
              <a:off x="0" y="0"/>
              <a:ext cx="220522" cy="569581"/>
            </a:xfrm>
            <a:custGeom>
              <a:avLst/>
              <a:gdLst/>
              <a:ahLst/>
              <a:cxnLst/>
              <a:rect l="l" t="t" r="r" b="b"/>
              <a:pathLst>
                <a:path w="220522" h="569581">
                  <a:moveTo>
                    <a:pt x="0" y="0"/>
                  </a:moveTo>
                  <a:lnTo>
                    <a:pt x="220522" y="0"/>
                  </a:lnTo>
                  <a:lnTo>
                    <a:pt x="220522" y="569581"/>
                  </a:lnTo>
                  <a:lnTo>
                    <a:pt x="0" y="569581"/>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10" name="TextBox 10"/>
            <p:cNvSpPr txBox="1"/>
            <p:nvPr/>
          </p:nvSpPr>
          <p:spPr>
            <a:xfrm>
              <a:off x="0" y="-38100"/>
              <a:ext cx="220522" cy="607681"/>
            </a:xfrm>
            <a:prstGeom prst="rect">
              <a:avLst/>
            </a:prstGeom>
          </p:spPr>
          <p:txBody>
            <a:bodyPr lIns="50800" tIns="50800" rIns="50800" bIns="50800" rtlCol="0" anchor="ctr"/>
            <a:lstStyle/>
            <a:p>
              <a:pPr algn="ctr">
                <a:lnSpc>
                  <a:spcPts val="2799"/>
                </a:lnSpc>
              </a:pPr>
              <a:endParaRPr/>
            </a:p>
          </p:txBody>
        </p:sp>
      </p:grpSp>
      <p:sp>
        <p:nvSpPr>
          <p:cNvPr id="11" name="TextBox 11"/>
          <p:cNvSpPr txBox="1"/>
          <p:nvPr/>
        </p:nvSpPr>
        <p:spPr>
          <a:xfrm>
            <a:off x="1810181" y="4638756"/>
            <a:ext cx="5107248" cy="904714"/>
          </a:xfrm>
          <a:prstGeom prst="rect">
            <a:avLst/>
          </a:prstGeom>
        </p:spPr>
        <p:txBody>
          <a:bodyPr lIns="0" tIns="0" rIns="0" bIns="0" rtlCol="0" anchor="t">
            <a:spAutoFit/>
          </a:bodyPr>
          <a:lstStyle/>
          <a:p>
            <a:pPr>
              <a:lnSpc>
                <a:spcPts val="7358"/>
              </a:lnSpc>
              <a:spcBef>
                <a:spcPct val="0"/>
              </a:spcBef>
            </a:pPr>
            <a:r>
              <a:rPr lang="en-US" sz="5256" spc="1576">
                <a:solidFill>
                  <a:srgbClr val="000000"/>
                </a:solidFill>
                <a:latin typeface="Now"/>
              </a:rPr>
              <a:t>CONTENT</a:t>
            </a:r>
          </a:p>
        </p:txBody>
      </p:sp>
      <p:grpSp>
        <p:nvGrpSpPr>
          <p:cNvPr id="12" name="Group 12"/>
          <p:cNvGrpSpPr/>
          <p:nvPr/>
        </p:nvGrpSpPr>
        <p:grpSpPr>
          <a:xfrm>
            <a:off x="0" y="0"/>
            <a:ext cx="1810181" cy="10287000"/>
            <a:chOff x="0" y="0"/>
            <a:chExt cx="476756" cy="2709333"/>
          </a:xfrm>
        </p:grpSpPr>
        <p:sp>
          <p:nvSpPr>
            <p:cNvPr id="13" name="Freeform 13"/>
            <p:cNvSpPr/>
            <p:nvPr/>
          </p:nvSpPr>
          <p:spPr>
            <a:xfrm>
              <a:off x="0" y="0"/>
              <a:ext cx="476756" cy="2709333"/>
            </a:xfrm>
            <a:custGeom>
              <a:avLst/>
              <a:gdLst/>
              <a:ahLst/>
              <a:cxnLst/>
              <a:rect l="l" t="t" r="r" b="b"/>
              <a:pathLst>
                <a:path w="476756" h="2709333">
                  <a:moveTo>
                    <a:pt x="0" y="0"/>
                  </a:moveTo>
                  <a:lnTo>
                    <a:pt x="476756" y="0"/>
                  </a:lnTo>
                  <a:lnTo>
                    <a:pt x="476756" y="2709333"/>
                  </a:lnTo>
                  <a:lnTo>
                    <a:pt x="0" y="2709333"/>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14" name="TextBox 14"/>
            <p:cNvSpPr txBox="1"/>
            <p:nvPr/>
          </p:nvSpPr>
          <p:spPr>
            <a:xfrm>
              <a:off x="0" y="-38100"/>
              <a:ext cx="476756" cy="2747433"/>
            </a:xfrm>
            <a:prstGeom prst="rect">
              <a:avLst/>
            </a:prstGeom>
          </p:spPr>
          <p:txBody>
            <a:bodyPr lIns="50800" tIns="50800" rIns="50800" bIns="50800" rtlCol="0" anchor="ctr"/>
            <a:lstStyle/>
            <a:p>
              <a:pPr algn="ctr">
                <a:lnSpc>
                  <a:spcPts val="2799"/>
                </a:lnSpc>
              </a:pPr>
              <a:endParaRPr/>
            </a:p>
          </p:txBody>
        </p:sp>
      </p:grpSp>
      <p:grpSp>
        <p:nvGrpSpPr>
          <p:cNvPr id="15" name="Group 15"/>
          <p:cNvGrpSpPr/>
          <p:nvPr/>
        </p:nvGrpSpPr>
        <p:grpSpPr>
          <a:xfrm>
            <a:off x="11589357" y="1731669"/>
            <a:ext cx="4409097" cy="2162627"/>
            <a:chOff x="0" y="0"/>
            <a:chExt cx="1657112" cy="812800"/>
          </a:xfrm>
        </p:grpSpPr>
        <p:sp>
          <p:nvSpPr>
            <p:cNvPr id="16" name="Freeform 16"/>
            <p:cNvSpPr/>
            <p:nvPr/>
          </p:nvSpPr>
          <p:spPr>
            <a:xfrm>
              <a:off x="0" y="0"/>
              <a:ext cx="1657112" cy="812800"/>
            </a:xfrm>
            <a:custGeom>
              <a:avLst/>
              <a:gdLst/>
              <a:ahLst/>
              <a:cxnLst/>
              <a:rect l="l" t="t" r="r" b="b"/>
              <a:pathLst>
                <a:path w="1657112" h="812800">
                  <a:moveTo>
                    <a:pt x="0" y="0"/>
                  </a:moveTo>
                  <a:lnTo>
                    <a:pt x="1657112" y="0"/>
                  </a:lnTo>
                  <a:lnTo>
                    <a:pt x="1657112" y="812800"/>
                  </a:lnTo>
                  <a:lnTo>
                    <a:pt x="0" y="812800"/>
                  </a:lnTo>
                  <a:close/>
                </a:path>
              </a:pathLst>
            </a:custGeom>
            <a:solidFill>
              <a:srgbClr val="000000">
                <a:alpha val="0"/>
              </a:srgbClr>
            </a:solidFill>
            <a:ln w="38100" cap="sq">
              <a:solidFill>
                <a:srgbClr val="F4EFED"/>
              </a:solidFill>
              <a:prstDash val="solid"/>
              <a:miter/>
            </a:ln>
          </p:spPr>
          <p:txBody>
            <a:bodyPr/>
            <a:lstStyle/>
            <a:p>
              <a:endParaRPr lang="en-US"/>
            </a:p>
          </p:txBody>
        </p:sp>
        <p:sp>
          <p:nvSpPr>
            <p:cNvPr id="17" name="TextBox 17"/>
            <p:cNvSpPr txBox="1"/>
            <p:nvPr/>
          </p:nvSpPr>
          <p:spPr>
            <a:xfrm>
              <a:off x="0" y="-38100"/>
              <a:ext cx="1657112" cy="850900"/>
            </a:xfrm>
            <a:prstGeom prst="rect">
              <a:avLst/>
            </a:prstGeom>
          </p:spPr>
          <p:txBody>
            <a:bodyPr lIns="35599" tIns="35599" rIns="35599" bIns="35599" rtlCol="0" anchor="ctr"/>
            <a:lstStyle/>
            <a:p>
              <a:pPr algn="ctr">
                <a:lnSpc>
                  <a:spcPts val="2799"/>
                </a:lnSpc>
              </a:pPr>
              <a:endParaRPr/>
            </a:p>
          </p:txBody>
        </p:sp>
      </p:grpSp>
      <p:sp>
        <p:nvSpPr>
          <p:cNvPr id="18" name="TextBox 18"/>
          <p:cNvSpPr txBox="1"/>
          <p:nvPr/>
        </p:nvSpPr>
        <p:spPr>
          <a:xfrm>
            <a:off x="11932537" y="2585475"/>
            <a:ext cx="3722736" cy="407391"/>
          </a:xfrm>
          <a:prstGeom prst="rect">
            <a:avLst/>
          </a:prstGeom>
        </p:spPr>
        <p:txBody>
          <a:bodyPr lIns="0" tIns="0" rIns="0" bIns="0" rtlCol="0" anchor="t">
            <a:spAutoFit/>
          </a:bodyPr>
          <a:lstStyle/>
          <a:p>
            <a:pPr algn="ctr">
              <a:lnSpc>
                <a:spcPts val="3348"/>
              </a:lnSpc>
              <a:spcBef>
                <a:spcPct val="0"/>
              </a:spcBef>
            </a:pPr>
            <a:r>
              <a:rPr lang="en-US" sz="2391">
                <a:solidFill>
                  <a:srgbClr val="000000"/>
                </a:solidFill>
                <a:latin typeface="Inter Semi-Bold"/>
              </a:rPr>
              <a:t>Methodology</a:t>
            </a:r>
          </a:p>
        </p:txBody>
      </p:sp>
      <p:grpSp>
        <p:nvGrpSpPr>
          <p:cNvPr id="19" name="Group 19"/>
          <p:cNvGrpSpPr/>
          <p:nvPr/>
        </p:nvGrpSpPr>
        <p:grpSpPr>
          <a:xfrm>
            <a:off x="11589357" y="1731669"/>
            <a:ext cx="837294" cy="2162627"/>
            <a:chOff x="0" y="0"/>
            <a:chExt cx="220522" cy="569581"/>
          </a:xfrm>
        </p:grpSpPr>
        <p:sp>
          <p:nvSpPr>
            <p:cNvPr id="20" name="Freeform 20"/>
            <p:cNvSpPr/>
            <p:nvPr/>
          </p:nvSpPr>
          <p:spPr>
            <a:xfrm>
              <a:off x="0" y="0"/>
              <a:ext cx="220522" cy="569581"/>
            </a:xfrm>
            <a:custGeom>
              <a:avLst/>
              <a:gdLst/>
              <a:ahLst/>
              <a:cxnLst/>
              <a:rect l="l" t="t" r="r" b="b"/>
              <a:pathLst>
                <a:path w="220522" h="569581">
                  <a:moveTo>
                    <a:pt x="0" y="0"/>
                  </a:moveTo>
                  <a:lnTo>
                    <a:pt x="220522" y="0"/>
                  </a:lnTo>
                  <a:lnTo>
                    <a:pt x="220522" y="569581"/>
                  </a:lnTo>
                  <a:lnTo>
                    <a:pt x="0" y="569581"/>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21" name="TextBox 21"/>
            <p:cNvSpPr txBox="1"/>
            <p:nvPr/>
          </p:nvSpPr>
          <p:spPr>
            <a:xfrm>
              <a:off x="0" y="-38100"/>
              <a:ext cx="220522" cy="607681"/>
            </a:xfrm>
            <a:prstGeom prst="rect">
              <a:avLst/>
            </a:prstGeom>
          </p:spPr>
          <p:txBody>
            <a:bodyPr lIns="50800" tIns="50800" rIns="50800" bIns="50800" rtlCol="0" anchor="ctr"/>
            <a:lstStyle/>
            <a:p>
              <a:pPr algn="ctr">
                <a:lnSpc>
                  <a:spcPts val="2799"/>
                </a:lnSpc>
              </a:pPr>
              <a:endParaRPr/>
            </a:p>
          </p:txBody>
        </p:sp>
      </p:grpSp>
      <p:grpSp>
        <p:nvGrpSpPr>
          <p:cNvPr id="22" name="Group 22"/>
          <p:cNvGrpSpPr/>
          <p:nvPr/>
        </p:nvGrpSpPr>
        <p:grpSpPr>
          <a:xfrm>
            <a:off x="4953419" y="6601676"/>
            <a:ext cx="4409097" cy="2162627"/>
            <a:chOff x="0" y="0"/>
            <a:chExt cx="1657112" cy="812800"/>
          </a:xfrm>
        </p:grpSpPr>
        <p:sp>
          <p:nvSpPr>
            <p:cNvPr id="23" name="Freeform 23"/>
            <p:cNvSpPr/>
            <p:nvPr/>
          </p:nvSpPr>
          <p:spPr>
            <a:xfrm>
              <a:off x="0" y="0"/>
              <a:ext cx="1657112" cy="812800"/>
            </a:xfrm>
            <a:custGeom>
              <a:avLst/>
              <a:gdLst/>
              <a:ahLst/>
              <a:cxnLst/>
              <a:rect l="l" t="t" r="r" b="b"/>
              <a:pathLst>
                <a:path w="1657112" h="812800">
                  <a:moveTo>
                    <a:pt x="0" y="0"/>
                  </a:moveTo>
                  <a:lnTo>
                    <a:pt x="1657112" y="0"/>
                  </a:lnTo>
                  <a:lnTo>
                    <a:pt x="1657112" y="812800"/>
                  </a:lnTo>
                  <a:lnTo>
                    <a:pt x="0" y="812800"/>
                  </a:lnTo>
                  <a:close/>
                </a:path>
              </a:pathLst>
            </a:custGeom>
            <a:solidFill>
              <a:srgbClr val="000000">
                <a:alpha val="0"/>
              </a:srgbClr>
            </a:solidFill>
            <a:ln w="38100" cap="sq">
              <a:solidFill>
                <a:srgbClr val="F4EFED"/>
              </a:solidFill>
              <a:prstDash val="solid"/>
              <a:miter/>
            </a:ln>
          </p:spPr>
          <p:txBody>
            <a:bodyPr/>
            <a:lstStyle/>
            <a:p>
              <a:endParaRPr lang="en-US"/>
            </a:p>
          </p:txBody>
        </p:sp>
        <p:sp>
          <p:nvSpPr>
            <p:cNvPr id="24" name="TextBox 24"/>
            <p:cNvSpPr txBox="1"/>
            <p:nvPr/>
          </p:nvSpPr>
          <p:spPr>
            <a:xfrm>
              <a:off x="0" y="-38100"/>
              <a:ext cx="1657112" cy="850900"/>
            </a:xfrm>
            <a:prstGeom prst="rect">
              <a:avLst/>
            </a:prstGeom>
          </p:spPr>
          <p:txBody>
            <a:bodyPr lIns="35599" tIns="35599" rIns="35599" bIns="35599" rtlCol="0" anchor="ctr"/>
            <a:lstStyle/>
            <a:p>
              <a:pPr algn="ctr">
                <a:lnSpc>
                  <a:spcPts val="2799"/>
                </a:lnSpc>
              </a:pPr>
              <a:endParaRPr/>
            </a:p>
          </p:txBody>
        </p:sp>
      </p:grpSp>
      <p:sp>
        <p:nvSpPr>
          <p:cNvPr id="25" name="TextBox 25"/>
          <p:cNvSpPr txBox="1"/>
          <p:nvPr/>
        </p:nvSpPr>
        <p:spPr>
          <a:xfrm>
            <a:off x="5296599" y="7455481"/>
            <a:ext cx="3722736" cy="407391"/>
          </a:xfrm>
          <a:prstGeom prst="rect">
            <a:avLst/>
          </a:prstGeom>
        </p:spPr>
        <p:txBody>
          <a:bodyPr lIns="0" tIns="0" rIns="0" bIns="0" rtlCol="0" anchor="t">
            <a:spAutoFit/>
          </a:bodyPr>
          <a:lstStyle/>
          <a:p>
            <a:pPr algn="ctr">
              <a:lnSpc>
                <a:spcPts val="3348"/>
              </a:lnSpc>
              <a:spcBef>
                <a:spcPct val="0"/>
              </a:spcBef>
            </a:pPr>
            <a:r>
              <a:rPr lang="en-US" sz="2391">
                <a:solidFill>
                  <a:srgbClr val="000000"/>
                </a:solidFill>
                <a:latin typeface="Inter Semi-Bold"/>
              </a:rPr>
              <a:t>Results</a:t>
            </a:r>
          </a:p>
        </p:txBody>
      </p:sp>
      <p:grpSp>
        <p:nvGrpSpPr>
          <p:cNvPr id="26" name="Group 26"/>
          <p:cNvGrpSpPr/>
          <p:nvPr/>
        </p:nvGrpSpPr>
        <p:grpSpPr>
          <a:xfrm>
            <a:off x="4953419" y="6601676"/>
            <a:ext cx="837294" cy="2162627"/>
            <a:chOff x="0" y="0"/>
            <a:chExt cx="220522" cy="569581"/>
          </a:xfrm>
        </p:grpSpPr>
        <p:sp>
          <p:nvSpPr>
            <p:cNvPr id="27" name="Freeform 27"/>
            <p:cNvSpPr/>
            <p:nvPr/>
          </p:nvSpPr>
          <p:spPr>
            <a:xfrm>
              <a:off x="0" y="0"/>
              <a:ext cx="220522" cy="569581"/>
            </a:xfrm>
            <a:custGeom>
              <a:avLst/>
              <a:gdLst/>
              <a:ahLst/>
              <a:cxnLst/>
              <a:rect l="l" t="t" r="r" b="b"/>
              <a:pathLst>
                <a:path w="220522" h="569581">
                  <a:moveTo>
                    <a:pt x="0" y="0"/>
                  </a:moveTo>
                  <a:lnTo>
                    <a:pt x="220522" y="0"/>
                  </a:lnTo>
                  <a:lnTo>
                    <a:pt x="220522" y="569581"/>
                  </a:lnTo>
                  <a:lnTo>
                    <a:pt x="0" y="569581"/>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28" name="TextBox 28"/>
            <p:cNvSpPr txBox="1"/>
            <p:nvPr/>
          </p:nvSpPr>
          <p:spPr>
            <a:xfrm>
              <a:off x="0" y="-38100"/>
              <a:ext cx="220522" cy="607681"/>
            </a:xfrm>
            <a:prstGeom prst="rect">
              <a:avLst/>
            </a:prstGeom>
          </p:spPr>
          <p:txBody>
            <a:bodyPr lIns="50800" tIns="50800" rIns="50800" bIns="50800" rtlCol="0" anchor="ctr"/>
            <a:lstStyle/>
            <a:p>
              <a:pPr algn="ctr">
                <a:lnSpc>
                  <a:spcPts val="2799"/>
                </a:lnSpc>
              </a:pPr>
              <a:endParaRPr/>
            </a:p>
          </p:txBody>
        </p:sp>
      </p:grpSp>
      <p:grpSp>
        <p:nvGrpSpPr>
          <p:cNvPr id="29" name="Group 29"/>
          <p:cNvGrpSpPr/>
          <p:nvPr/>
        </p:nvGrpSpPr>
        <p:grpSpPr>
          <a:xfrm>
            <a:off x="11589357" y="6601676"/>
            <a:ext cx="4409097" cy="2162627"/>
            <a:chOff x="0" y="0"/>
            <a:chExt cx="1657112" cy="812800"/>
          </a:xfrm>
        </p:grpSpPr>
        <p:sp>
          <p:nvSpPr>
            <p:cNvPr id="30" name="Freeform 30"/>
            <p:cNvSpPr/>
            <p:nvPr/>
          </p:nvSpPr>
          <p:spPr>
            <a:xfrm>
              <a:off x="0" y="0"/>
              <a:ext cx="1657112" cy="812800"/>
            </a:xfrm>
            <a:custGeom>
              <a:avLst/>
              <a:gdLst/>
              <a:ahLst/>
              <a:cxnLst/>
              <a:rect l="l" t="t" r="r" b="b"/>
              <a:pathLst>
                <a:path w="1657112" h="812800">
                  <a:moveTo>
                    <a:pt x="0" y="0"/>
                  </a:moveTo>
                  <a:lnTo>
                    <a:pt x="1657112" y="0"/>
                  </a:lnTo>
                  <a:lnTo>
                    <a:pt x="1657112" y="812800"/>
                  </a:lnTo>
                  <a:lnTo>
                    <a:pt x="0" y="812800"/>
                  </a:lnTo>
                  <a:close/>
                </a:path>
              </a:pathLst>
            </a:custGeom>
            <a:solidFill>
              <a:srgbClr val="000000">
                <a:alpha val="0"/>
              </a:srgbClr>
            </a:solidFill>
            <a:ln w="38100" cap="sq">
              <a:solidFill>
                <a:srgbClr val="F4EFED"/>
              </a:solidFill>
              <a:prstDash val="solid"/>
              <a:miter/>
            </a:ln>
          </p:spPr>
          <p:txBody>
            <a:bodyPr/>
            <a:lstStyle/>
            <a:p>
              <a:endParaRPr lang="en-US"/>
            </a:p>
          </p:txBody>
        </p:sp>
        <p:sp>
          <p:nvSpPr>
            <p:cNvPr id="31" name="TextBox 31"/>
            <p:cNvSpPr txBox="1"/>
            <p:nvPr/>
          </p:nvSpPr>
          <p:spPr>
            <a:xfrm>
              <a:off x="0" y="-38100"/>
              <a:ext cx="1657112" cy="850900"/>
            </a:xfrm>
            <a:prstGeom prst="rect">
              <a:avLst/>
            </a:prstGeom>
          </p:spPr>
          <p:txBody>
            <a:bodyPr lIns="35599" tIns="35599" rIns="35599" bIns="35599" rtlCol="0" anchor="ctr"/>
            <a:lstStyle/>
            <a:p>
              <a:pPr algn="ctr">
                <a:lnSpc>
                  <a:spcPts val="2799"/>
                </a:lnSpc>
              </a:pPr>
              <a:endParaRPr/>
            </a:p>
          </p:txBody>
        </p:sp>
      </p:grpSp>
      <p:sp>
        <p:nvSpPr>
          <p:cNvPr id="32" name="TextBox 32"/>
          <p:cNvSpPr txBox="1"/>
          <p:nvPr/>
        </p:nvSpPr>
        <p:spPr>
          <a:xfrm>
            <a:off x="11932537" y="7455481"/>
            <a:ext cx="3722736" cy="407391"/>
          </a:xfrm>
          <a:prstGeom prst="rect">
            <a:avLst/>
          </a:prstGeom>
        </p:spPr>
        <p:txBody>
          <a:bodyPr lIns="0" tIns="0" rIns="0" bIns="0" rtlCol="0" anchor="t">
            <a:spAutoFit/>
          </a:bodyPr>
          <a:lstStyle/>
          <a:p>
            <a:pPr algn="ctr">
              <a:lnSpc>
                <a:spcPts val="3348"/>
              </a:lnSpc>
              <a:spcBef>
                <a:spcPct val="0"/>
              </a:spcBef>
            </a:pPr>
            <a:r>
              <a:rPr lang="en-US" sz="2391">
                <a:solidFill>
                  <a:srgbClr val="000000"/>
                </a:solidFill>
                <a:latin typeface="Inter Semi-Bold"/>
              </a:rPr>
              <a:t>Conclusion</a:t>
            </a:r>
          </a:p>
        </p:txBody>
      </p:sp>
      <p:grpSp>
        <p:nvGrpSpPr>
          <p:cNvPr id="33" name="Group 33"/>
          <p:cNvGrpSpPr/>
          <p:nvPr/>
        </p:nvGrpSpPr>
        <p:grpSpPr>
          <a:xfrm>
            <a:off x="11589357" y="6601676"/>
            <a:ext cx="837294" cy="2162627"/>
            <a:chOff x="0" y="0"/>
            <a:chExt cx="220522" cy="569581"/>
          </a:xfrm>
        </p:grpSpPr>
        <p:sp>
          <p:nvSpPr>
            <p:cNvPr id="34" name="Freeform 34"/>
            <p:cNvSpPr/>
            <p:nvPr/>
          </p:nvSpPr>
          <p:spPr>
            <a:xfrm>
              <a:off x="0" y="0"/>
              <a:ext cx="220522" cy="569581"/>
            </a:xfrm>
            <a:custGeom>
              <a:avLst/>
              <a:gdLst/>
              <a:ahLst/>
              <a:cxnLst/>
              <a:rect l="l" t="t" r="r" b="b"/>
              <a:pathLst>
                <a:path w="220522" h="569581">
                  <a:moveTo>
                    <a:pt x="0" y="0"/>
                  </a:moveTo>
                  <a:lnTo>
                    <a:pt x="220522" y="0"/>
                  </a:lnTo>
                  <a:lnTo>
                    <a:pt x="220522" y="569581"/>
                  </a:lnTo>
                  <a:lnTo>
                    <a:pt x="0" y="569581"/>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35" name="TextBox 35"/>
            <p:cNvSpPr txBox="1"/>
            <p:nvPr/>
          </p:nvSpPr>
          <p:spPr>
            <a:xfrm>
              <a:off x="0" y="-38100"/>
              <a:ext cx="220522" cy="607681"/>
            </a:xfrm>
            <a:prstGeom prst="rect">
              <a:avLst/>
            </a:prstGeom>
          </p:spPr>
          <p:txBody>
            <a:bodyPr lIns="50800" tIns="50800" rIns="50800" bIns="50800" rtlCol="0" anchor="ctr"/>
            <a:lstStyle/>
            <a:p>
              <a:pPr algn="ctr">
                <a:lnSpc>
                  <a:spcPts val="2799"/>
                </a:lnSpc>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4" name="Group 4"/>
          <p:cNvGrpSpPr/>
          <p:nvPr/>
        </p:nvGrpSpPr>
        <p:grpSpPr>
          <a:xfrm>
            <a:off x="0" y="0"/>
            <a:ext cx="1810181" cy="10287000"/>
            <a:chOff x="0" y="0"/>
            <a:chExt cx="476756" cy="2709333"/>
          </a:xfrm>
        </p:grpSpPr>
        <p:sp>
          <p:nvSpPr>
            <p:cNvPr id="5" name="Freeform 5"/>
            <p:cNvSpPr/>
            <p:nvPr/>
          </p:nvSpPr>
          <p:spPr>
            <a:xfrm>
              <a:off x="0" y="0"/>
              <a:ext cx="476756" cy="2709333"/>
            </a:xfrm>
            <a:custGeom>
              <a:avLst/>
              <a:gdLst/>
              <a:ahLst/>
              <a:cxnLst/>
              <a:rect l="l" t="t" r="r" b="b"/>
              <a:pathLst>
                <a:path w="476756" h="2709333">
                  <a:moveTo>
                    <a:pt x="0" y="0"/>
                  </a:moveTo>
                  <a:lnTo>
                    <a:pt x="476756" y="0"/>
                  </a:lnTo>
                  <a:lnTo>
                    <a:pt x="476756" y="2709333"/>
                  </a:lnTo>
                  <a:lnTo>
                    <a:pt x="0" y="2709333"/>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6" name="TextBox 6"/>
            <p:cNvSpPr txBox="1"/>
            <p:nvPr/>
          </p:nvSpPr>
          <p:spPr>
            <a:xfrm>
              <a:off x="0" y="-38100"/>
              <a:ext cx="476756" cy="2747433"/>
            </a:xfrm>
            <a:prstGeom prst="rect">
              <a:avLst/>
            </a:prstGeom>
          </p:spPr>
          <p:txBody>
            <a:bodyPr lIns="50800" tIns="50800" rIns="50800" bIns="50800" rtlCol="0" anchor="ctr"/>
            <a:lstStyle/>
            <a:p>
              <a:pPr algn="ctr">
                <a:lnSpc>
                  <a:spcPts val="2799"/>
                </a:lnSpc>
              </a:pPr>
              <a:endParaRPr/>
            </a:p>
          </p:txBody>
        </p:sp>
      </p:grpSp>
      <p:grpSp>
        <p:nvGrpSpPr>
          <p:cNvPr id="7" name="Group 7"/>
          <p:cNvGrpSpPr/>
          <p:nvPr/>
        </p:nvGrpSpPr>
        <p:grpSpPr>
          <a:xfrm rot="5400000">
            <a:off x="2192169" y="1370040"/>
            <a:ext cx="778155" cy="680886"/>
            <a:chOff x="0" y="0"/>
            <a:chExt cx="812800" cy="711200"/>
          </a:xfrm>
        </p:grpSpPr>
        <p:sp>
          <p:nvSpPr>
            <p:cNvPr id="8" name="Freeform 8"/>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3131"/>
            </a:solidFill>
          </p:spPr>
          <p:txBody>
            <a:bodyPr/>
            <a:lstStyle/>
            <a:p>
              <a:endParaRPr lang="en-US"/>
            </a:p>
          </p:txBody>
        </p:sp>
        <p:sp>
          <p:nvSpPr>
            <p:cNvPr id="9" name="TextBox 9"/>
            <p:cNvSpPr txBox="1"/>
            <p:nvPr/>
          </p:nvSpPr>
          <p:spPr>
            <a:xfrm>
              <a:off x="127000" y="292100"/>
              <a:ext cx="558800" cy="368300"/>
            </a:xfrm>
            <a:prstGeom prst="rect">
              <a:avLst/>
            </a:prstGeom>
          </p:spPr>
          <p:txBody>
            <a:bodyPr lIns="50800" tIns="50800" rIns="50800" bIns="50800" rtlCol="0" anchor="ctr"/>
            <a:lstStyle/>
            <a:p>
              <a:pPr algn="ctr">
                <a:lnSpc>
                  <a:spcPts val="2799"/>
                </a:lnSpc>
              </a:pPr>
              <a:endParaRPr/>
            </a:p>
          </p:txBody>
        </p:sp>
      </p:grpSp>
      <p:sp>
        <p:nvSpPr>
          <p:cNvPr id="10" name="Freeform 10"/>
          <p:cNvSpPr/>
          <p:nvPr/>
        </p:nvSpPr>
        <p:spPr>
          <a:xfrm>
            <a:off x="2015374" y="3238224"/>
            <a:ext cx="8074095" cy="4608002"/>
          </a:xfrm>
          <a:custGeom>
            <a:avLst/>
            <a:gdLst/>
            <a:ahLst/>
            <a:cxnLst/>
            <a:rect l="l" t="t" r="r" b="b"/>
            <a:pathLst>
              <a:path w="8074095" h="4608002">
                <a:moveTo>
                  <a:pt x="0" y="0"/>
                </a:moveTo>
                <a:lnTo>
                  <a:pt x="8074096" y="0"/>
                </a:lnTo>
                <a:lnTo>
                  <a:pt x="8074096" y="4608001"/>
                </a:lnTo>
                <a:lnTo>
                  <a:pt x="0" y="4608001"/>
                </a:lnTo>
                <a:lnTo>
                  <a:pt x="0" y="0"/>
                </a:lnTo>
                <a:close/>
              </a:path>
            </a:pathLst>
          </a:custGeom>
          <a:blipFill>
            <a:blip r:embed="rId3"/>
            <a:stretch>
              <a:fillRect/>
            </a:stretch>
          </a:blipFill>
        </p:spPr>
        <p:txBody>
          <a:bodyPr/>
          <a:lstStyle/>
          <a:p>
            <a:endParaRPr lang="en-US"/>
          </a:p>
        </p:txBody>
      </p:sp>
      <p:sp>
        <p:nvSpPr>
          <p:cNvPr id="11" name="TextBox 11"/>
          <p:cNvSpPr txBox="1"/>
          <p:nvPr/>
        </p:nvSpPr>
        <p:spPr>
          <a:xfrm>
            <a:off x="12447374" y="8452438"/>
            <a:ext cx="4811926" cy="557053"/>
          </a:xfrm>
          <a:prstGeom prst="rect">
            <a:avLst/>
          </a:prstGeom>
        </p:spPr>
        <p:txBody>
          <a:bodyPr lIns="0" tIns="0" rIns="0" bIns="0" rtlCol="0" anchor="t">
            <a:spAutoFit/>
          </a:bodyPr>
          <a:lstStyle/>
          <a:p>
            <a:pPr algn="r">
              <a:lnSpc>
                <a:spcPts val="4552"/>
              </a:lnSpc>
              <a:spcBef>
                <a:spcPct val="0"/>
              </a:spcBef>
            </a:pPr>
            <a:r>
              <a:rPr lang="en-US" sz="3251" spc="975">
                <a:solidFill>
                  <a:srgbClr val="000000"/>
                </a:solidFill>
                <a:latin typeface="Inter"/>
              </a:rPr>
              <a:t>16</a:t>
            </a:r>
          </a:p>
        </p:txBody>
      </p:sp>
      <p:sp>
        <p:nvSpPr>
          <p:cNvPr id="12" name="TextBox 12"/>
          <p:cNvSpPr txBox="1"/>
          <p:nvPr/>
        </p:nvSpPr>
        <p:spPr>
          <a:xfrm>
            <a:off x="3014924" y="1170339"/>
            <a:ext cx="4251576" cy="965988"/>
          </a:xfrm>
          <a:prstGeom prst="rect">
            <a:avLst/>
          </a:prstGeom>
        </p:spPr>
        <p:txBody>
          <a:bodyPr lIns="0" tIns="0" rIns="0" bIns="0" rtlCol="0" anchor="t">
            <a:spAutoFit/>
          </a:bodyPr>
          <a:lstStyle/>
          <a:p>
            <a:pPr algn="ctr">
              <a:lnSpc>
                <a:spcPts val="7926"/>
              </a:lnSpc>
              <a:spcBef>
                <a:spcPct val="0"/>
              </a:spcBef>
            </a:pPr>
            <a:r>
              <a:rPr lang="en-US" sz="5661">
                <a:solidFill>
                  <a:srgbClr val="000000"/>
                </a:solidFill>
                <a:latin typeface="Inter Semi-Bold"/>
              </a:rPr>
              <a:t>Challenges</a:t>
            </a:r>
          </a:p>
        </p:txBody>
      </p:sp>
      <p:sp>
        <p:nvSpPr>
          <p:cNvPr id="13" name="TextBox 13"/>
          <p:cNvSpPr txBox="1"/>
          <p:nvPr/>
        </p:nvSpPr>
        <p:spPr>
          <a:xfrm>
            <a:off x="10089470" y="3320026"/>
            <a:ext cx="7848666" cy="2841087"/>
          </a:xfrm>
          <a:prstGeom prst="rect">
            <a:avLst/>
          </a:prstGeom>
        </p:spPr>
        <p:txBody>
          <a:bodyPr lIns="0" tIns="0" rIns="0" bIns="0" rtlCol="0" anchor="t">
            <a:spAutoFit/>
          </a:bodyPr>
          <a:lstStyle/>
          <a:p>
            <a:pPr marL="868172" lvl="1" indent="-434086">
              <a:lnSpc>
                <a:spcPts val="5629"/>
              </a:lnSpc>
              <a:buFont typeface="Arial"/>
              <a:buChar char="•"/>
            </a:pPr>
            <a:r>
              <a:rPr lang="en-US" sz="4021">
                <a:solidFill>
                  <a:srgbClr val="000000"/>
                </a:solidFill>
                <a:latin typeface="Inter"/>
              </a:rPr>
              <a:t>Model Complexity</a:t>
            </a:r>
          </a:p>
          <a:p>
            <a:pPr marL="868172" lvl="1" indent="-434086">
              <a:lnSpc>
                <a:spcPts val="5629"/>
              </a:lnSpc>
              <a:buFont typeface="Arial"/>
              <a:buChar char="•"/>
            </a:pPr>
            <a:r>
              <a:rPr lang="en-US" sz="4021">
                <a:solidFill>
                  <a:srgbClr val="000000"/>
                </a:solidFill>
                <a:latin typeface="Inter"/>
              </a:rPr>
              <a:t>Data Collection</a:t>
            </a:r>
          </a:p>
          <a:p>
            <a:pPr marL="868172" lvl="1" indent="-434086">
              <a:lnSpc>
                <a:spcPts val="5629"/>
              </a:lnSpc>
              <a:buFont typeface="Arial"/>
              <a:buChar char="•"/>
            </a:pPr>
            <a:r>
              <a:rPr lang="en-US" sz="4021">
                <a:solidFill>
                  <a:srgbClr val="000000"/>
                </a:solidFill>
                <a:latin typeface="Inter"/>
              </a:rPr>
              <a:t>Bias and Fairness</a:t>
            </a:r>
          </a:p>
          <a:p>
            <a:pPr marL="868172" lvl="1" indent="-434086">
              <a:lnSpc>
                <a:spcPts val="5629"/>
              </a:lnSpc>
              <a:buFont typeface="Arial"/>
              <a:buChar char="•"/>
            </a:pPr>
            <a:r>
              <a:rPr lang="en-US" sz="4021">
                <a:solidFill>
                  <a:srgbClr val="000000"/>
                </a:solidFill>
                <a:latin typeface="Inter"/>
              </a:rPr>
              <a:t>Real World Deployment</a:t>
            </a:r>
          </a:p>
        </p:txBody>
      </p:sp>
      <p:sp>
        <p:nvSpPr>
          <p:cNvPr id="14" name="AutoShape 14"/>
          <p:cNvSpPr/>
          <p:nvPr/>
        </p:nvSpPr>
        <p:spPr>
          <a:xfrm flipV="1">
            <a:off x="10089470" y="2463442"/>
            <a:ext cx="0" cy="6008882"/>
          </a:xfrm>
          <a:prstGeom prst="line">
            <a:avLst/>
          </a:prstGeom>
          <a:ln w="19050" cap="flat">
            <a:solidFill>
              <a:srgbClr val="000000"/>
            </a:solidFill>
            <a:prstDash val="solid"/>
            <a:headEnd type="none" w="sm" len="sm"/>
            <a:tailEnd type="none" w="sm" len="sm"/>
          </a:ln>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38225"/>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4" name="Group 4"/>
          <p:cNvGrpSpPr/>
          <p:nvPr/>
        </p:nvGrpSpPr>
        <p:grpSpPr>
          <a:xfrm>
            <a:off x="4953419" y="1731669"/>
            <a:ext cx="4409097" cy="2162627"/>
            <a:chOff x="0" y="0"/>
            <a:chExt cx="1657112" cy="812800"/>
          </a:xfrm>
        </p:grpSpPr>
        <p:sp>
          <p:nvSpPr>
            <p:cNvPr id="5" name="Freeform 5"/>
            <p:cNvSpPr/>
            <p:nvPr/>
          </p:nvSpPr>
          <p:spPr>
            <a:xfrm>
              <a:off x="0" y="0"/>
              <a:ext cx="1657112" cy="812800"/>
            </a:xfrm>
            <a:custGeom>
              <a:avLst/>
              <a:gdLst/>
              <a:ahLst/>
              <a:cxnLst/>
              <a:rect l="l" t="t" r="r" b="b"/>
              <a:pathLst>
                <a:path w="1657112" h="812800">
                  <a:moveTo>
                    <a:pt x="0" y="0"/>
                  </a:moveTo>
                  <a:lnTo>
                    <a:pt x="1657112" y="0"/>
                  </a:lnTo>
                  <a:lnTo>
                    <a:pt x="1657112" y="812800"/>
                  </a:lnTo>
                  <a:lnTo>
                    <a:pt x="0" y="812800"/>
                  </a:lnTo>
                  <a:close/>
                </a:path>
              </a:pathLst>
            </a:custGeom>
            <a:solidFill>
              <a:srgbClr val="000000">
                <a:alpha val="0"/>
              </a:srgbClr>
            </a:solidFill>
            <a:ln w="38100" cap="sq">
              <a:solidFill>
                <a:srgbClr val="F4EFED"/>
              </a:solidFill>
              <a:prstDash val="solid"/>
              <a:miter/>
            </a:ln>
          </p:spPr>
          <p:txBody>
            <a:bodyPr/>
            <a:lstStyle/>
            <a:p>
              <a:endParaRPr lang="en-US"/>
            </a:p>
          </p:txBody>
        </p:sp>
        <p:sp>
          <p:nvSpPr>
            <p:cNvPr id="6" name="TextBox 6"/>
            <p:cNvSpPr txBox="1"/>
            <p:nvPr/>
          </p:nvSpPr>
          <p:spPr>
            <a:xfrm>
              <a:off x="0" y="-38100"/>
              <a:ext cx="1657112" cy="850900"/>
            </a:xfrm>
            <a:prstGeom prst="rect">
              <a:avLst/>
            </a:prstGeom>
          </p:spPr>
          <p:txBody>
            <a:bodyPr lIns="35599" tIns="35599" rIns="35599" bIns="35599" rtlCol="0" anchor="ctr"/>
            <a:lstStyle/>
            <a:p>
              <a:pPr algn="ctr">
                <a:lnSpc>
                  <a:spcPts val="2799"/>
                </a:lnSpc>
              </a:pPr>
              <a:endParaRPr/>
            </a:p>
          </p:txBody>
        </p:sp>
      </p:grpSp>
      <p:sp>
        <p:nvSpPr>
          <p:cNvPr id="7" name="TextBox 7"/>
          <p:cNvSpPr txBox="1"/>
          <p:nvPr/>
        </p:nvSpPr>
        <p:spPr>
          <a:xfrm>
            <a:off x="5296599" y="2585475"/>
            <a:ext cx="3722736" cy="407391"/>
          </a:xfrm>
          <a:prstGeom prst="rect">
            <a:avLst/>
          </a:prstGeom>
        </p:spPr>
        <p:txBody>
          <a:bodyPr lIns="0" tIns="0" rIns="0" bIns="0" rtlCol="0" anchor="t">
            <a:spAutoFit/>
          </a:bodyPr>
          <a:lstStyle/>
          <a:p>
            <a:pPr algn="ctr">
              <a:lnSpc>
                <a:spcPts val="3348"/>
              </a:lnSpc>
              <a:spcBef>
                <a:spcPct val="0"/>
              </a:spcBef>
            </a:pPr>
            <a:r>
              <a:rPr lang="en-US" sz="2391">
                <a:solidFill>
                  <a:srgbClr val="000000"/>
                </a:solidFill>
                <a:latin typeface="Inter Semi-Bold"/>
              </a:rPr>
              <a:t>Introduction</a:t>
            </a:r>
          </a:p>
        </p:txBody>
      </p:sp>
      <p:grpSp>
        <p:nvGrpSpPr>
          <p:cNvPr id="8" name="Group 8"/>
          <p:cNvGrpSpPr/>
          <p:nvPr/>
        </p:nvGrpSpPr>
        <p:grpSpPr>
          <a:xfrm>
            <a:off x="4953419" y="1731669"/>
            <a:ext cx="837294" cy="2162627"/>
            <a:chOff x="0" y="0"/>
            <a:chExt cx="220522" cy="569581"/>
          </a:xfrm>
        </p:grpSpPr>
        <p:sp>
          <p:nvSpPr>
            <p:cNvPr id="9" name="Freeform 9"/>
            <p:cNvSpPr/>
            <p:nvPr/>
          </p:nvSpPr>
          <p:spPr>
            <a:xfrm>
              <a:off x="0" y="0"/>
              <a:ext cx="220522" cy="569581"/>
            </a:xfrm>
            <a:custGeom>
              <a:avLst/>
              <a:gdLst/>
              <a:ahLst/>
              <a:cxnLst/>
              <a:rect l="l" t="t" r="r" b="b"/>
              <a:pathLst>
                <a:path w="220522" h="569581">
                  <a:moveTo>
                    <a:pt x="0" y="0"/>
                  </a:moveTo>
                  <a:lnTo>
                    <a:pt x="220522" y="0"/>
                  </a:lnTo>
                  <a:lnTo>
                    <a:pt x="220522" y="569581"/>
                  </a:lnTo>
                  <a:lnTo>
                    <a:pt x="0" y="569581"/>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10" name="TextBox 10"/>
            <p:cNvSpPr txBox="1"/>
            <p:nvPr/>
          </p:nvSpPr>
          <p:spPr>
            <a:xfrm>
              <a:off x="0" y="-38100"/>
              <a:ext cx="220522" cy="607681"/>
            </a:xfrm>
            <a:prstGeom prst="rect">
              <a:avLst/>
            </a:prstGeom>
          </p:spPr>
          <p:txBody>
            <a:bodyPr lIns="50800" tIns="50800" rIns="50800" bIns="50800" rtlCol="0" anchor="ctr"/>
            <a:lstStyle/>
            <a:p>
              <a:pPr algn="ctr">
                <a:lnSpc>
                  <a:spcPts val="2799"/>
                </a:lnSpc>
              </a:pPr>
              <a:endParaRPr/>
            </a:p>
          </p:txBody>
        </p:sp>
      </p:grpSp>
      <p:sp>
        <p:nvSpPr>
          <p:cNvPr id="11" name="TextBox 11"/>
          <p:cNvSpPr txBox="1"/>
          <p:nvPr/>
        </p:nvSpPr>
        <p:spPr>
          <a:xfrm>
            <a:off x="1810181" y="4638756"/>
            <a:ext cx="5107248" cy="904714"/>
          </a:xfrm>
          <a:prstGeom prst="rect">
            <a:avLst/>
          </a:prstGeom>
        </p:spPr>
        <p:txBody>
          <a:bodyPr lIns="0" tIns="0" rIns="0" bIns="0" rtlCol="0" anchor="t">
            <a:spAutoFit/>
          </a:bodyPr>
          <a:lstStyle/>
          <a:p>
            <a:pPr>
              <a:lnSpc>
                <a:spcPts val="7358"/>
              </a:lnSpc>
              <a:spcBef>
                <a:spcPct val="0"/>
              </a:spcBef>
            </a:pPr>
            <a:r>
              <a:rPr lang="en-US" sz="5256" spc="1576">
                <a:solidFill>
                  <a:srgbClr val="000000"/>
                </a:solidFill>
                <a:latin typeface="Now"/>
              </a:rPr>
              <a:t>CONTENT</a:t>
            </a:r>
          </a:p>
        </p:txBody>
      </p:sp>
      <p:grpSp>
        <p:nvGrpSpPr>
          <p:cNvPr id="12" name="Group 12"/>
          <p:cNvGrpSpPr/>
          <p:nvPr/>
        </p:nvGrpSpPr>
        <p:grpSpPr>
          <a:xfrm>
            <a:off x="0" y="0"/>
            <a:ext cx="1810181" cy="10287000"/>
            <a:chOff x="0" y="0"/>
            <a:chExt cx="476756" cy="2709333"/>
          </a:xfrm>
        </p:grpSpPr>
        <p:sp>
          <p:nvSpPr>
            <p:cNvPr id="13" name="Freeform 13"/>
            <p:cNvSpPr/>
            <p:nvPr/>
          </p:nvSpPr>
          <p:spPr>
            <a:xfrm>
              <a:off x="0" y="0"/>
              <a:ext cx="476756" cy="2709333"/>
            </a:xfrm>
            <a:custGeom>
              <a:avLst/>
              <a:gdLst/>
              <a:ahLst/>
              <a:cxnLst/>
              <a:rect l="l" t="t" r="r" b="b"/>
              <a:pathLst>
                <a:path w="476756" h="2709333">
                  <a:moveTo>
                    <a:pt x="0" y="0"/>
                  </a:moveTo>
                  <a:lnTo>
                    <a:pt x="476756" y="0"/>
                  </a:lnTo>
                  <a:lnTo>
                    <a:pt x="476756" y="2709333"/>
                  </a:lnTo>
                  <a:lnTo>
                    <a:pt x="0" y="2709333"/>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14" name="TextBox 14"/>
            <p:cNvSpPr txBox="1"/>
            <p:nvPr/>
          </p:nvSpPr>
          <p:spPr>
            <a:xfrm>
              <a:off x="0" y="-38100"/>
              <a:ext cx="476756" cy="2747433"/>
            </a:xfrm>
            <a:prstGeom prst="rect">
              <a:avLst/>
            </a:prstGeom>
          </p:spPr>
          <p:txBody>
            <a:bodyPr lIns="50800" tIns="50800" rIns="50800" bIns="50800" rtlCol="0" anchor="ctr"/>
            <a:lstStyle/>
            <a:p>
              <a:pPr algn="ctr">
                <a:lnSpc>
                  <a:spcPts val="2799"/>
                </a:lnSpc>
              </a:pPr>
              <a:endParaRPr/>
            </a:p>
          </p:txBody>
        </p:sp>
      </p:grpSp>
      <p:grpSp>
        <p:nvGrpSpPr>
          <p:cNvPr id="15" name="Group 15"/>
          <p:cNvGrpSpPr/>
          <p:nvPr/>
        </p:nvGrpSpPr>
        <p:grpSpPr>
          <a:xfrm>
            <a:off x="11589357" y="1731669"/>
            <a:ext cx="4409097" cy="2162627"/>
            <a:chOff x="0" y="0"/>
            <a:chExt cx="1657112" cy="812800"/>
          </a:xfrm>
        </p:grpSpPr>
        <p:sp>
          <p:nvSpPr>
            <p:cNvPr id="16" name="Freeform 16"/>
            <p:cNvSpPr/>
            <p:nvPr/>
          </p:nvSpPr>
          <p:spPr>
            <a:xfrm>
              <a:off x="0" y="0"/>
              <a:ext cx="1657112" cy="812800"/>
            </a:xfrm>
            <a:custGeom>
              <a:avLst/>
              <a:gdLst/>
              <a:ahLst/>
              <a:cxnLst/>
              <a:rect l="l" t="t" r="r" b="b"/>
              <a:pathLst>
                <a:path w="1657112" h="812800">
                  <a:moveTo>
                    <a:pt x="0" y="0"/>
                  </a:moveTo>
                  <a:lnTo>
                    <a:pt x="1657112" y="0"/>
                  </a:lnTo>
                  <a:lnTo>
                    <a:pt x="1657112" y="812800"/>
                  </a:lnTo>
                  <a:lnTo>
                    <a:pt x="0" y="812800"/>
                  </a:lnTo>
                  <a:close/>
                </a:path>
              </a:pathLst>
            </a:custGeom>
            <a:solidFill>
              <a:srgbClr val="000000">
                <a:alpha val="0"/>
              </a:srgbClr>
            </a:solidFill>
            <a:ln w="38100" cap="sq">
              <a:solidFill>
                <a:srgbClr val="F4EFED"/>
              </a:solidFill>
              <a:prstDash val="solid"/>
              <a:miter/>
            </a:ln>
          </p:spPr>
          <p:txBody>
            <a:bodyPr/>
            <a:lstStyle/>
            <a:p>
              <a:endParaRPr lang="en-US"/>
            </a:p>
          </p:txBody>
        </p:sp>
        <p:sp>
          <p:nvSpPr>
            <p:cNvPr id="17" name="TextBox 17"/>
            <p:cNvSpPr txBox="1"/>
            <p:nvPr/>
          </p:nvSpPr>
          <p:spPr>
            <a:xfrm>
              <a:off x="0" y="-38100"/>
              <a:ext cx="1657112" cy="850900"/>
            </a:xfrm>
            <a:prstGeom prst="rect">
              <a:avLst/>
            </a:prstGeom>
          </p:spPr>
          <p:txBody>
            <a:bodyPr lIns="35599" tIns="35599" rIns="35599" bIns="35599" rtlCol="0" anchor="ctr"/>
            <a:lstStyle/>
            <a:p>
              <a:pPr algn="ctr">
                <a:lnSpc>
                  <a:spcPts val="2799"/>
                </a:lnSpc>
              </a:pPr>
              <a:endParaRPr/>
            </a:p>
          </p:txBody>
        </p:sp>
      </p:grpSp>
      <p:sp>
        <p:nvSpPr>
          <p:cNvPr id="18" name="TextBox 18"/>
          <p:cNvSpPr txBox="1"/>
          <p:nvPr/>
        </p:nvSpPr>
        <p:spPr>
          <a:xfrm>
            <a:off x="11932537" y="2585475"/>
            <a:ext cx="3722736" cy="407391"/>
          </a:xfrm>
          <a:prstGeom prst="rect">
            <a:avLst/>
          </a:prstGeom>
        </p:spPr>
        <p:txBody>
          <a:bodyPr lIns="0" tIns="0" rIns="0" bIns="0" rtlCol="0" anchor="t">
            <a:spAutoFit/>
          </a:bodyPr>
          <a:lstStyle/>
          <a:p>
            <a:pPr algn="ctr">
              <a:lnSpc>
                <a:spcPts val="3348"/>
              </a:lnSpc>
              <a:spcBef>
                <a:spcPct val="0"/>
              </a:spcBef>
            </a:pPr>
            <a:r>
              <a:rPr lang="en-US" sz="2391">
                <a:solidFill>
                  <a:srgbClr val="000000"/>
                </a:solidFill>
                <a:latin typeface="Inter Semi-Bold"/>
              </a:rPr>
              <a:t>Methodology</a:t>
            </a:r>
          </a:p>
        </p:txBody>
      </p:sp>
      <p:grpSp>
        <p:nvGrpSpPr>
          <p:cNvPr id="19" name="Group 19"/>
          <p:cNvGrpSpPr/>
          <p:nvPr/>
        </p:nvGrpSpPr>
        <p:grpSpPr>
          <a:xfrm>
            <a:off x="11589357" y="1731669"/>
            <a:ext cx="837294" cy="2162627"/>
            <a:chOff x="0" y="0"/>
            <a:chExt cx="220522" cy="569581"/>
          </a:xfrm>
        </p:grpSpPr>
        <p:sp>
          <p:nvSpPr>
            <p:cNvPr id="20" name="Freeform 20"/>
            <p:cNvSpPr/>
            <p:nvPr/>
          </p:nvSpPr>
          <p:spPr>
            <a:xfrm>
              <a:off x="0" y="0"/>
              <a:ext cx="220522" cy="569581"/>
            </a:xfrm>
            <a:custGeom>
              <a:avLst/>
              <a:gdLst/>
              <a:ahLst/>
              <a:cxnLst/>
              <a:rect l="l" t="t" r="r" b="b"/>
              <a:pathLst>
                <a:path w="220522" h="569581">
                  <a:moveTo>
                    <a:pt x="0" y="0"/>
                  </a:moveTo>
                  <a:lnTo>
                    <a:pt x="220522" y="0"/>
                  </a:lnTo>
                  <a:lnTo>
                    <a:pt x="220522" y="569581"/>
                  </a:lnTo>
                  <a:lnTo>
                    <a:pt x="0" y="569581"/>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21" name="TextBox 21"/>
            <p:cNvSpPr txBox="1"/>
            <p:nvPr/>
          </p:nvSpPr>
          <p:spPr>
            <a:xfrm>
              <a:off x="0" y="-38100"/>
              <a:ext cx="220522" cy="607681"/>
            </a:xfrm>
            <a:prstGeom prst="rect">
              <a:avLst/>
            </a:prstGeom>
          </p:spPr>
          <p:txBody>
            <a:bodyPr lIns="50800" tIns="50800" rIns="50800" bIns="50800" rtlCol="0" anchor="ctr"/>
            <a:lstStyle/>
            <a:p>
              <a:pPr algn="ctr">
                <a:lnSpc>
                  <a:spcPts val="2799"/>
                </a:lnSpc>
              </a:pPr>
              <a:endParaRPr/>
            </a:p>
          </p:txBody>
        </p:sp>
      </p:grpSp>
      <p:grpSp>
        <p:nvGrpSpPr>
          <p:cNvPr id="22" name="Group 22"/>
          <p:cNvGrpSpPr/>
          <p:nvPr/>
        </p:nvGrpSpPr>
        <p:grpSpPr>
          <a:xfrm>
            <a:off x="4953419" y="6601676"/>
            <a:ext cx="4409097" cy="2162627"/>
            <a:chOff x="0" y="0"/>
            <a:chExt cx="1657112" cy="812800"/>
          </a:xfrm>
        </p:grpSpPr>
        <p:sp>
          <p:nvSpPr>
            <p:cNvPr id="23" name="Freeform 23"/>
            <p:cNvSpPr/>
            <p:nvPr/>
          </p:nvSpPr>
          <p:spPr>
            <a:xfrm>
              <a:off x="0" y="0"/>
              <a:ext cx="1657112" cy="812800"/>
            </a:xfrm>
            <a:custGeom>
              <a:avLst/>
              <a:gdLst/>
              <a:ahLst/>
              <a:cxnLst/>
              <a:rect l="l" t="t" r="r" b="b"/>
              <a:pathLst>
                <a:path w="1657112" h="812800">
                  <a:moveTo>
                    <a:pt x="0" y="0"/>
                  </a:moveTo>
                  <a:lnTo>
                    <a:pt x="1657112" y="0"/>
                  </a:lnTo>
                  <a:lnTo>
                    <a:pt x="1657112" y="812800"/>
                  </a:lnTo>
                  <a:lnTo>
                    <a:pt x="0" y="812800"/>
                  </a:lnTo>
                  <a:close/>
                </a:path>
              </a:pathLst>
            </a:custGeom>
            <a:solidFill>
              <a:srgbClr val="000000">
                <a:alpha val="0"/>
              </a:srgbClr>
            </a:solidFill>
            <a:ln w="38100" cap="sq">
              <a:solidFill>
                <a:srgbClr val="F4EFED"/>
              </a:solidFill>
              <a:prstDash val="solid"/>
              <a:miter/>
            </a:ln>
          </p:spPr>
          <p:txBody>
            <a:bodyPr/>
            <a:lstStyle/>
            <a:p>
              <a:endParaRPr lang="en-US"/>
            </a:p>
          </p:txBody>
        </p:sp>
        <p:sp>
          <p:nvSpPr>
            <p:cNvPr id="24" name="TextBox 24"/>
            <p:cNvSpPr txBox="1"/>
            <p:nvPr/>
          </p:nvSpPr>
          <p:spPr>
            <a:xfrm>
              <a:off x="0" y="-38100"/>
              <a:ext cx="1657112" cy="850900"/>
            </a:xfrm>
            <a:prstGeom prst="rect">
              <a:avLst/>
            </a:prstGeom>
          </p:spPr>
          <p:txBody>
            <a:bodyPr lIns="35599" tIns="35599" rIns="35599" bIns="35599" rtlCol="0" anchor="ctr"/>
            <a:lstStyle/>
            <a:p>
              <a:pPr algn="ctr">
                <a:lnSpc>
                  <a:spcPts val="2799"/>
                </a:lnSpc>
              </a:pPr>
              <a:endParaRPr/>
            </a:p>
          </p:txBody>
        </p:sp>
      </p:grpSp>
      <p:sp>
        <p:nvSpPr>
          <p:cNvPr id="25" name="TextBox 25"/>
          <p:cNvSpPr txBox="1"/>
          <p:nvPr/>
        </p:nvSpPr>
        <p:spPr>
          <a:xfrm>
            <a:off x="5296599" y="7455481"/>
            <a:ext cx="3722736" cy="407391"/>
          </a:xfrm>
          <a:prstGeom prst="rect">
            <a:avLst/>
          </a:prstGeom>
        </p:spPr>
        <p:txBody>
          <a:bodyPr lIns="0" tIns="0" rIns="0" bIns="0" rtlCol="0" anchor="t">
            <a:spAutoFit/>
          </a:bodyPr>
          <a:lstStyle/>
          <a:p>
            <a:pPr algn="ctr">
              <a:lnSpc>
                <a:spcPts val="3348"/>
              </a:lnSpc>
              <a:spcBef>
                <a:spcPct val="0"/>
              </a:spcBef>
            </a:pPr>
            <a:r>
              <a:rPr lang="en-US" sz="2391">
                <a:solidFill>
                  <a:srgbClr val="000000"/>
                </a:solidFill>
                <a:latin typeface="Inter Semi-Bold"/>
              </a:rPr>
              <a:t>Results</a:t>
            </a:r>
          </a:p>
        </p:txBody>
      </p:sp>
      <p:grpSp>
        <p:nvGrpSpPr>
          <p:cNvPr id="26" name="Group 26"/>
          <p:cNvGrpSpPr/>
          <p:nvPr/>
        </p:nvGrpSpPr>
        <p:grpSpPr>
          <a:xfrm>
            <a:off x="4953419" y="6601676"/>
            <a:ext cx="837294" cy="2162627"/>
            <a:chOff x="0" y="0"/>
            <a:chExt cx="220522" cy="569581"/>
          </a:xfrm>
        </p:grpSpPr>
        <p:sp>
          <p:nvSpPr>
            <p:cNvPr id="27" name="Freeform 27"/>
            <p:cNvSpPr/>
            <p:nvPr/>
          </p:nvSpPr>
          <p:spPr>
            <a:xfrm>
              <a:off x="0" y="0"/>
              <a:ext cx="220522" cy="569581"/>
            </a:xfrm>
            <a:custGeom>
              <a:avLst/>
              <a:gdLst/>
              <a:ahLst/>
              <a:cxnLst/>
              <a:rect l="l" t="t" r="r" b="b"/>
              <a:pathLst>
                <a:path w="220522" h="569581">
                  <a:moveTo>
                    <a:pt x="0" y="0"/>
                  </a:moveTo>
                  <a:lnTo>
                    <a:pt x="220522" y="0"/>
                  </a:lnTo>
                  <a:lnTo>
                    <a:pt x="220522" y="569581"/>
                  </a:lnTo>
                  <a:lnTo>
                    <a:pt x="0" y="569581"/>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28" name="TextBox 28"/>
            <p:cNvSpPr txBox="1"/>
            <p:nvPr/>
          </p:nvSpPr>
          <p:spPr>
            <a:xfrm>
              <a:off x="0" y="-38100"/>
              <a:ext cx="220522" cy="607681"/>
            </a:xfrm>
            <a:prstGeom prst="rect">
              <a:avLst/>
            </a:prstGeom>
          </p:spPr>
          <p:txBody>
            <a:bodyPr lIns="50800" tIns="50800" rIns="50800" bIns="50800" rtlCol="0" anchor="ctr"/>
            <a:lstStyle/>
            <a:p>
              <a:pPr algn="ctr">
                <a:lnSpc>
                  <a:spcPts val="2799"/>
                </a:lnSpc>
              </a:pPr>
              <a:endParaRPr/>
            </a:p>
          </p:txBody>
        </p:sp>
      </p:grpSp>
      <p:grpSp>
        <p:nvGrpSpPr>
          <p:cNvPr id="29" name="Group 29"/>
          <p:cNvGrpSpPr/>
          <p:nvPr/>
        </p:nvGrpSpPr>
        <p:grpSpPr>
          <a:xfrm>
            <a:off x="11589357" y="6601676"/>
            <a:ext cx="4409097" cy="2162627"/>
            <a:chOff x="0" y="0"/>
            <a:chExt cx="1657112" cy="812800"/>
          </a:xfrm>
        </p:grpSpPr>
        <p:sp>
          <p:nvSpPr>
            <p:cNvPr id="30" name="Freeform 30"/>
            <p:cNvSpPr/>
            <p:nvPr/>
          </p:nvSpPr>
          <p:spPr>
            <a:xfrm>
              <a:off x="0" y="0"/>
              <a:ext cx="1657112" cy="812800"/>
            </a:xfrm>
            <a:custGeom>
              <a:avLst/>
              <a:gdLst/>
              <a:ahLst/>
              <a:cxnLst/>
              <a:rect l="l" t="t" r="r" b="b"/>
              <a:pathLst>
                <a:path w="1657112" h="812800">
                  <a:moveTo>
                    <a:pt x="0" y="0"/>
                  </a:moveTo>
                  <a:lnTo>
                    <a:pt x="1657112" y="0"/>
                  </a:lnTo>
                  <a:lnTo>
                    <a:pt x="1657112" y="812800"/>
                  </a:lnTo>
                  <a:lnTo>
                    <a:pt x="0" y="812800"/>
                  </a:lnTo>
                  <a:close/>
                </a:path>
              </a:pathLst>
            </a:custGeom>
            <a:solidFill>
              <a:srgbClr val="000000">
                <a:alpha val="0"/>
              </a:srgbClr>
            </a:solidFill>
            <a:ln w="38100" cap="sq">
              <a:solidFill>
                <a:srgbClr val="F4EFED"/>
              </a:solidFill>
              <a:prstDash val="solid"/>
              <a:miter/>
            </a:ln>
          </p:spPr>
          <p:txBody>
            <a:bodyPr/>
            <a:lstStyle/>
            <a:p>
              <a:endParaRPr lang="en-US"/>
            </a:p>
          </p:txBody>
        </p:sp>
        <p:sp>
          <p:nvSpPr>
            <p:cNvPr id="31" name="TextBox 31"/>
            <p:cNvSpPr txBox="1"/>
            <p:nvPr/>
          </p:nvSpPr>
          <p:spPr>
            <a:xfrm>
              <a:off x="0" y="-38100"/>
              <a:ext cx="1657112" cy="850900"/>
            </a:xfrm>
            <a:prstGeom prst="rect">
              <a:avLst/>
            </a:prstGeom>
          </p:spPr>
          <p:txBody>
            <a:bodyPr lIns="35599" tIns="35599" rIns="35599" bIns="35599" rtlCol="0" anchor="ctr"/>
            <a:lstStyle/>
            <a:p>
              <a:pPr algn="ctr">
                <a:lnSpc>
                  <a:spcPts val="2799"/>
                </a:lnSpc>
              </a:pPr>
              <a:endParaRPr/>
            </a:p>
          </p:txBody>
        </p:sp>
      </p:grpSp>
      <p:sp>
        <p:nvSpPr>
          <p:cNvPr id="32" name="TextBox 32"/>
          <p:cNvSpPr txBox="1"/>
          <p:nvPr/>
        </p:nvSpPr>
        <p:spPr>
          <a:xfrm>
            <a:off x="11932537" y="7455481"/>
            <a:ext cx="3722736" cy="407391"/>
          </a:xfrm>
          <a:prstGeom prst="rect">
            <a:avLst/>
          </a:prstGeom>
        </p:spPr>
        <p:txBody>
          <a:bodyPr lIns="0" tIns="0" rIns="0" bIns="0" rtlCol="0" anchor="t">
            <a:spAutoFit/>
          </a:bodyPr>
          <a:lstStyle/>
          <a:p>
            <a:pPr algn="ctr">
              <a:lnSpc>
                <a:spcPts val="3348"/>
              </a:lnSpc>
              <a:spcBef>
                <a:spcPct val="0"/>
              </a:spcBef>
            </a:pPr>
            <a:r>
              <a:rPr lang="en-US" sz="2391">
                <a:solidFill>
                  <a:srgbClr val="000000"/>
                </a:solidFill>
                <a:latin typeface="Inter Semi-Bold"/>
              </a:rPr>
              <a:t>Conclusion</a:t>
            </a:r>
          </a:p>
        </p:txBody>
      </p:sp>
      <p:grpSp>
        <p:nvGrpSpPr>
          <p:cNvPr id="33" name="Group 33"/>
          <p:cNvGrpSpPr/>
          <p:nvPr/>
        </p:nvGrpSpPr>
        <p:grpSpPr>
          <a:xfrm>
            <a:off x="11589357" y="6601676"/>
            <a:ext cx="837294" cy="2162627"/>
            <a:chOff x="0" y="0"/>
            <a:chExt cx="220522" cy="569581"/>
          </a:xfrm>
        </p:grpSpPr>
        <p:sp>
          <p:nvSpPr>
            <p:cNvPr id="34" name="Freeform 34"/>
            <p:cNvSpPr/>
            <p:nvPr/>
          </p:nvSpPr>
          <p:spPr>
            <a:xfrm>
              <a:off x="0" y="0"/>
              <a:ext cx="220522" cy="569581"/>
            </a:xfrm>
            <a:custGeom>
              <a:avLst/>
              <a:gdLst/>
              <a:ahLst/>
              <a:cxnLst/>
              <a:rect l="l" t="t" r="r" b="b"/>
              <a:pathLst>
                <a:path w="220522" h="569581">
                  <a:moveTo>
                    <a:pt x="0" y="0"/>
                  </a:moveTo>
                  <a:lnTo>
                    <a:pt x="220522" y="0"/>
                  </a:lnTo>
                  <a:lnTo>
                    <a:pt x="220522" y="569581"/>
                  </a:lnTo>
                  <a:lnTo>
                    <a:pt x="0" y="569581"/>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35" name="TextBox 35"/>
            <p:cNvSpPr txBox="1"/>
            <p:nvPr/>
          </p:nvSpPr>
          <p:spPr>
            <a:xfrm>
              <a:off x="0" y="-38100"/>
              <a:ext cx="220522" cy="607681"/>
            </a:xfrm>
            <a:prstGeom prst="rect">
              <a:avLst/>
            </a:prstGeom>
          </p:spPr>
          <p:txBody>
            <a:bodyPr lIns="50800" tIns="50800" rIns="50800" bIns="50800" rtlCol="0" anchor="ctr"/>
            <a:lstStyle/>
            <a:p>
              <a:pPr algn="ctr">
                <a:lnSpc>
                  <a:spcPts val="2799"/>
                </a:lnSpc>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4" name="TextBox 4"/>
          <p:cNvSpPr txBox="1"/>
          <p:nvPr/>
        </p:nvSpPr>
        <p:spPr>
          <a:xfrm>
            <a:off x="12447374" y="8452438"/>
            <a:ext cx="4811926" cy="557053"/>
          </a:xfrm>
          <a:prstGeom prst="rect">
            <a:avLst/>
          </a:prstGeom>
        </p:spPr>
        <p:txBody>
          <a:bodyPr lIns="0" tIns="0" rIns="0" bIns="0" rtlCol="0" anchor="t">
            <a:spAutoFit/>
          </a:bodyPr>
          <a:lstStyle/>
          <a:p>
            <a:pPr algn="r">
              <a:lnSpc>
                <a:spcPts val="4552"/>
              </a:lnSpc>
              <a:spcBef>
                <a:spcPct val="0"/>
              </a:spcBef>
            </a:pPr>
            <a:r>
              <a:rPr lang="en-US" sz="3251" spc="975">
                <a:solidFill>
                  <a:srgbClr val="000000"/>
                </a:solidFill>
                <a:latin typeface="Inter"/>
              </a:rPr>
              <a:t>17</a:t>
            </a:r>
          </a:p>
        </p:txBody>
      </p:sp>
      <p:sp>
        <p:nvSpPr>
          <p:cNvPr id="5" name="TextBox 5"/>
          <p:cNvSpPr txBox="1"/>
          <p:nvPr/>
        </p:nvSpPr>
        <p:spPr>
          <a:xfrm>
            <a:off x="4737508" y="4243288"/>
            <a:ext cx="8812984" cy="965988"/>
          </a:xfrm>
          <a:prstGeom prst="rect">
            <a:avLst/>
          </a:prstGeom>
        </p:spPr>
        <p:txBody>
          <a:bodyPr lIns="0" tIns="0" rIns="0" bIns="0" rtlCol="0" anchor="t">
            <a:spAutoFit/>
          </a:bodyPr>
          <a:lstStyle/>
          <a:p>
            <a:pPr algn="ctr">
              <a:lnSpc>
                <a:spcPts val="7926"/>
              </a:lnSpc>
              <a:spcBef>
                <a:spcPct val="0"/>
              </a:spcBef>
            </a:pPr>
            <a:r>
              <a:rPr lang="en-US" sz="5661">
                <a:solidFill>
                  <a:srgbClr val="000000"/>
                </a:solidFill>
                <a:latin typeface="Inter Semi-Bold"/>
              </a:rPr>
              <a:t>Conclusion</a:t>
            </a:r>
          </a:p>
        </p:txBody>
      </p:sp>
      <p:grpSp>
        <p:nvGrpSpPr>
          <p:cNvPr id="6" name="Group 6"/>
          <p:cNvGrpSpPr/>
          <p:nvPr/>
        </p:nvGrpSpPr>
        <p:grpSpPr>
          <a:xfrm>
            <a:off x="0" y="0"/>
            <a:ext cx="1810181" cy="10287000"/>
            <a:chOff x="0" y="0"/>
            <a:chExt cx="476756" cy="2709333"/>
          </a:xfrm>
        </p:grpSpPr>
        <p:sp>
          <p:nvSpPr>
            <p:cNvPr id="7" name="Freeform 7"/>
            <p:cNvSpPr/>
            <p:nvPr/>
          </p:nvSpPr>
          <p:spPr>
            <a:xfrm>
              <a:off x="0" y="0"/>
              <a:ext cx="476756" cy="2709333"/>
            </a:xfrm>
            <a:custGeom>
              <a:avLst/>
              <a:gdLst/>
              <a:ahLst/>
              <a:cxnLst/>
              <a:rect l="l" t="t" r="r" b="b"/>
              <a:pathLst>
                <a:path w="476756" h="2709333">
                  <a:moveTo>
                    <a:pt x="0" y="0"/>
                  </a:moveTo>
                  <a:lnTo>
                    <a:pt x="476756" y="0"/>
                  </a:lnTo>
                  <a:lnTo>
                    <a:pt x="476756" y="2709333"/>
                  </a:lnTo>
                  <a:lnTo>
                    <a:pt x="0" y="2709333"/>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8" name="TextBox 8"/>
            <p:cNvSpPr txBox="1"/>
            <p:nvPr/>
          </p:nvSpPr>
          <p:spPr>
            <a:xfrm>
              <a:off x="0" y="-38100"/>
              <a:ext cx="476756" cy="2747433"/>
            </a:xfrm>
            <a:prstGeom prst="rect">
              <a:avLst/>
            </a:prstGeom>
          </p:spPr>
          <p:txBody>
            <a:bodyPr lIns="50800" tIns="50800" rIns="50800" bIns="50800" rtlCol="0" anchor="ctr"/>
            <a:lstStyle/>
            <a:p>
              <a:pPr algn="ctr">
                <a:lnSpc>
                  <a:spcPts val="2799"/>
                </a:lnSpc>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4" name="Group 4"/>
          <p:cNvGrpSpPr/>
          <p:nvPr/>
        </p:nvGrpSpPr>
        <p:grpSpPr>
          <a:xfrm>
            <a:off x="0" y="0"/>
            <a:ext cx="1810181" cy="10287000"/>
            <a:chOff x="0" y="0"/>
            <a:chExt cx="476756" cy="2709333"/>
          </a:xfrm>
        </p:grpSpPr>
        <p:sp>
          <p:nvSpPr>
            <p:cNvPr id="5" name="Freeform 5"/>
            <p:cNvSpPr/>
            <p:nvPr/>
          </p:nvSpPr>
          <p:spPr>
            <a:xfrm>
              <a:off x="0" y="0"/>
              <a:ext cx="476756" cy="2709333"/>
            </a:xfrm>
            <a:custGeom>
              <a:avLst/>
              <a:gdLst/>
              <a:ahLst/>
              <a:cxnLst/>
              <a:rect l="l" t="t" r="r" b="b"/>
              <a:pathLst>
                <a:path w="476756" h="2709333">
                  <a:moveTo>
                    <a:pt x="0" y="0"/>
                  </a:moveTo>
                  <a:lnTo>
                    <a:pt x="476756" y="0"/>
                  </a:lnTo>
                  <a:lnTo>
                    <a:pt x="476756" y="2709333"/>
                  </a:lnTo>
                  <a:lnTo>
                    <a:pt x="0" y="2709333"/>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6" name="TextBox 6"/>
            <p:cNvSpPr txBox="1"/>
            <p:nvPr/>
          </p:nvSpPr>
          <p:spPr>
            <a:xfrm>
              <a:off x="0" y="-38100"/>
              <a:ext cx="476756" cy="2747433"/>
            </a:xfrm>
            <a:prstGeom prst="rect">
              <a:avLst/>
            </a:prstGeom>
          </p:spPr>
          <p:txBody>
            <a:bodyPr lIns="50800" tIns="50800" rIns="50800" bIns="50800" rtlCol="0" anchor="ctr"/>
            <a:lstStyle/>
            <a:p>
              <a:pPr algn="ctr">
                <a:lnSpc>
                  <a:spcPts val="2799"/>
                </a:lnSpc>
              </a:pPr>
              <a:endParaRPr/>
            </a:p>
          </p:txBody>
        </p:sp>
      </p:grpSp>
      <p:sp>
        <p:nvSpPr>
          <p:cNvPr id="7" name="AutoShape 7"/>
          <p:cNvSpPr/>
          <p:nvPr/>
        </p:nvSpPr>
        <p:spPr>
          <a:xfrm>
            <a:off x="4418680" y="3024758"/>
            <a:ext cx="10819688"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8" name="Group 8"/>
          <p:cNvGrpSpPr/>
          <p:nvPr/>
        </p:nvGrpSpPr>
        <p:grpSpPr>
          <a:xfrm rot="5400000">
            <a:off x="1761547" y="3329234"/>
            <a:ext cx="778155" cy="680886"/>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3131"/>
            </a:solidFill>
          </p:spPr>
          <p:txBody>
            <a:bodyPr/>
            <a:lstStyle/>
            <a:p>
              <a:endParaRPr lang="en-US"/>
            </a:p>
          </p:txBody>
        </p:sp>
        <p:sp>
          <p:nvSpPr>
            <p:cNvPr id="10" name="TextBox 10"/>
            <p:cNvSpPr txBox="1"/>
            <p:nvPr/>
          </p:nvSpPr>
          <p:spPr>
            <a:xfrm>
              <a:off x="127000" y="292100"/>
              <a:ext cx="558800" cy="368300"/>
            </a:xfrm>
            <a:prstGeom prst="rect">
              <a:avLst/>
            </a:prstGeom>
          </p:spPr>
          <p:txBody>
            <a:bodyPr lIns="50800" tIns="50800" rIns="50800" bIns="50800" rtlCol="0" anchor="ctr"/>
            <a:lstStyle/>
            <a:p>
              <a:pPr algn="ctr">
                <a:lnSpc>
                  <a:spcPts val="2799"/>
                </a:lnSpc>
              </a:pPr>
              <a:endParaRPr/>
            </a:p>
          </p:txBody>
        </p:sp>
      </p:grpSp>
      <p:sp>
        <p:nvSpPr>
          <p:cNvPr id="11" name="TextBox 11"/>
          <p:cNvSpPr txBox="1"/>
          <p:nvPr/>
        </p:nvSpPr>
        <p:spPr>
          <a:xfrm>
            <a:off x="12447374" y="8452438"/>
            <a:ext cx="4811926" cy="557053"/>
          </a:xfrm>
          <a:prstGeom prst="rect">
            <a:avLst/>
          </a:prstGeom>
        </p:spPr>
        <p:txBody>
          <a:bodyPr lIns="0" tIns="0" rIns="0" bIns="0" rtlCol="0" anchor="t">
            <a:spAutoFit/>
          </a:bodyPr>
          <a:lstStyle/>
          <a:p>
            <a:pPr algn="r">
              <a:lnSpc>
                <a:spcPts val="4552"/>
              </a:lnSpc>
              <a:spcBef>
                <a:spcPct val="0"/>
              </a:spcBef>
            </a:pPr>
            <a:r>
              <a:rPr lang="en-US" sz="3251" spc="975">
                <a:solidFill>
                  <a:srgbClr val="000000"/>
                </a:solidFill>
                <a:latin typeface="Inter"/>
              </a:rPr>
              <a:t>18</a:t>
            </a:r>
          </a:p>
        </p:txBody>
      </p:sp>
      <p:sp>
        <p:nvSpPr>
          <p:cNvPr id="12" name="TextBox 12"/>
          <p:cNvSpPr txBox="1"/>
          <p:nvPr/>
        </p:nvSpPr>
        <p:spPr>
          <a:xfrm>
            <a:off x="1693618" y="1138441"/>
            <a:ext cx="4745994" cy="965988"/>
          </a:xfrm>
          <a:prstGeom prst="rect">
            <a:avLst/>
          </a:prstGeom>
        </p:spPr>
        <p:txBody>
          <a:bodyPr lIns="0" tIns="0" rIns="0" bIns="0" rtlCol="0" anchor="t">
            <a:spAutoFit/>
          </a:bodyPr>
          <a:lstStyle/>
          <a:p>
            <a:pPr algn="ctr">
              <a:lnSpc>
                <a:spcPts val="7926"/>
              </a:lnSpc>
              <a:spcBef>
                <a:spcPct val="0"/>
              </a:spcBef>
            </a:pPr>
            <a:r>
              <a:rPr lang="en-US" sz="5661">
                <a:solidFill>
                  <a:srgbClr val="000000"/>
                </a:solidFill>
                <a:latin typeface="Inter Semi-Bold"/>
              </a:rPr>
              <a:t>Conclusion</a:t>
            </a:r>
          </a:p>
        </p:txBody>
      </p:sp>
      <p:sp>
        <p:nvSpPr>
          <p:cNvPr id="13" name="TextBox 13"/>
          <p:cNvSpPr txBox="1"/>
          <p:nvPr/>
        </p:nvSpPr>
        <p:spPr>
          <a:xfrm>
            <a:off x="4803712" y="2018704"/>
            <a:ext cx="10049625" cy="697962"/>
          </a:xfrm>
          <a:prstGeom prst="rect">
            <a:avLst/>
          </a:prstGeom>
        </p:spPr>
        <p:txBody>
          <a:bodyPr lIns="0" tIns="0" rIns="0" bIns="0" rtlCol="0" anchor="t">
            <a:spAutoFit/>
          </a:bodyPr>
          <a:lstStyle/>
          <a:p>
            <a:pPr marL="868172" lvl="1" indent="-434086">
              <a:lnSpc>
                <a:spcPts val="5629"/>
              </a:lnSpc>
              <a:buAutoNum type="arabicPeriod"/>
            </a:pPr>
            <a:r>
              <a:rPr lang="en-US" sz="4021">
                <a:solidFill>
                  <a:srgbClr val="FF3131"/>
                </a:solidFill>
                <a:latin typeface="Inter Bold"/>
              </a:rPr>
              <a:t>Summary</a:t>
            </a:r>
            <a:r>
              <a:rPr lang="en-US" sz="4021">
                <a:solidFill>
                  <a:srgbClr val="000000"/>
                </a:solidFill>
                <a:latin typeface="Inter"/>
              </a:rPr>
              <a:t>                 2. </a:t>
            </a:r>
            <a:r>
              <a:rPr lang="en-US" sz="4021">
                <a:solidFill>
                  <a:srgbClr val="FF3131"/>
                </a:solidFill>
                <a:latin typeface="Inter Bold"/>
              </a:rPr>
              <a:t>Applications</a:t>
            </a:r>
          </a:p>
        </p:txBody>
      </p:sp>
      <p:sp>
        <p:nvSpPr>
          <p:cNvPr id="14" name="TextBox 14"/>
          <p:cNvSpPr txBox="1"/>
          <p:nvPr/>
        </p:nvSpPr>
        <p:spPr>
          <a:xfrm>
            <a:off x="2584302" y="3129533"/>
            <a:ext cx="3855311" cy="965988"/>
          </a:xfrm>
          <a:prstGeom prst="rect">
            <a:avLst/>
          </a:prstGeom>
        </p:spPr>
        <p:txBody>
          <a:bodyPr lIns="0" tIns="0" rIns="0" bIns="0" rtlCol="0" anchor="t">
            <a:spAutoFit/>
          </a:bodyPr>
          <a:lstStyle/>
          <a:p>
            <a:pPr algn="ctr">
              <a:lnSpc>
                <a:spcPts val="7926"/>
              </a:lnSpc>
              <a:spcBef>
                <a:spcPct val="0"/>
              </a:spcBef>
            </a:pPr>
            <a:r>
              <a:rPr lang="en-US" sz="5661">
                <a:solidFill>
                  <a:srgbClr val="000000"/>
                </a:solidFill>
                <a:latin typeface="Inter Semi-Bold"/>
              </a:rPr>
              <a:t>Summary</a:t>
            </a:r>
          </a:p>
        </p:txBody>
      </p:sp>
      <p:sp>
        <p:nvSpPr>
          <p:cNvPr id="15" name="TextBox 15"/>
          <p:cNvSpPr txBox="1"/>
          <p:nvPr/>
        </p:nvSpPr>
        <p:spPr>
          <a:xfrm>
            <a:off x="2150624" y="4257446"/>
            <a:ext cx="15876814" cy="4269837"/>
          </a:xfrm>
          <a:prstGeom prst="rect">
            <a:avLst/>
          </a:prstGeom>
        </p:spPr>
        <p:txBody>
          <a:bodyPr lIns="0" tIns="0" rIns="0" bIns="0" rtlCol="0" anchor="t">
            <a:spAutoFit/>
          </a:bodyPr>
          <a:lstStyle/>
          <a:p>
            <a:pPr marL="868172" lvl="1" indent="-434086">
              <a:lnSpc>
                <a:spcPts val="5629"/>
              </a:lnSpc>
              <a:buFont typeface="Arial"/>
              <a:buChar char="•"/>
            </a:pPr>
            <a:r>
              <a:rPr lang="en-US" sz="4021">
                <a:solidFill>
                  <a:srgbClr val="000000"/>
                </a:solidFill>
                <a:latin typeface="Inter"/>
              </a:rPr>
              <a:t>Defining Human Machine Image Based Dialog Concept</a:t>
            </a:r>
          </a:p>
          <a:p>
            <a:pPr marL="868172" lvl="1" indent="-434086">
              <a:lnSpc>
                <a:spcPts val="5629"/>
              </a:lnSpc>
              <a:buFont typeface="Arial"/>
              <a:buChar char="•"/>
            </a:pPr>
            <a:r>
              <a:rPr lang="en-US" sz="4021">
                <a:solidFill>
                  <a:srgbClr val="000000"/>
                </a:solidFill>
                <a:latin typeface="Inter"/>
              </a:rPr>
              <a:t>Identifying the Motivation</a:t>
            </a:r>
          </a:p>
          <a:p>
            <a:pPr marL="868172" lvl="1" indent="-434086">
              <a:lnSpc>
                <a:spcPts val="5629"/>
              </a:lnSpc>
              <a:buFont typeface="Arial"/>
              <a:buChar char="•"/>
            </a:pPr>
            <a:r>
              <a:rPr lang="en-US" sz="4021">
                <a:solidFill>
                  <a:srgbClr val="000000"/>
                </a:solidFill>
                <a:latin typeface="Inter"/>
              </a:rPr>
              <a:t>Covering the Objectives</a:t>
            </a:r>
          </a:p>
          <a:p>
            <a:pPr marL="868172" lvl="1" indent="-434086">
              <a:lnSpc>
                <a:spcPts val="5629"/>
              </a:lnSpc>
              <a:buFont typeface="Arial"/>
              <a:buChar char="•"/>
            </a:pPr>
            <a:r>
              <a:rPr lang="en-US" sz="4021">
                <a:solidFill>
                  <a:srgbClr val="000000"/>
                </a:solidFill>
                <a:latin typeface="Inter"/>
              </a:rPr>
              <a:t>Explaining the Methodology Steps</a:t>
            </a:r>
          </a:p>
          <a:p>
            <a:pPr marL="868172" lvl="1" indent="-434086">
              <a:lnSpc>
                <a:spcPts val="5629"/>
              </a:lnSpc>
              <a:buFont typeface="Arial"/>
              <a:buChar char="•"/>
            </a:pPr>
            <a:r>
              <a:rPr lang="en-US" sz="4021">
                <a:solidFill>
                  <a:srgbClr val="000000"/>
                </a:solidFill>
                <a:latin typeface="Inter"/>
              </a:rPr>
              <a:t>Showing and evaluating the Results</a:t>
            </a:r>
          </a:p>
          <a:p>
            <a:pPr marL="868172" lvl="1" indent="-434086">
              <a:lnSpc>
                <a:spcPts val="5629"/>
              </a:lnSpc>
              <a:buFont typeface="Arial"/>
              <a:buChar char="•"/>
            </a:pPr>
            <a:r>
              <a:rPr lang="en-US" sz="4021">
                <a:solidFill>
                  <a:srgbClr val="000000"/>
                </a:solidFill>
                <a:latin typeface="Inter"/>
              </a:rPr>
              <a:t>Highlighting Challenges</a:t>
            </a:r>
          </a:p>
        </p:txBody>
      </p:sp>
      <p:sp>
        <p:nvSpPr>
          <p:cNvPr id="16" name="Freeform 16"/>
          <p:cNvSpPr/>
          <p:nvPr/>
        </p:nvSpPr>
        <p:spPr>
          <a:xfrm>
            <a:off x="8799816" y="8005419"/>
            <a:ext cx="688367" cy="513694"/>
          </a:xfrm>
          <a:custGeom>
            <a:avLst/>
            <a:gdLst/>
            <a:ahLst/>
            <a:cxnLst/>
            <a:rect l="l" t="t" r="r" b="b"/>
            <a:pathLst>
              <a:path w="688367" h="513694">
                <a:moveTo>
                  <a:pt x="0" y="0"/>
                </a:moveTo>
                <a:lnTo>
                  <a:pt x="688368" y="0"/>
                </a:lnTo>
                <a:lnTo>
                  <a:pt x="688368" y="513694"/>
                </a:lnTo>
                <a:lnTo>
                  <a:pt x="0" y="513694"/>
                </a:lnTo>
                <a:lnTo>
                  <a:pt x="0" y="0"/>
                </a:lnTo>
                <a:close/>
              </a:path>
            </a:pathLst>
          </a:custGeom>
          <a:blipFill>
            <a:blip r:embed="rId3"/>
            <a:stretch>
              <a:fillRect/>
            </a:stretch>
          </a:blipFill>
        </p:spPr>
        <p:txBody>
          <a:bodyPr/>
          <a:lstStyle/>
          <a:p>
            <a:endParaRPr lang="en-US"/>
          </a:p>
        </p:txBody>
      </p:sp>
      <p:sp>
        <p:nvSpPr>
          <p:cNvPr id="17" name="Freeform 17"/>
          <p:cNvSpPr/>
          <p:nvPr/>
        </p:nvSpPr>
        <p:spPr>
          <a:xfrm>
            <a:off x="11759006" y="7209634"/>
            <a:ext cx="688367" cy="513694"/>
          </a:xfrm>
          <a:custGeom>
            <a:avLst/>
            <a:gdLst/>
            <a:ahLst/>
            <a:cxnLst/>
            <a:rect l="l" t="t" r="r" b="b"/>
            <a:pathLst>
              <a:path w="688367" h="513694">
                <a:moveTo>
                  <a:pt x="0" y="0"/>
                </a:moveTo>
                <a:lnTo>
                  <a:pt x="688368" y="0"/>
                </a:lnTo>
                <a:lnTo>
                  <a:pt x="688368" y="513694"/>
                </a:lnTo>
                <a:lnTo>
                  <a:pt x="0" y="513694"/>
                </a:lnTo>
                <a:lnTo>
                  <a:pt x="0" y="0"/>
                </a:lnTo>
                <a:close/>
              </a:path>
            </a:pathLst>
          </a:custGeom>
          <a:blipFill>
            <a:blip r:embed="rId3"/>
            <a:stretch>
              <a:fillRect/>
            </a:stretch>
          </a:blipFill>
        </p:spPr>
        <p:txBody>
          <a:bodyPr/>
          <a:lstStyle/>
          <a:p>
            <a:endParaRPr lang="en-US"/>
          </a:p>
        </p:txBody>
      </p:sp>
      <p:sp>
        <p:nvSpPr>
          <p:cNvPr id="18" name="Freeform 18"/>
          <p:cNvSpPr/>
          <p:nvPr/>
        </p:nvSpPr>
        <p:spPr>
          <a:xfrm>
            <a:off x="8954093" y="5879919"/>
            <a:ext cx="688367" cy="513694"/>
          </a:xfrm>
          <a:custGeom>
            <a:avLst/>
            <a:gdLst/>
            <a:ahLst/>
            <a:cxnLst/>
            <a:rect l="l" t="t" r="r" b="b"/>
            <a:pathLst>
              <a:path w="688367" h="513694">
                <a:moveTo>
                  <a:pt x="0" y="0"/>
                </a:moveTo>
                <a:lnTo>
                  <a:pt x="688367" y="0"/>
                </a:lnTo>
                <a:lnTo>
                  <a:pt x="688367" y="513695"/>
                </a:lnTo>
                <a:lnTo>
                  <a:pt x="0" y="513695"/>
                </a:lnTo>
                <a:lnTo>
                  <a:pt x="0" y="0"/>
                </a:lnTo>
                <a:close/>
              </a:path>
            </a:pathLst>
          </a:custGeom>
          <a:blipFill>
            <a:blip r:embed="rId3"/>
            <a:stretch>
              <a:fillRect/>
            </a:stretch>
          </a:blipFill>
        </p:spPr>
        <p:txBody>
          <a:bodyPr/>
          <a:lstStyle/>
          <a:p>
            <a:endParaRPr lang="en-US"/>
          </a:p>
        </p:txBody>
      </p:sp>
      <p:sp>
        <p:nvSpPr>
          <p:cNvPr id="19" name="Freeform 19"/>
          <p:cNvSpPr/>
          <p:nvPr/>
        </p:nvSpPr>
        <p:spPr>
          <a:xfrm>
            <a:off x="9400664" y="5143500"/>
            <a:ext cx="688367" cy="513694"/>
          </a:xfrm>
          <a:custGeom>
            <a:avLst/>
            <a:gdLst/>
            <a:ahLst/>
            <a:cxnLst/>
            <a:rect l="l" t="t" r="r" b="b"/>
            <a:pathLst>
              <a:path w="688367" h="513694">
                <a:moveTo>
                  <a:pt x="0" y="0"/>
                </a:moveTo>
                <a:lnTo>
                  <a:pt x="688367" y="0"/>
                </a:lnTo>
                <a:lnTo>
                  <a:pt x="688367" y="513694"/>
                </a:lnTo>
                <a:lnTo>
                  <a:pt x="0" y="513694"/>
                </a:lnTo>
                <a:lnTo>
                  <a:pt x="0" y="0"/>
                </a:lnTo>
                <a:close/>
              </a:path>
            </a:pathLst>
          </a:custGeom>
          <a:blipFill>
            <a:blip r:embed="rId3"/>
            <a:stretch>
              <a:fillRect/>
            </a:stretch>
          </a:blipFill>
        </p:spPr>
        <p:txBody>
          <a:bodyPr/>
          <a:lstStyle/>
          <a:p>
            <a:endParaRPr lang="en-US"/>
          </a:p>
        </p:txBody>
      </p:sp>
      <p:sp>
        <p:nvSpPr>
          <p:cNvPr id="20" name="Freeform 20"/>
          <p:cNvSpPr/>
          <p:nvPr/>
        </p:nvSpPr>
        <p:spPr>
          <a:xfrm>
            <a:off x="16226749" y="4343171"/>
            <a:ext cx="688367" cy="513694"/>
          </a:xfrm>
          <a:custGeom>
            <a:avLst/>
            <a:gdLst/>
            <a:ahLst/>
            <a:cxnLst/>
            <a:rect l="l" t="t" r="r" b="b"/>
            <a:pathLst>
              <a:path w="688367" h="513694">
                <a:moveTo>
                  <a:pt x="0" y="0"/>
                </a:moveTo>
                <a:lnTo>
                  <a:pt x="688367" y="0"/>
                </a:lnTo>
                <a:lnTo>
                  <a:pt x="688367" y="513694"/>
                </a:lnTo>
                <a:lnTo>
                  <a:pt x="0" y="513694"/>
                </a:lnTo>
                <a:lnTo>
                  <a:pt x="0" y="0"/>
                </a:lnTo>
                <a:close/>
              </a:path>
            </a:pathLst>
          </a:custGeom>
          <a:blipFill>
            <a:blip r:embed="rId3"/>
            <a:stretch>
              <a:fillRect/>
            </a:stretch>
          </a:blipFill>
        </p:spPr>
        <p:txBody>
          <a:bodyPr/>
          <a:lstStyle/>
          <a:p>
            <a:endParaRPr lang="en-US"/>
          </a:p>
        </p:txBody>
      </p:sp>
      <p:sp>
        <p:nvSpPr>
          <p:cNvPr id="21" name="Freeform 21"/>
          <p:cNvSpPr/>
          <p:nvPr/>
        </p:nvSpPr>
        <p:spPr>
          <a:xfrm>
            <a:off x="11350295" y="6548636"/>
            <a:ext cx="688367" cy="513694"/>
          </a:xfrm>
          <a:custGeom>
            <a:avLst/>
            <a:gdLst/>
            <a:ahLst/>
            <a:cxnLst/>
            <a:rect l="l" t="t" r="r" b="b"/>
            <a:pathLst>
              <a:path w="688367" h="513694">
                <a:moveTo>
                  <a:pt x="0" y="0"/>
                </a:moveTo>
                <a:lnTo>
                  <a:pt x="688367" y="0"/>
                </a:lnTo>
                <a:lnTo>
                  <a:pt x="688367" y="513694"/>
                </a:lnTo>
                <a:lnTo>
                  <a:pt x="0" y="513694"/>
                </a:lnTo>
                <a:lnTo>
                  <a:pt x="0" y="0"/>
                </a:lnTo>
                <a:close/>
              </a:path>
            </a:pathLst>
          </a:custGeom>
          <a:blipFill>
            <a:blip r:embed="rId3"/>
            <a:stretch>
              <a:fillRect/>
            </a:stretch>
          </a:blipFill>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4" name="Group 4"/>
          <p:cNvGrpSpPr/>
          <p:nvPr/>
        </p:nvGrpSpPr>
        <p:grpSpPr>
          <a:xfrm>
            <a:off x="0" y="0"/>
            <a:ext cx="1810181" cy="10287000"/>
            <a:chOff x="0" y="0"/>
            <a:chExt cx="476756" cy="2709333"/>
          </a:xfrm>
        </p:grpSpPr>
        <p:sp>
          <p:nvSpPr>
            <p:cNvPr id="5" name="Freeform 5"/>
            <p:cNvSpPr/>
            <p:nvPr/>
          </p:nvSpPr>
          <p:spPr>
            <a:xfrm>
              <a:off x="0" y="0"/>
              <a:ext cx="476756" cy="2709333"/>
            </a:xfrm>
            <a:custGeom>
              <a:avLst/>
              <a:gdLst/>
              <a:ahLst/>
              <a:cxnLst/>
              <a:rect l="l" t="t" r="r" b="b"/>
              <a:pathLst>
                <a:path w="476756" h="2709333">
                  <a:moveTo>
                    <a:pt x="0" y="0"/>
                  </a:moveTo>
                  <a:lnTo>
                    <a:pt x="476756" y="0"/>
                  </a:lnTo>
                  <a:lnTo>
                    <a:pt x="476756" y="2709333"/>
                  </a:lnTo>
                  <a:lnTo>
                    <a:pt x="0" y="2709333"/>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6" name="TextBox 6"/>
            <p:cNvSpPr txBox="1"/>
            <p:nvPr/>
          </p:nvSpPr>
          <p:spPr>
            <a:xfrm>
              <a:off x="0" y="-38100"/>
              <a:ext cx="476756" cy="2747433"/>
            </a:xfrm>
            <a:prstGeom prst="rect">
              <a:avLst/>
            </a:prstGeom>
          </p:spPr>
          <p:txBody>
            <a:bodyPr lIns="50800" tIns="50800" rIns="50800" bIns="50800" rtlCol="0" anchor="ctr"/>
            <a:lstStyle/>
            <a:p>
              <a:pPr algn="ctr">
                <a:lnSpc>
                  <a:spcPts val="2799"/>
                </a:lnSpc>
              </a:pPr>
              <a:endParaRPr/>
            </a:p>
          </p:txBody>
        </p:sp>
      </p:grpSp>
      <p:grpSp>
        <p:nvGrpSpPr>
          <p:cNvPr id="7" name="Group 7"/>
          <p:cNvGrpSpPr/>
          <p:nvPr/>
        </p:nvGrpSpPr>
        <p:grpSpPr>
          <a:xfrm rot="5400000">
            <a:off x="2192169" y="1370040"/>
            <a:ext cx="778155" cy="680886"/>
            <a:chOff x="0" y="0"/>
            <a:chExt cx="812800" cy="711200"/>
          </a:xfrm>
        </p:grpSpPr>
        <p:sp>
          <p:nvSpPr>
            <p:cNvPr id="8" name="Freeform 8"/>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3131"/>
            </a:solidFill>
          </p:spPr>
          <p:txBody>
            <a:bodyPr/>
            <a:lstStyle/>
            <a:p>
              <a:endParaRPr lang="en-US"/>
            </a:p>
          </p:txBody>
        </p:sp>
        <p:sp>
          <p:nvSpPr>
            <p:cNvPr id="9" name="TextBox 9"/>
            <p:cNvSpPr txBox="1"/>
            <p:nvPr/>
          </p:nvSpPr>
          <p:spPr>
            <a:xfrm>
              <a:off x="127000" y="292100"/>
              <a:ext cx="558800" cy="368300"/>
            </a:xfrm>
            <a:prstGeom prst="rect">
              <a:avLst/>
            </a:prstGeom>
          </p:spPr>
          <p:txBody>
            <a:bodyPr lIns="50800" tIns="50800" rIns="50800" bIns="50800" rtlCol="0" anchor="ctr"/>
            <a:lstStyle/>
            <a:p>
              <a:pPr algn="ctr">
                <a:lnSpc>
                  <a:spcPts val="2799"/>
                </a:lnSpc>
              </a:pPr>
              <a:endParaRPr/>
            </a:p>
          </p:txBody>
        </p:sp>
      </p:grpSp>
      <p:sp>
        <p:nvSpPr>
          <p:cNvPr id="10" name="TextBox 10"/>
          <p:cNvSpPr txBox="1"/>
          <p:nvPr/>
        </p:nvSpPr>
        <p:spPr>
          <a:xfrm>
            <a:off x="12447374" y="8452438"/>
            <a:ext cx="4811926" cy="557053"/>
          </a:xfrm>
          <a:prstGeom prst="rect">
            <a:avLst/>
          </a:prstGeom>
        </p:spPr>
        <p:txBody>
          <a:bodyPr lIns="0" tIns="0" rIns="0" bIns="0" rtlCol="0" anchor="t">
            <a:spAutoFit/>
          </a:bodyPr>
          <a:lstStyle/>
          <a:p>
            <a:pPr algn="r">
              <a:lnSpc>
                <a:spcPts val="4552"/>
              </a:lnSpc>
              <a:spcBef>
                <a:spcPct val="0"/>
              </a:spcBef>
            </a:pPr>
            <a:r>
              <a:rPr lang="en-US" sz="3251" spc="975">
                <a:solidFill>
                  <a:srgbClr val="000000"/>
                </a:solidFill>
                <a:latin typeface="Inter"/>
              </a:rPr>
              <a:t>19</a:t>
            </a:r>
          </a:p>
        </p:txBody>
      </p:sp>
      <p:sp>
        <p:nvSpPr>
          <p:cNvPr id="11" name="TextBox 11"/>
          <p:cNvSpPr txBox="1"/>
          <p:nvPr/>
        </p:nvSpPr>
        <p:spPr>
          <a:xfrm>
            <a:off x="3014924" y="1170339"/>
            <a:ext cx="4921433" cy="965988"/>
          </a:xfrm>
          <a:prstGeom prst="rect">
            <a:avLst/>
          </a:prstGeom>
        </p:spPr>
        <p:txBody>
          <a:bodyPr lIns="0" tIns="0" rIns="0" bIns="0" rtlCol="0" anchor="t">
            <a:spAutoFit/>
          </a:bodyPr>
          <a:lstStyle/>
          <a:p>
            <a:pPr algn="ctr">
              <a:lnSpc>
                <a:spcPts val="7926"/>
              </a:lnSpc>
              <a:spcBef>
                <a:spcPct val="0"/>
              </a:spcBef>
            </a:pPr>
            <a:r>
              <a:rPr lang="en-US" sz="5661">
                <a:solidFill>
                  <a:srgbClr val="000000"/>
                </a:solidFill>
                <a:latin typeface="Inter Semi-Bold"/>
              </a:rPr>
              <a:t>Applications</a:t>
            </a:r>
          </a:p>
        </p:txBody>
      </p:sp>
      <p:sp>
        <p:nvSpPr>
          <p:cNvPr id="12" name="TextBox 12"/>
          <p:cNvSpPr txBox="1"/>
          <p:nvPr/>
        </p:nvSpPr>
        <p:spPr>
          <a:xfrm>
            <a:off x="1810181" y="2577065"/>
            <a:ext cx="15868061" cy="6116313"/>
          </a:xfrm>
          <a:prstGeom prst="rect">
            <a:avLst/>
          </a:prstGeom>
        </p:spPr>
        <p:txBody>
          <a:bodyPr lIns="0" tIns="0" rIns="0" bIns="0" rtlCol="0" anchor="t">
            <a:spAutoFit/>
          </a:bodyPr>
          <a:lstStyle/>
          <a:p>
            <a:pPr marL="632663" lvl="1" indent="-316331">
              <a:lnSpc>
                <a:spcPts val="4102"/>
              </a:lnSpc>
              <a:buFont typeface="Arial"/>
              <a:buChar char="•"/>
            </a:pPr>
            <a:r>
              <a:rPr lang="en-US" sz="2930">
                <a:solidFill>
                  <a:srgbClr val="FF3131"/>
                </a:solidFill>
                <a:latin typeface="Inter Bold"/>
              </a:rPr>
              <a:t>Virtual Assistants:</a:t>
            </a:r>
            <a:r>
              <a:rPr lang="en-US" sz="2930">
                <a:solidFill>
                  <a:srgbClr val="000000"/>
                </a:solidFill>
                <a:latin typeface="Inter"/>
              </a:rPr>
              <a:t> Enhancing virtual assistants ability to understand and respond to user queries based on both texts and images.</a:t>
            </a:r>
          </a:p>
          <a:p>
            <a:pPr>
              <a:lnSpc>
                <a:spcPts val="4102"/>
              </a:lnSpc>
            </a:pPr>
            <a:endParaRPr lang="en-US" sz="2930">
              <a:solidFill>
                <a:srgbClr val="000000"/>
              </a:solidFill>
              <a:latin typeface="Inter"/>
            </a:endParaRPr>
          </a:p>
          <a:p>
            <a:pPr marL="632663" lvl="1" indent="-316331">
              <a:lnSpc>
                <a:spcPts val="4102"/>
              </a:lnSpc>
              <a:buFont typeface="Arial"/>
              <a:buChar char="•"/>
            </a:pPr>
            <a:r>
              <a:rPr lang="en-US" sz="2930">
                <a:solidFill>
                  <a:srgbClr val="FF3131"/>
                </a:solidFill>
                <a:latin typeface="Inter Bold"/>
              </a:rPr>
              <a:t>Educational Tools: </a:t>
            </a:r>
            <a:r>
              <a:rPr lang="en-US" sz="2930">
                <a:solidFill>
                  <a:srgbClr val="000000"/>
                </a:solidFill>
                <a:latin typeface="Inter"/>
              </a:rPr>
              <a:t>Facilitating interactive learning experiences, where students can ask questions about images and receive informative responses.</a:t>
            </a:r>
          </a:p>
          <a:p>
            <a:pPr>
              <a:lnSpc>
                <a:spcPts val="4102"/>
              </a:lnSpc>
            </a:pPr>
            <a:endParaRPr lang="en-US" sz="2930">
              <a:solidFill>
                <a:srgbClr val="000000"/>
              </a:solidFill>
              <a:latin typeface="Inter"/>
            </a:endParaRPr>
          </a:p>
          <a:p>
            <a:pPr marL="632663" lvl="1" indent="-316331">
              <a:lnSpc>
                <a:spcPts val="4102"/>
              </a:lnSpc>
              <a:buFont typeface="Arial"/>
              <a:buChar char="•"/>
            </a:pPr>
            <a:r>
              <a:rPr lang="en-US" sz="2930">
                <a:solidFill>
                  <a:srgbClr val="FF3131"/>
                </a:solidFill>
                <a:latin typeface="Inter Bold"/>
              </a:rPr>
              <a:t>E-commerce:</a:t>
            </a:r>
            <a:r>
              <a:rPr lang="en-US" sz="2930">
                <a:solidFill>
                  <a:srgbClr val="000000"/>
                </a:solidFill>
                <a:latin typeface="Inter"/>
              </a:rPr>
              <a:t> Allowing users to ask questions about products based on images, enabling more personalized and informative interactions.</a:t>
            </a:r>
          </a:p>
          <a:p>
            <a:pPr>
              <a:lnSpc>
                <a:spcPts val="4102"/>
              </a:lnSpc>
            </a:pPr>
            <a:endParaRPr lang="en-US" sz="2930">
              <a:solidFill>
                <a:srgbClr val="000000"/>
              </a:solidFill>
              <a:latin typeface="Inter"/>
            </a:endParaRPr>
          </a:p>
          <a:p>
            <a:pPr marL="632663" lvl="1" indent="-316331">
              <a:lnSpc>
                <a:spcPts val="4102"/>
              </a:lnSpc>
              <a:buFont typeface="Arial"/>
              <a:buChar char="•"/>
            </a:pPr>
            <a:r>
              <a:rPr lang="en-US" sz="2930">
                <a:solidFill>
                  <a:srgbClr val="FF3131"/>
                </a:solidFill>
                <a:latin typeface="Inter Bold"/>
              </a:rPr>
              <a:t>Healthcare:</a:t>
            </a:r>
            <a:r>
              <a:rPr lang="en-US" sz="2930">
                <a:solidFill>
                  <a:srgbClr val="000000"/>
                </a:solidFill>
                <a:latin typeface="Inter"/>
              </a:rPr>
              <a:t> In medical imaging analysis, this model can assist healthcare professionals by providing explanations and insights based on visual data, aiding in diagnosis and treatment planning.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4" name="Group 4"/>
          <p:cNvGrpSpPr/>
          <p:nvPr/>
        </p:nvGrpSpPr>
        <p:grpSpPr>
          <a:xfrm>
            <a:off x="0" y="0"/>
            <a:ext cx="1810181" cy="10287000"/>
            <a:chOff x="0" y="0"/>
            <a:chExt cx="476756" cy="2709333"/>
          </a:xfrm>
        </p:grpSpPr>
        <p:sp>
          <p:nvSpPr>
            <p:cNvPr id="5" name="Freeform 5"/>
            <p:cNvSpPr/>
            <p:nvPr/>
          </p:nvSpPr>
          <p:spPr>
            <a:xfrm>
              <a:off x="0" y="0"/>
              <a:ext cx="476756" cy="2709333"/>
            </a:xfrm>
            <a:custGeom>
              <a:avLst/>
              <a:gdLst/>
              <a:ahLst/>
              <a:cxnLst/>
              <a:rect l="l" t="t" r="r" b="b"/>
              <a:pathLst>
                <a:path w="476756" h="2709333">
                  <a:moveTo>
                    <a:pt x="0" y="0"/>
                  </a:moveTo>
                  <a:lnTo>
                    <a:pt x="476756" y="0"/>
                  </a:lnTo>
                  <a:lnTo>
                    <a:pt x="476756" y="2709333"/>
                  </a:lnTo>
                  <a:lnTo>
                    <a:pt x="0" y="2709333"/>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6" name="TextBox 6"/>
            <p:cNvSpPr txBox="1"/>
            <p:nvPr/>
          </p:nvSpPr>
          <p:spPr>
            <a:xfrm>
              <a:off x="0" y="-38100"/>
              <a:ext cx="476756" cy="2747433"/>
            </a:xfrm>
            <a:prstGeom prst="rect">
              <a:avLst/>
            </a:prstGeom>
          </p:spPr>
          <p:txBody>
            <a:bodyPr lIns="50800" tIns="50800" rIns="50800" bIns="50800" rtlCol="0" anchor="ctr"/>
            <a:lstStyle/>
            <a:p>
              <a:pPr algn="ctr">
                <a:lnSpc>
                  <a:spcPts val="2799"/>
                </a:lnSpc>
              </a:pPr>
              <a:endParaRPr/>
            </a:p>
          </p:txBody>
        </p:sp>
      </p:grpSp>
      <p:sp>
        <p:nvSpPr>
          <p:cNvPr id="11" name="TextBox 11"/>
          <p:cNvSpPr txBox="1"/>
          <p:nvPr/>
        </p:nvSpPr>
        <p:spPr>
          <a:xfrm>
            <a:off x="12447374" y="8452438"/>
            <a:ext cx="4811926" cy="557053"/>
          </a:xfrm>
          <a:prstGeom prst="rect">
            <a:avLst/>
          </a:prstGeom>
        </p:spPr>
        <p:txBody>
          <a:bodyPr lIns="0" tIns="0" rIns="0" bIns="0" rtlCol="0" anchor="t">
            <a:spAutoFit/>
          </a:bodyPr>
          <a:lstStyle/>
          <a:p>
            <a:pPr algn="r">
              <a:lnSpc>
                <a:spcPts val="4552"/>
              </a:lnSpc>
              <a:spcBef>
                <a:spcPct val="0"/>
              </a:spcBef>
            </a:pPr>
            <a:r>
              <a:rPr lang="en-US" sz="3251" spc="975" dirty="0">
                <a:solidFill>
                  <a:srgbClr val="000000"/>
                </a:solidFill>
                <a:latin typeface="Inter"/>
              </a:rPr>
              <a:t>20</a:t>
            </a:r>
          </a:p>
        </p:txBody>
      </p:sp>
      <p:sp>
        <p:nvSpPr>
          <p:cNvPr id="12" name="TextBox 12"/>
          <p:cNvSpPr txBox="1"/>
          <p:nvPr/>
        </p:nvSpPr>
        <p:spPr>
          <a:xfrm>
            <a:off x="1693618" y="1138441"/>
            <a:ext cx="4745994" cy="965988"/>
          </a:xfrm>
          <a:prstGeom prst="rect">
            <a:avLst/>
          </a:prstGeom>
        </p:spPr>
        <p:txBody>
          <a:bodyPr lIns="0" tIns="0" rIns="0" bIns="0" rtlCol="0" anchor="t">
            <a:spAutoFit/>
          </a:bodyPr>
          <a:lstStyle/>
          <a:p>
            <a:pPr algn="ctr">
              <a:lnSpc>
                <a:spcPts val="7926"/>
              </a:lnSpc>
              <a:spcBef>
                <a:spcPct val="0"/>
              </a:spcBef>
            </a:pPr>
            <a:r>
              <a:rPr lang="en-US" sz="5661" dirty="0">
                <a:solidFill>
                  <a:srgbClr val="000000"/>
                </a:solidFill>
                <a:latin typeface="Inter Semi-Bold"/>
              </a:rPr>
              <a:t>References</a:t>
            </a:r>
          </a:p>
        </p:txBody>
      </p:sp>
      <p:sp>
        <p:nvSpPr>
          <p:cNvPr id="22" name="TextBox 12">
            <a:extLst>
              <a:ext uri="{FF2B5EF4-FFF2-40B4-BE49-F238E27FC236}">
                <a16:creationId xmlns:a16="http://schemas.microsoft.com/office/drawing/2014/main" id="{63B92224-6D93-E7E7-B758-6B06F0E05FF5}"/>
              </a:ext>
            </a:extLst>
          </p:cNvPr>
          <p:cNvSpPr txBox="1"/>
          <p:nvPr/>
        </p:nvSpPr>
        <p:spPr>
          <a:xfrm>
            <a:off x="2051758" y="2844794"/>
            <a:ext cx="15222782" cy="1895775"/>
          </a:xfrm>
          <a:prstGeom prst="rect">
            <a:avLst/>
          </a:prstGeom>
        </p:spPr>
        <p:txBody>
          <a:bodyPr wrap="square" lIns="0" tIns="0" rIns="0" bIns="0" rtlCol="0" anchor="t">
            <a:spAutoFit/>
          </a:bodyPr>
          <a:lstStyle/>
          <a:p>
            <a:pPr>
              <a:lnSpc>
                <a:spcPts val="7926"/>
              </a:lnSpc>
              <a:spcBef>
                <a:spcPct val="0"/>
              </a:spcBef>
            </a:pPr>
            <a:r>
              <a:rPr lang="en-US" sz="4000" dirty="0">
                <a:solidFill>
                  <a:schemeClr val="tx2"/>
                </a:solidFill>
                <a:latin typeface="Inter Semi-Bold"/>
              </a:rPr>
              <a:t>Das, A., </a:t>
            </a:r>
            <a:r>
              <a:rPr lang="en-US" sz="4000" dirty="0" err="1">
                <a:solidFill>
                  <a:schemeClr val="tx2"/>
                </a:solidFill>
                <a:latin typeface="Inter Semi-Bold"/>
              </a:rPr>
              <a:t>Kottur</a:t>
            </a:r>
            <a:r>
              <a:rPr lang="en-US" sz="4000" dirty="0">
                <a:solidFill>
                  <a:schemeClr val="tx2"/>
                </a:solidFill>
                <a:latin typeface="Inter Semi-Bold"/>
              </a:rPr>
              <a:t>, S., Gupta, K., Singh, A., Yadav, D., Moura, J. M. F., Parikh, D., &amp; Batra, D. (2017) -  Visual Dialog.</a:t>
            </a:r>
          </a:p>
        </p:txBody>
      </p:sp>
    </p:spTree>
    <p:extLst>
      <p:ext uri="{BB962C8B-B14F-4D97-AF65-F5344CB8AC3E}">
        <p14:creationId xmlns:p14="http://schemas.microsoft.com/office/powerpoint/2010/main" val="489208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10181" cy="10287000"/>
            <a:chOff x="0" y="0"/>
            <a:chExt cx="476756" cy="2709333"/>
          </a:xfrm>
        </p:grpSpPr>
        <p:sp>
          <p:nvSpPr>
            <p:cNvPr id="3" name="Freeform 3"/>
            <p:cNvSpPr/>
            <p:nvPr/>
          </p:nvSpPr>
          <p:spPr>
            <a:xfrm>
              <a:off x="0" y="0"/>
              <a:ext cx="476756" cy="2709333"/>
            </a:xfrm>
            <a:custGeom>
              <a:avLst/>
              <a:gdLst/>
              <a:ahLst/>
              <a:cxnLst/>
              <a:rect l="l" t="t" r="r" b="b"/>
              <a:pathLst>
                <a:path w="476756" h="2709333">
                  <a:moveTo>
                    <a:pt x="0" y="0"/>
                  </a:moveTo>
                  <a:lnTo>
                    <a:pt x="476756" y="0"/>
                  </a:lnTo>
                  <a:lnTo>
                    <a:pt x="476756" y="2709333"/>
                  </a:lnTo>
                  <a:lnTo>
                    <a:pt x="0" y="2709333"/>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4" name="TextBox 4"/>
            <p:cNvSpPr txBox="1"/>
            <p:nvPr/>
          </p:nvSpPr>
          <p:spPr>
            <a:xfrm>
              <a:off x="0" y="-38100"/>
              <a:ext cx="476756" cy="2747433"/>
            </a:xfrm>
            <a:prstGeom prst="rect">
              <a:avLst/>
            </a:prstGeom>
          </p:spPr>
          <p:txBody>
            <a:bodyPr lIns="50800" tIns="50800" rIns="50800" bIns="50800" rtlCol="0" anchor="ctr"/>
            <a:lstStyle/>
            <a:p>
              <a:pPr algn="ctr">
                <a:lnSpc>
                  <a:spcPts val="2799"/>
                </a:lnSpc>
              </a:pPr>
              <a:endParaRPr/>
            </a:p>
          </p:txBody>
        </p:sp>
      </p:grpSp>
      <p:sp>
        <p:nvSpPr>
          <p:cNvPr id="5" name="Freeform 5"/>
          <p:cNvSpPr/>
          <p:nvPr/>
        </p:nvSpPr>
        <p:spPr>
          <a:xfrm>
            <a:off x="4965817" y="1691188"/>
            <a:ext cx="8356366" cy="6904624"/>
          </a:xfrm>
          <a:custGeom>
            <a:avLst/>
            <a:gdLst/>
            <a:ahLst/>
            <a:cxnLst/>
            <a:rect l="l" t="t" r="r" b="b"/>
            <a:pathLst>
              <a:path w="8356366" h="6904624">
                <a:moveTo>
                  <a:pt x="0" y="0"/>
                </a:moveTo>
                <a:lnTo>
                  <a:pt x="8356366" y="0"/>
                </a:lnTo>
                <a:lnTo>
                  <a:pt x="8356366" y="6904624"/>
                </a:lnTo>
                <a:lnTo>
                  <a:pt x="0" y="69046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4" name="TextBox 4"/>
          <p:cNvSpPr txBox="1"/>
          <p:nvPr/>
        </p:nvSpPr>
        <p:spPr>
          <a:xfrm>
            <a:off x="12447374" y="8452438"/>
            <a:ext cx="4811926" cy="557053"/>
          </a:xfrm>
          <a:prstGeom prst="rect">
            <a:avLst/>
          </a:prstGeom>
        </p:spPr>
        <p:txBody>
          <a:bodyPr lIns="0" tIns="0" rIns="0" bIns="0" rtlCol="0" anchor="t">
            <a:spAutoFit/>
          </a:bodyPr>
          <a:lstStyle/>
          <a:p>
            <a:pPr algn="r">
              <a:lnSpc>
                <a:spcPts val="4552"/>
              </a:lnSpc>
              <a:spcBef>
                <a:spcPct val="0"/>
              </a:spcBef>
            </a:pPr>
            <a:r>
              <a:rPr lang="en-US" sz="3251" spc="975">
                <a:solidFill>
                  <a:srgbClr val="000000"/>
                </a:solidFill>
                <a:latin typeface="Inter"/>
              </a:rPr>
              <a:t>1</a:t>
            </a:r>
          </a:p>
        </p:txBody>
      </p:sp>
      <p:sp>
        <p:nvSpPr>
          <p:cNvPr id="5" name="TextBox 5"/>
          <p:cNvSpPr txBox="1"/>
          <p:nvPr/>
        </p:nvSpPr>
        <p:spPr>
          <a:xfrm>
            <a:off x="4737508" y="4243288"/>
            <a:ext cx="8812984" cy="965988"/>
          </a:xfrm>
          <a:prstGeom prst="rect">
            <a:avLst/>
          </a:prstGeom>
        </p:spPr>
        <p:txBody>
          <a:bodyPr lIns="0" tIns="0" rIns="0" bIns="0" rtlCol="0" anchor="t">
            <a:spAutoFit/>
          </a:bodyPr>
          <a:lstStyle/>
          <a:p>
            <a:pPr algn="ctr">
              <a:lnSpc>
                <a:spcPts val="7926"/>
              </a:lnSpc>
              <a:spcBef>
                <a:spcPct val="0"/>
              </a:spcBef>
            </a:pPr>
            <a:r>
              <a:rPr lang="en-US" sz="5661">
                <a:solidFill>
                  <a:srgbClr val="000000"/>
                </a:solidFill>
                <a:latin typeface="Inter Semi-Bold"/>
              </a:rPr>
              <a:t>Introduction</a:t>
            </a:r>
          </a:p>
        </p:txBody>
      </p:sp>
      <p:grpSp>
        <p:nvGrpSpPr>
          <p:cNvPr id="6" name="Group 6"/>
          <p:cNvGrpSpPr/>
          <p:nvPr/>
        </p:nvGrpSpPr>
        <p:grpSpPr>
          <a:xfrm>
            <a:off x="0" y="0"/>
            <a:ext cx="1810181" cy="10287000"/>
            <a:chOff x="0" y="0"/>
            <a:chExt cx="476756" cy="2709333"/>
          </a:xfrm>
        </p:grpSpPr>
        <p:sp>
          <p:nvSpPr>
            <p:cNvPr id="7" name="Freeform 7"/>
            <p:cNvSpPr/>
            <p:nvPr/>
          </p:nvSpPr>
          <p:spPr>
            <a:xfrm>
              <a:off x="0" y="0"/>
              <a:ext cx="476756" cy="2709333"/>
            </a:xfrm>
            <a:custGeom>
              <a:avLst/>
              <a:gdLst/>
              <a:ahLst/>
              <a:cxnLst/>
              <a:rect l="l" t="t" r="r" b="b"/>
              <a:pathLst>
                <a:path w="476756" h="2709333">
                  <a:moveTo>
                    <a:pt x="0" y="0"/>
                  </a:moveTo>
                  <a:lnTo>
                    <a:pt x="476756" y="0"/>
                  </a:lnTo>
                  <a:lnTo>
                    <a:pt x="476756" y="2709333"/>
                  </a:lnTo>
                  <a:lnTo>
                    <a:pt x="0" y="2709333"/>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8" name="TextBox 8"/>
            <p:cNvSpPr txBox="1"/>
            <p:nvPr/>
          </p:nvSpPr>
          <p:spPr>
            <a:xfrm>
              <a:off x="0" y="-38100"/>
              <a:ext cx="476756" cy="2747433"/>
            </a:xfrm>
            <a:prstGeom prst="rect">
              <a:avLst/>
            </a:prstGeom>
          </p:spPr>
          <p:txBody>
            <a:bodyPr lIns="50800" tIns="50800" rIns="50800" bIns="50800" rtlCol="0" anchor="ctr"/>
            <a:lstStyle/>
            <a:p>
              <a:pPr algn="ctr">
                <a:lnSpc>
                  <a:spcPts val="2799"/>
                </a:lnSpc>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4" name="Group 4"/>
          <p:cNvGrpSpPr/>
          <p:nvPr/>
        </p:nvGrpSpPr>
        <p:grpSpPr>
          <a:xfrm>
            <a:off x="0" y="0"/>
            <a:ext cx="1810181" cy="10287000"/>
            <a:chOff x="0" y="0"/>
            <a:chExt cx="476756" cy="2709333"/>
          </a:xfrm>
        </p:grpSpPr>
        <p:sp>
          <p:nvSpPr>
            <p:cNvPr id="5" name="Freeform 5"/>
            <p:cNvSpPr/>
            <p:nvPr/>
          </p:nvSpPr>
          <p:spPr>
            <a:xfrm>
              <a:off x="0" y="0"/>
              <a:ext cx="476756" cy="2709333"/>
            </a:xfrm>
            <a:custGeom>
              <a:avLst/>
              <a:gdLst/>
              <a:ahLst/>
              <a:cxnLst/>
              <a:rect l="l" t="t" r="r" b="b"/>
              <a:pathLst>
                <a:path w="476756" h="2709333">
                  <a:moveTo>
                    <a:pt x="0" y="0"/>
                  </a:moveTo>
                  <a:lnTo>
                    <a:pt x="476756" y="0"/>
                  </a:lnTo>
                  <a:lnTo>
                    <a:pt x="476756" y="2709333"/>
                  </a:lnTo>
                  <a:lnTo>
                    <a:pt x="0" y="2709333"/>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6" name="TextBox 6"/>
            <p:cNvSpPr txBox="1"/>
            <p:nvPr/>
          </p:nvSpPr>
          <p:spPr>
            <a:xfrm>
              <a:off x="0" y="-38100"/>
              <a:ext cx="476756" cy="2747433"/>
            </a:xfrm>
            <a:prstGeom prst="rect">
              <a:avLst/>
            </a:prstGeom>
          </p:spPr>
          <p:txBody>
            <a:bodyPr lIns="50800" tIns="50800" rIns="50800" bIns="50800" rtlCol="0" anchor="ctr"/>
            <a:lstStyle/>
            <a:p>
              <a:pPr algn="ctr">
                <a:lnSpc>
                  <a:spcPts val="2799"/>
                </a:lnSpc>
              </a:pPr>
              <a:endParaRPr/>
            </a:p>
          </p:txBody>
        </p:sp>
      </p:grpSp>
      <p:sp>
        <p:nvSpPr>
          <p:cNvPr id="7" name="AutoShape 7"/>
          <p:cNvSpPr/>
          <p:nvPr/>
        </p:nvSpPr>
        <p:spPr>
          <a:xfrm flipV="1">
            <a:off x="6707788" y="1710483"/>
            <a:ext cx="0" cy="6008882"/>
          </a:xfrm>
          <a:prstGeom prst="line">
            <a:avLst/>
          </a:prstGeom>
          <a:ln w="19050" cap="flat">
            <a:solidFill>
              <a:srgbClr val="000000"/>
            </a:solidFill>
            <a:prstDash val="solid"/>
            <a:headEnd type="none" w="sm" len="sm"/>
            <a:tailEnd type="none" w="sm" len="sm"/>
          </a:ln>
        </p:spPr>
        <p:txBody>
          <a:bodyPr/>
          <a:lstStyle/>
          <a:p>
            <a:endParaRPr lang="en-US"/>
          </a:p>
        </p:txBody>
      </p:sp>
      <p:sp>
        <p:nvSpPr>
          <p:cNvPr id="8" name="Freeform 8"/>
          <p:cNvSpPr/>
          <p:nvPr/>
        </p:nvSpPr>
        <p:spPr>
          <a:xfrm>
            <a:off x="8568314" y="4453966"/>
            <a:ext cx="6660381" cy="3520030"/>
          </a:xfrm>
          <a:custGeom>
            <a:avLst/>
            <a:gdLst/>
            <a:ahLst/>
            <a:cxnLst/>
            <a:rect l="l" t="t" r="r" b="b"/>
            <a:pathLst>
              <a:path w="6660381" h="3520030">
                <a:moveTo>
                  <a:pt x="0" y="0"/>
                </a:moveTo>
                <a:lnTo>
                  <a:pt x="6660381" y="0"/>
                </a:lnTo>
                <a:lnTo>
                  <a:pt x="6660381" y="3520031"/>
                </a:lnTo>
                <a:lnTo>
                  <a:pt x="0" y="3520031"/>
                </a:lnTo>
                <a:lnTo>
                  <a:pt x="0" y="0"/>
                </a:lnTo>
                <a:close/>
              </a:path>
            </a:pathLst>
          </a:custGeom>
          <a:blipFill>
            <a:blip r:embed="rId3"/>
            <a:stretch>
              <a:fillRect l="-717"/>
            </a:stretch>
          </a:blipFill>
        </p:spPr>
        <p:txBody>
          <a:bodyPr/>
          <a:lstStyle/>
          <a:p>
            <a:endParaRPr lang="en-US"/>
          </a:p>
        </p:txBody>
      </p:sp>
      <p:sp>
        <p:nvSpPr>
          <p:cNvPr id="9" name="TextBox 9"/>
          <p:cNvSpPr txBox="1"/>
          <p:nvPr/>
        </p:nvSpPr>
        <p:spPr>
          <a:xfrm>
            <a:off x="12447374" y="8452438"/>
            <a:ext cx="4811926" cy="557053"/>
          </a:xfrm>
          <a:prstGeom prst="rect">
            <a:avLst/>
          </a:prstGeom>
        </p:spPr>
        <p:txBody>
          <a:bodyPr lIns="0" tIns="0" rIns="0" bIns="0" rtlCol="0" anchor="t">
            <a:spAutoFit/>
          </a:bodyPr>
          <a:lstStyle/>
          <a:p>
            <a:pPr algn="r">
              <a:lnSpc>
                <a:spcPts val="4552"/>
              </a:lnSpc>
              <a:spcBef>
                <a:spcPct val="0"/>
              </a:spcBef>
            </a:pPr>
            <a:r>
              <a:rPr lang="en-US" sz="3251" spc="975">
                <a:solidFill>
                  <a:srgbClr val="000000"/>
                </a:solidFill>
                <a:latin typeface="Inter"/>
              </a:rPr>
              <a:t>2</a:t>
            </a:r>
          </a:p>
        </p:txBody>
      </p:sp>
      <p:sp>
        <p:nvSpPr>
          <p:cNvPr id="10" name="TextBox 10"/>
          <p:cNvSpPr txBox="1"/>
          <p:nvPr/>
        </p:nvSpPr>
        <p:spPr>
          <a:xfrm>
            <a:off x="7630781" y="2050602"/>
            <a:ext cx="4449766" cy="2172637"/>
          </a:xfrm>
          <a:prstGeom prst="rect">
            <a:avLst/>
          </a:prstGeom>
        </p:spPr>
        <p:txBody>
          <a:bodyPr lIns="0" tIns="0" rIns="0" bIns="0" rtlCol="0" anchor="t">
            <a:spAutoFit/>
          </a:bodyPr>
          <a:lstStyle/>
          <a:p>
            <a:pPr marL="882619" lvl="1" indent="-441310" algn="just">
              <a:lnSpc>
                <a:spcPts val="5723"/>
              </a:lnSpc>
              <a:buFont typeface="Arial"/>
              <a:buChar char="•"/>
            </a:pPr>
            <a:r>
              <a:rPr lang="en-US" sz="4088">
                <a:solidFill>
                  <a:srgbClr val="000000"/>
                </a:solidFill>
                <a:latin typeface="Inter"/>
              </a:rPr>
              <a:t>The </a:t>
            </a:r>
            <a:r>
              <a:rPr lang="en-US" sz="4088" u="sng">
                <a:solidFill>
                  <a:srgbClr val="000000"/>
                </a:solidFill>
                <a:latin typeface="Inter Bold"/>
              </a:rPr>
              <a:t>WHAT</a:t>
            </a:r>
          </a:p>
          <a:p>
            <a:pPr marL="882619" lvl="1" indent="-441310" algn="just">
              <a:lnSpc>
                <a:spcPts val="5723"/>
              </a:lnSpc>
              <a:buFont typeface="Arial"/>
              <a:buChar char="•"/>
            </a:pPr>
            <a:r>
              <a:rPr lang="en-US" sz="4088">
                <a:solidFill>
                  <a:srgbClr val="000000"/>
                </a:solidFill>
                <a:latin typeface="Inter"/>
              </a:rPr>
              <a:t>The </a:t>
            </a:r>
            <a:r>
              <a:rPr lang="en-US" sz="4088" u="sng">
                <a:solidFill>
                  <a:srgbClr val="000000"/>
                </a:solidFill>
                <a:latin typeface="Inter Semi-Bold"/>
              </a:rPr>
              <a:t>WHY</a:t>
            </a:r>
          </a:p>
          <a:p>
            <a:pPr marL="882619" lvl="1" indent="-441310" algn="just">
              <a:lnSpc>
                <a:spcPts val="5723"/>
              </a:lnSpc>
              <a:buFont typeface="Arial"/>
              <a:buChar char="•"/>
            </a:pPr>
            <a:r>
              <a:rPr lang="en-US" sz="4088">
                <a:solidFill>
                  <a:srgbClr val="000000"/>
                </a:solidFill>
                <a:latin typeface="Inter Semi-Bold"/>
              </a:rPr>
              <a:t>Objectives</a:t>
            </a:r>
          </a:p>
        </p:txBody>
      </p:sp>
      <p:sp>
        <p:nvSpPr>
          <p:cNvPr id="11" name="TextBox 11"/>
          <p:cNvSpPr txBox="1"/>
          <p:nvPr/>
        </p:nvSpPr>
        <p:spPr>
          <a:xfrm>
            <a:off x="1810181" y="1170339"/>
            <a:ext cx="4570555" cy="965988"/>
          </a:xfrm>
          <a:prstGeom prst="rect">
            <a:avLst/>
          </a:prstGeom>
        </p:spPr>
        <p:txBody>
          <a:bodyPr lIns="0" tIns="0" rIns="0" bIns="0" rtlCol="0" anchor="t">
            <a:spAutoFit/>
          </a:bodyPr>
          <a:lstStyle/>
          <a:p>
            <a:pPr algn="ctr">
              <a:lnSpc>
                <a:spcPts val="7926"/>
              </a:lnSpc>
              <a:spcBef>
                <a:spcPct val="0"/>
              </a:spcBef>
            </a:pPr>
            <a:r>
              <a:rPr lang="en-US" sz="5661">
                <a:solidFill>
                  <a:srgbClr val="000000"/>
                </a:solidFill>
                <a:latin typeface="Inter Semi-Bold"/>
              </a:rPr>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4" name="Group 4"/>
          <p:cNvGrpSpPr/>
          <p:nvPr/>
        </p:nvGrpSpPr>
        <p:grpSpPr>
          <a:xfrm>
            <a:off x="0" y="0"/>
            <a:ext cx="1810181" cy="10287000"/>
            <a:chOff x="0" y="0"/>
            <a:chExt cx="476756" cy="2709333"/>
          </a:xfrm>
        </p:grpSpPr>
        <p:sp>
          <p:nvSpPr>
            <p:cNvPr id="5" name="Freeform 5"/>
            <p:cNvSpPr/>
            <p:nvPr/>
          </p:nvSpPr>
          <p:spPr>
            <a:xfrm>
              <a:off x="0" y="0"/>
              <a:ext cx="476756" cy="2709333"/>
            </a:xfrm>
            <a:custGeom>
              <a:avLst/>
              <a:gdLst/>
              <a:ahLst/>
              <a:cxnLst/>
              <a:rect l="l" t="t" r="r" b="b"/>
              <a:pathLst>
                <a:path w="476756" h="2709333">
                  <a:moveTo>
                    <a:pt x="0" y="0"/>
                  </a:moveTo>
                  <a:lnTo>
                    <a:pt x="476756" y="0"/>
                  </a:lnTo>
                  <a:lnTo>
                    <a:pt x="476756" y="2709333"/>
                  </a:lnTo>
                  <a:lnTo>
                    <a:pt x="0" y="2709333"/>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6" name="TextBox 6"/>
            <p:cNvSpPr txBox="1"/>
            <p:nvPr/>
          </p:nvSpPr>
          <p:spPr>
            <a:xfrm>
              <a:off x="0" y="-38100"/>
              <a:ext cx="476756" cy="2747433"/>
            </a:xfrm>
            <a:prstGeom prst="rect">
              <a:avLst/>
            </a:prstGeom>
          </p:spPr>
          <p:txBody>
            <a:bodyPr lIns="50800" tIns="50800" rIns="50800" bIns="50800" rtlCol="0" anchor="ctr"/>
            <a:lstStyle/>
            <a:p>
              <a:pPr algn="ctr">
                <a:lnSpc>
                  <a:spcPts val="2799"/>
                </a:lnSpc>
              </a:pPr>
              <a:endParaRPr/>
            </a:p>
          </p:txBody>
        </p:sp>
      </p:grpSp>
      <p:grpSp>
        <p:nvGrpSpPr>
          <p:cNvPr id="7" name="Group 7"/>
          <p:cNvGrpSpPr/>
          <p:nvPr/>
        </p:nvGrpSpPr>
        <p:grpSpPr>
          <a:xfrm>
            <a:off x="1810181" y="3535383"/>
            <a:ext cx="15192665" cy="1461522"/>
            <a:chOff x="0" y="0"/>
            <a:chExt cx="20256887" cy="1948696"/>
          </a:xfrm>
        </p:grpSpPr>
        <p:sp>
          <p:nvSpPr>
            <p:cNvPr id="8" name="TextBox 8"/>
            <p:cNvSpPr txBox="1"/>
            <p:nvPr/>
          </p:nvSpPr>
          <p:spPr>
            <a:xfrm>
              <a:off x="0" y="643126"/>
              <a:ext cx="5164651" cy="605294"/>
            </a:xfrm>
            <a:prstGeom prst="rect">
              <a:avLst/>
            </a:prstGeom>
          </p:spPr>
          <p:txBody>
            <a:bodyPr lIns="0" tIns="0" rIns="0" bIns="0" rtlCol="0" anchor="t">
              <a:spAutoFit/>
            </a:bodyPr>
            <a:lstStyle/>
            <a:p>
              <a:pPr algn="ctr">
                <a:lnSpc>
                  <a:spcPts val="3853"/>
                </a:lnSpc>
                <a:spcBef>
                  <a:spcPct val="0"/>
                </a:spcBef>
              </a:pPr>
              <a:r>
                <a:rPr lang="en-US" sz="2752">
                  <a:solidFill>
                    <a:srgbClr val="000000"/>
                  </a:solidFill>
                  <a:latin typeface="Inter Bold"/>
                </a:rPr>
                <a:t>Human Machine</a:t>
              </a:r>
            </a:p>
          </p:txBody>
        </p:sp>
        <p:sp>
          <p:nvSpPr>
            <p:cNvPr id="9" name="AutoShape 9"/>
            <p:cNvSpPr/>
            <p:nvPr/>
          </p:nvSpPr>
          <p:spPr>
            <a:xfrm>
              <a:off x="4498745" y="999748"/>
              <a:ext cx="665905" cy="0"/>
            </a:xfrm>
            <a:prstGeom prst="line">
              <a:avLst/>
            </a:prstGeom>
            <a:ln w="50800" cap="flat">
              <a:solidFill>
                <a:srgbClr val="FF3131"/>
              </a:solidFill>
              <a:prstDash val="solid"/>
              <a:headEnd type="none" w="sm" len="sm"/>
              <a:tailEnd type="arrow" w="med" len="sm"/>
            </a:ln>
          </p:spPr>
          <p:txBody>
            <a:bodyPr/>
            <a:lstStyle/>
            <a:p>
              <a:endParaRPr lang="en-US"/>
            </a:p>
          </p:txBody>
        </p:sp>
        <p:sp>
          <p:nvSpPr>
            <p:cNvPr id="10" name="TextBox 10"/>
            <p:cNvSpPr txBox="1"/>
            <p:nvPr/>
          </p:nvSpPr>
          <p:spPr>
            <a:xfrm>
              <a:off x="5565625" y="343566"/>
              <a:ext cx="14254053" cy="1259333"/>
            </a:xfrm>
            <a:prstGeom prst="rect">
              <a:avLst/>
            </a:prstGeom>
          </p:spPr>
          <p:txBody>
            <a:bodyPr lIns="0" tIns="0" rIns="0" bIns="0" rtlCol="0" anchor="t">
              <a:spAutoFit/>
            </a:bodyPr>
            <a:lstStyle/>
            <a:p>
              <a:pPr algn="ctr">
                <a:lnSpc>
                  <a:spcPts val="3853"/>
                </a:lnSpc>
                <a:spcBef>
                  <a:spcPct val="0"/>
                </a:spcBef>
              </a:pPr>
              <a:r>
                <a:rPr lang="en-US" sz="2752">
                  <a:solidFill>
                    <a:srgbClr val="000000"/>
                  </a:solidFill>
                  <a:latin typeface="Inter"/>
                </a:rPr>
                <a:t>Interaction between Humans and Machines in terms of Technology and AI.</a:t>
              </a:r>
            </a:p>
          </p:txBody>
        </p:sp>
        <p:grpSp>
          <p:nvGrpSpPr>
            <p:cNvPr id="11" name="Group 11"/>
            <p:cNvGrpSpPr/>
            <p:nvPr/>
          </p:nvGrpSpPr>
          <p:grpSpPr>
            <a:xfrm>
              <a:off x="414999" y="0"/>
              <a:ext cx="19841888" cy="1948696"/>
              <a:chOff x="0" y="0"/>
              <a:chExt cx="3919385" cy="384928"/>
            </a:xfrm>
          </p:grpSpPr>
          <p:sp>
            <p:nvSpPr>
              <p:cNvPr id="12" name="Freeform 12"/>
              <p:cNvSpPr/>
              <p:nvPr/>
            </p:nvSpPr>
            <p:spPr>
              <a:xfrm>
                <a:off x="0" y="0"/>
                <a:ext cx="3919385" cy="384928"/>
              </a:xfrm>
              <a:custGeom>
                <a:avLst/>
                <a:gdLst/>
                <a:ahLst/>
                <a:cxnLst/>
                <a:rect l="l" t="t" r="r" b="b"/>
                <a:pathLst>
                  <a:path w="3919385" h="384928">
                    <a:moveTo>
                      <a:pt x="0" y="0"/>
                    </a:moveTo>
                    <a:lnTo>
                      <a:pt x="3919385" y="0"/>
                    </a:lnTo>
                    <a:lnTo>
                      <a:pt x="3919385" y="384928"/>
                    </a:lnTo>
                    <a:lnTo>
                      <a:pt x="0" y="384928"/>
                    </a:lnTo>
                    <a:close/>
                  </a:path>
                </a:pathLst>
              </a:custGeom>
              <a:solidFill>
                <a:srgbClr val="000000">
                  <a:alpha val="0"/>
                </a:srgbClr>
              </a:solidFill>
              <a:ln w="38100" cap="sq">
                <a:solidFill>
                  <a:srgbClr val="000000"/>
                </a:solidFill>
                <a:prstDash val="solid"/>
                <a:miter/>
              </a:ln>
            </p:spPr>
            <p:txBody>
              <a:bodyPr/>
              <a:lstStyle/>
              <a:p>
                <a:endParaRPr lang="en-US"/>
              </a:p>
            </p:txBody>
          </p:sp>
          <p:sp>
            <p:nvSpPr>
              <p:cNvPr id="13" name="TextBox 13"/>
              <p:cNvSpPr txBox="1"/>
              <p:nvPr/>
            </p:nvSpPr>
            <p:spPr>
              <a:xfrm>
                <a:off x="0" y="-38100"/>
                <a:ext cx="3919385" cy="423028"/>
              </a:xfrm>
              <a:prstGeom prst="rect">
                <a:avLst/>
              </a:prstGeom>
            </p:spPr>
            <p:txBody>
              <a:bodyPr lIns="50800" tIns="50800" rIns="50800" bIns="50800" rtlCol="0" anchor="ctr"/>
              <a:lstStyle/>
              <a:p>
                <a:pPr algn="ctr">
                  <a:lnSpc>
                    <a:spcPts val="2799"/>
                  </a:lnSpc>
                </a:pPr>
                <a:endParaRPr/>
              </a:p>
            </p:txBody>
          </p:sp>
        </p:grpSp>
      </p:grpSp>
      <p:sp>
        <p:nvSpPr>
          <p:cNvPr id="14" name="TextBox 14"/>
          <p:cNvSpPr txBox="1"/>
          <p:nvPr/>
        </p:nvSpPr>
        <p:spPr>
          <a:xfrm>
            <a:off x="1883860" y="6139554"/>
            <a:ext cx="4545870" cy="468258"/>
          </a:xfrm>
          <a:prstGeom prst="rect">
            <a:avLst/>
          </a:prstGeom>
        </p:spPr>
        <p:txBody>
          <a:bodyPr lIns="0" tIns="0" rIns="0" bIns="0" rtlCol="0" anchor="t">
            <a:spAutoFit/>
          </a:bodyPr>
          <a:lstStyle/>
          <a:p>
            <a:pPr algn="ctr">
              <a:lnSpc>
                <a:spcPts val="3853"/>
              </a:lnSpc>
              <a:spcBef>
                <a:spcPct val="0"/>
              </a:spcBef>
            </a:pPr>
            <a:r>
              <a:rPr lang="en-US" sz="2752">
                <a:solidFill>
                  <a:srgbClr val="000000"/>
                </a:solidFill>
                <a:latin typeface="Inter Bold"/>
              </a:rPr>
              <a:t>Image Based Dialog</a:t>
            </a:r>
          </a:p>
        </p:txBody>
      </p:sp>
      <p:sp>
        <p:nvSpPr>
          <p:cNvPr id="15" name="AutoShape 15"/>
          <p:cNvSpPr/>
          <p:nvPr/>
        </p:nvSpPr>
        <p:spPr>
          <a:xfrm>
            <a:off x="6429730" y="6402258"/>
            <a:ext cx="614912" cy="0"/>
          </a:xfrm>
          <a:prstGeom prst="line">
            <a:avLst/>
          </a:prstGeom>
          <a:ln w="38100" cap="flat">
            <a:solidFill>
              <a:srgbClr val="FF3131"/>
            </a:solidFill>
            <a:prstDash val="solid"/>
            <a:headEnd type="none" w="sm" len="sm"/>
            <a:tailEnd type="arrow" w="med" len="sm"/>
          </a:ln>
        </p:spPr>
        <p:txBody>
          <a:bodyPr/>
          <a:lstStyle/>
          <a:p>
            <a:endParaRPr lang="en-US"/>
          </a:p>
        </p:txBody>
      </p:sp>
      <p:grpSp>
        <p:nvGrpSpPr>
          <p:cNvPr id="16" name="Group 16"/>
          <p:cNvGrpSpPr/>
          <p:nvPr/>
        </p:nvGrpSpPr>
        <p:grpSpPr>
          <a:xfrm>
            <a:off x="2085835" y="5671497"/>
            <a:ext cx="14917012" cy="1461522"/>
            <a:chOff x="0" y="0"/>
            <a:chExt cx="3928760" cy="384928"/>
          </a:xfrm>
        </p:grpSpPr>
        <p:sp>
          <p:nvSpPr>
            <p:cNvPr id="17" name="Freeform 17"/>
            <p:cNvSpPr/>
            <p:nvPr/>
          </p:nvSpPr>
          <p:spPr>
            <a:xfrm>
              <a:off x="0" y="0"/>
              <a:ext cx="3928761" cy="384928"/>
            </a:xfrm>
            <a:custGeom>
              <a:avLst/>
              <a:gdLst/>
              <a:ahLst/>
              <a:cxnLst/>
              <a:rect l="l" t="t" r="r" b="b"/>
              <a:pathLst>
                <a:path w="3928761" h="384928">
                  <a:moveTo>
                    <a:pt x="0" y="0"/>
                  </a:moveTo>
                  <a:lnTo>
                    <a:pt x="3928761" y="0"/>
                  </a:lnTo>
                  <a:lnTo>
                    <a:pt x="3928761" y="384928"/>
                  </a:lnTo>
                  <a:lnTo>
                    <a:pt x="0" y="384928"/>
                  </a:lnTo>
                  <a:close/>
                </a:path>
              </a:pathLst>
            </a:custGeom>
            <a:solidFill>
              <a:srgbClr val="000000">
                <a:alpha val="0"/>
              </a:srgbClr>
            </a:solidFill>
            <a:ln w="38100" cap="sq">
              <a:solidFill>
                <a:srgbClr val="000000"/>
              </a:solidFill>
              <a:prstDash val="solid"/>
              <a:miter/>
            </a:ln>
          </p:spPr>
          <p:txBody>
            <a:bodyPr/>
            <a:lstStyle/>
            <a:p>
              <a:endParaRPr lang="en-US"/>
            </a:p>
          </p:txBody>
        </p:sp>
        <p:sp>
          <p:nvSpPr>
            <p:cNvPr id="18" name="TextBox 18"/>
            <p:cNvSpPr txBox="1"/>
            <p:nvPr/>
          </p:nvSpPr>
          <p:spPr>
            <a:xfrm>
              <a:off x="0" y="-38100"/>
              <a:ext cx="3928760" cy="423028"/>
            </a:xfrm>
            <a:prstGeom prst="rect">
              <a:avLst/>
            </a:prstGeom>
          </p:spPr>
          <p:txBody>
            <a:bodyPr lIns="50800" tIns="50800" rIns="50800" bIns="50800" rtlCol="0" anchor="ctr"/>
            <a:lstStyle/>
            <a:p>
              <a:pPr algn="ctr">
                <a:lnSpc>
                  <a:spcPts val="2799"/>
                </a:lnSpc>
              </a:pPr>
              <a:endParaRPr/>
            </a:p>
          </p:txBody>
        </p:sp>
      </p:grpSp>
      <p:sp>
        <p:nvSpPr>
          <p:cNvPr id="19" name="TextBox 19"/>
          <p:cNvSpPr txBox="1"/>
          <p:nvPr/>
        </p:nvSpPr>
        <p:spPr>
          <a:xfrm>
            <a:off x="6687698" y="6119682"/>
            <a:ext cx="9894175" cy="473012"/>
          </a:xfrm>
          <a:prstGeom prst="rect">
            <a:avLst/>
          </a:prstGeom>
        </p:spPr>
        <p:txBody>
          <a:bodyPr lIns="0" tIns="0" rIns="0" bIns="0" rtlCol="0" anchor="t">
            <a:spAutoFit/>
          </a:bodyPr>
          <a:lstStyle/>
          <a:p>
            <a:pPr algn="ctr">
              <a:lnSpc>
                <a:spcPts val="3853"/>
              </a:lnSpc>
              <a:spcBef>
                <a:spcPct val="0"/>
              </a:spcBef>
            </a:pPr>
            <a:r>
              <a:rPr lang="en-US" sz="2752">
                <a:solidFill>
                  <a:srgbClr val="000000"/>
                </a:solidFill>
                <a:latin typeface="Inter"/>
              </a:rPr>
              <a:t>Integration of visual content into communication.</a:t>
            </a:r>
          </a:p>
        </p:txBody>
      </p:sp>
      <p:sp>
        <p:nvSpPr>
          <p:cNvPr id="20" name="TextBox 20"/>
          <p:cNvSpPr txBox="1"/>
          <p:nvPr/>
        </p:nvSpPr>
        <p:spPr>
          <a:xfrm>
            <a:off x="12447374" y="8452438"/>
            <a:ext cx="4811926" cy="557053"/>
          </a:xfrm>
          <a:prstGeom prst="rect">
            <a:avLst/>
          </a:prstGeom>
        </p:spPr>
        <p:txBody>
          <a:bodyPr lIns="0" tIns="0" rIns="0" bIns="0" rtlCol="0" anchor="t">
            <a:spAutoFit/>
          </a:bodyPr>
          <a:lstStyle/>
          <a:p>
            <a:pPr algn="r">
              <a:lnSpc>
                <a:spcPts val="4552"/>
              </a:lnSpc>
              <a:spcBef>
                <a:spcPct val="0"/>
              </a:spcBef>
            </a:pPr>
            <a:r>
              <a:rPr lang="en-US" sz="3251" spc="975">
                <a:solidFill>
                  <a:srgbClr val="000000"/>
                </a:solidFill>
                <a:latin typeface="Inter"/>
              </a:rPr>
              <a:t>3</a:t>
            </a:r>
          </a:p>
        </p:txBody>
      </p:sp>
      <p:grpSp>
        <p:nvGrpSpPr>
          <p:cNvPr id="21" name="Group 21"/>
          <p:cNvGrpSpPr/>
          <p:nvPr/>
        </p:nvGrpSpPr>
        <p:grpSpPr>
          <a:xfrm>
            <a:off x="2240804" y="1284639"/>
            <a:ext cx="3831982" cy="851688"/>
            <a:chOff x="0" y="0"/>
            <a:chExt cx="5109309" cy="1135584"/>
          </a:xfrm>
        </p:grpSpPr>
        <p:grpSp>
          <p:nvGrpSpPr>
            <p:cNvPr id="22" name="Group 22"/>
            <p:cNvGrpSpPr/>
            <p:nvPr/>
          </p:nvGrpSpPr>
          <p:grpSpPr>
            <a:xfrm rot="5400000">
              <a:off x="-64846" y="113868"/>
              <a:ext cx="1037540" cy="907848"/>
              <a:chOff x="0" y="0"/>
              <a:chExt cx="812800" cy="711200"/>
            </a:xfrm>
          </p:grpSpPr>
          <p:sp>
            <p:nvSpPr>
              <p:cNvPr id="23" name="Freeform 23"/>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3131"/>
              </a:solidFill>
            </p:spPr>
            <p:txBody>
              <a:bodyPr/>
              <a:lstStyle/>
              <a:p>
                <a:endParaRPr lang="en-US"/>
              </a:p>
            </p:txBody>
          </p:sp>
          <p:sp>
            <p:nvSpPr>
              <p:cNvPr id="24" name="TextBox 24"/>
              <p:cNvSpPr txBox="1"/>
              <p:nvPr/>
            </p:nvSpPr>
            <p:spPr>
              <a:xfrm>
                <a:off x="127000" y="292100"/>
                <a:ext cx="558800" cy="368300"/>
              </a:xfrm>
              <a:prstGeom prst="rect">
                <a:avLst/>
              </a:prstGeom>
            </p:spPr>
            <p:txBody>
              <a:bodyPr lIns="50800" tIns="50800" rIns="50800" bIns="50800" rtlCol="0" anchor="ctr"/>
              <a:lstStyle/>
              <a:p>
                <a:pPr algn="ctr">
                  <a:lnSpc>
                    <a:spcPts val="2799"/>
                  </a:lnSpc>
                </a:pPr>
                <a:endParaRPr/>
              </a:p>
            </p:txBody>
          </p:sp>
        </p:grpSp>
        <p:sp>
          <p:nvSpPr>
            <p:cNvPr id="25" name="TextBox 25"/>
            <p:cNvSpPr txBox="1"/>
            <p:nvPr/>
          </p:nvSpPr>
          <p:spPr>
            <a:xfrm>
              <a:off x="610133" y="-114300"/>
              <a:ext cx="4499175" cy="1249884"/>
            </a:xfrm>
            <a:prstGeom prst="rect">
              <a:avLst/>
            </a:prstGeom>
          </p:spPr>
          <p:txBody>
            <a:bodyPr lIns="0" tIns="0" rIns="0" bIns="0" rtlCol="0" anchor="t">
              <a:spAutoFit/>
            </a:bodyPr>
            <a:lstStyle/>
            <a:p>
              <a:pPr algn="ctr">
                <a:lnSpc>
                  <a:spcPts val="7926"/>
                </a:lnSpc>
                <a:spcBef>
                  <a:spcPct val="0"/>
                </a:spcBef>
              </a:pPr>
              <a:r>
                <a:rPr lang="en-US" sz="5661">
                  <a:solidFill>
                    <a:srgbClr val="000000"/>
                  </a:solidFill>
                  <a:latin typeface="Inter Semi-Bold"/>
                </a:rPr>
                <a:t>HMIBD</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4" name="Group 4"/>
          <p:cNvGrpSpPr/>
          <p:nvPr/>
        </p:nvGrpSpPr>
        <p:grpSpPr>
          <a:xfrm>
            <a:off x="0" y="0"/>
            <a:ext cx="1810181" cy="10287000"/>
            <a:chOff x="0" y="0"/>
            <a:chExt cx="476756" cy="2709333"/>
          </a:xfrm>
        </p:grpSpPr>
        <p:sp>
          <p:nvSpPr>
            <p:cNvPr id="5" name="Freeform 5"/>
            <p:cNvSpPr/>
            <p:nvPr/>
          </p:nvSpPr>
          <p:spPr>
            <a:xfrm>
              <a:off x="0" y="0"/>
              <a:ext cx="476756" cy="2709333"/>
            </a:xfrm>
            <a:custGeom>
              <a:avLst/>
              <a:gdLst/>
              <a:ahLst/>
              <a:cxnLst/>
              <a:rect l="l" t="t" r="r" b="b"/>
              <a:pathLst>
                <a:path w="476756" h="2709333">
                  <a:moveTo>
                    <a:pt x="0" y="0"/>
                  </a:moveTo>
                  <a:lnTo>
                    <a:pt x="476756" y="0"/>
                  </a:lnTo>
                  <a:lnTo>
                    <a:pt x="476756" y="2709333"/>
                  </a:lnTo>
                  <a:lnTo>
                    <a:pt x="0" y="2709333"/>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6" name="TextBox 6"/>
            <p:cNvSpPr txBox="1"/>
            <p:nvPr/>
          </p:nvSpPr>
          <p:spPr>
            <a:xfrm>
              <a:off x="0" y="-38100"/>
              <a:ext cx="476756" cy="2747433"/>
            </a:xfrm>
            <a:prstGeom prst="rect">
              <a:avLst/>
            </a:prstGeom>
          </p:spPr>
          <p:txBody>
            <a:bodyPr lIns="50800" tIns="50800" rIns="50800" bIns="50800" rtlCol="0" anchor="ctr"/>
            <a:lstStyle/>
            <a:p>
              <a:pPr algn="ctr">
                <a:lnSpc>
                  <a:spcPts val="2799"/>
                </a:lnSpc>
              </a:pPr>
              <a:endParaRPr/>
            </a:p>
          </p:txBody>
        </p:sp>
      </p:grpSp>
      <p:grpSp>
        <p:nvGrpSpPr>
          <p:cNvPr id="7" name="Group 7"/>
          <p:cNvGrpSpPr/>
          <p:nvPr/>
        </p:nvGrpSpPr>
        <p:grpSpPr>
          <a:xfrm rot="5400000">
            <a:off x="2192169" y="1370040"/>
            <a:ext cx="778155" cy="680886"/>
            <a:chOff x="0" y="0"/>
            <a:chExt cx="812800" cy="711200"/>
          </a:xfrm>
        </p:grpSpPr>
        <p:sp>
          <p:nvSpPr>
            <p:cNvPr id="8" name="Freeform 8"/>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3131"/>
            </a:solidFill>
          </p:spPr>
          <p:txBody>
            <a:bodyPr/>
            <a:lstStyle/>
            <a:p>
              <a:endParaRPr lang="en-US"/>
            </a:p>
          </p:txBody>
        </p:sp>
        <p:sp>
          <p:nvSpPr>
            <p:cNvPr id="9" name="TextBox 9"/>
            <p:cNvSpPr txBox="1"/>
            <p:nvPr/>
          </p:nvSpPr>
          <p:spPr>
            <a:xfrm>
              <a:off x="127000" y="292100"/>
              <a:ext cx="558800" cy="368300"/>
            </a:xfrm>
            <a:prstGeom prst="rect">
              <a:avLst/>
            </a:prstGeom>
          </p:spPr>
          <p:txBody>
            <a:bodyPr lIns="50800" tIns="50800" rIns="50800" bIns="50800" rtlCol="0" anchor="ctr"/>
            <a:lstStyle/>
            <a:p>
              <a:pPr algn="ctr">
                <a:lnSpc>
                  <a:spcPts val="2799"/>
                </a:lnSpc>
              </a:pPr>
              <a:endParaRPr/>
            </a:p>
          </p:txBody>
        </p:sp>
      </p:grpSp>
      <p:sp>
        <p:nvSpPr>
          <p:cNvPr id="10" name="AutoShape 10"/>
          <p:cNvSpPr/>
          <p:nvPr/>
        </p:nvSpPr>
        <p:spPr>
          <a:xfrm flipV="1">
            <a:off x="9153525" y="1710483"/>
            <a:ext cx="0" cy="6008882"/>
          </a:xfrm>
          <a:prstGeom prst="line">
            <a:avLst/>
          </a:prstGeom>
          <a:ln w="19050" cap="flat">
            <a:solidFill>
              <a:srgbClr val="000000"/>
            </a:solidFill>
            <a:prstDash val="solid"/>
            <a:headEnd type="none" w="sm" len="sm"/>
            <a:tailEnd type="none" w="sm" len="sm"/>
          </a:ln>
        </p:spPr>
        <p:txBody>
          <a:bodyPr/>
          <a:lstStyle/>
          <a:p>
            <a:endParaRPr lang="en-US"/>
          </a:p>
        </p:txBody>
      </p:sp>
      <p:sp>
        <p:nvSpPr>
          <p:cNvPr id="11" name="Freeform 11"/>
          <p:cNvSpPr/>
          <p:nvPr/>
        </p:nvSpPr>
        <p:spPr>
          <a:xfrm>
            <a:off x="9789934" y="1710483"/>
            <a:ext cx="6395103" cy="6089693"/>
          </a:xfrm>
          <a:custGeom>
            <a:avLst/>
            <a:gdLst/>
            <a:ahLst/>
            <a:cxnLst/>
            <a:rect l="l" t="t" r="r" b="b"/>
            <a:pathLst>
              <a:path w="6395103" h="6089693">
                <a:moveTo>
                  <a:pt x="0" y="0"/>
                </a:moveTo>
                <a:lnTo>
                  <a:pt x="6395103" y="0"/>
                </a:lnTo>
                <a:lnTo>
                  <a:pt x="6395103" y="6089693"/>
                </a:lnTo>
                <a:lnTo>
                  <a:pt x="0" y="6089693"/>
                </a:lnTo>
                <a:lnTo>
                  <a:pt x="0" y="0"/>
                </a:lnTo>
                <a:close/>
              </a:path>
            </a:pathLst>
          </a:custGeom>
          <a:blipFill>
            <a:blip r:embed="rId3"/>
            <a:stretch>
              <a:fillRect/>
            </a:stretch>
          </a:blipFill>
        </p:spPr>
        <p:txBody>
          <a:bodyPr/>
          <a:lstStyle/>
          <a:p>
            <a:endParaRPr lang="en-US"/>
          </a:p>
        </p:txBody>
      </p:sp>
      <p:sp>
        <p:nvSpPr>
          <p:cNvPr id="12" name="TextBox 12"/>
          <p:cNvSpPr txBox="1"/>
          <p:nvPr/>
        </p:nvSpPr>
        <p:spPr>
          <a:xfrm>
            <a:off x="12447374" y="8452438"/>
            <a:ext cx="4811926" cy="557053"/>
          </a:xfrm>
          <a:prstGeom prst="rect">
            <a:avLst/>
          </a:prstGeom>
        </p:spPr>
        <p:txBody>
          <a:bodyPr lIns="0" tIns="0" rIns="0" bIns="0" rtlCol="0" anchor="t">
            <a:spAutoFit/>
          </a:bodyPr>
          <a:lstStyle/>
          <a:p>
            <a:pPr algn="r">
              <a:lnSpc>
                <a:spcPts val="4552"/>
              </a:lnSpc>
              <a:spcBef>
                <a:spcPct val="0"/>
              </a:spcBef>
            </a:pPr>
            <a:r>
              <a:rPr lang="en-US" sz="3251" spc="975">
                <a:solidFill>
                  <a:srgbClr val="000000"/>
                </a:solidFill>
                <a:latin typeface="Inter"/>
              </a:rPr>
              <a:t>4</a:t>
            </a:r>
          </a:p>
        </p:txBody>
      </p:sp>
      <p:sp>
        <p:nvSpPr>
          <p:cNvPr id="13" name="TextBox 13"/>
          <p:cNvSpPr txBox="1"/>
          <p:nvPr/>
        </p:nvSpPr>
        <p:spPr>
          <a:xfrm>
            <a:off x="2698404" y="1170339"/>
            <a:ext cx="4761943" cy="965988"/>
          </a:xfrm>
          <a:prstGeom prst="rect">
            <a:avLst/>
          </a:prstGeom>
        </p:spPr>
        <p:txBody>
          <a:bodyPr lIns="0" tIns="0" rIns="0" bIns="0" rtlCol="0" anchor="t">
            <a:spAutoFit/>
          </a:bodyPr>
          <a:lstStyle/>
          <a:p>
            <a:pPr algn="ctr">
              <a:lnSpc>
                <a:spcPts val="7926"/>
              </a:lnSpc>
              <a:spcBef>
                <a:spcPct val="0"/>
              </a:spcBef>
            </a:pPr>
            <a:r>
              <a:rPr lang="en-US" sz="5661">
                <a:solidFill>
                  <a:srgbClr val="000000"/>
                </a:solidFill>
                <a:latin typeface="Inter Semi-Bold"/>
              </a:rPr>
              <a:t>Motivation</a:t>
            </a:r>
          </a:p>
        </p:txBody>
      </p:sp>
      <p:sp>
        <p:nvSpPr>
          <p:cNvPr id="14" name="TextBox 14"/>
          <p:cNvSpPr txBox="1"/>
          <p:nvPr/>
        </p:nvSpPr>
        <p:spPr>
          <a:xfrm>
            <a:off x="1810181" y="4324350"/>
            <a:ext cx="7333819" cy="1581150"/>
          </a:xfrm>
          <a:prstGeom prst="rect">
            <a:avLst/>
          </a:prstGeom>
        </p:spPr>
        <p:txBody>
          <a:bodyPr lIns="0" tIns="0" rIns="0" bIns="0" rtlCol="0" anchor="t">
            <a:spAutoFit/>
          </a:bodyPr>
          <a:lstStyle/>
          <a:p>
            <a:pPr marL="647700" lvl="1" indent="-323850" algn="ctr">
              <a:lnSpc>
                <a:spcPts val="4200"/>
              </a:lnSpc>
              <a:buFont typeface="Arial"/>
              <a:buChar char="•"/>
            </a:pPr>
            <a:r>
              <a:rPr lang="en-US" sz="3000">
                <a:solidFill>
                  <a:srgbClr val="000000"/>
                </a:solidFill>
                <a:latin typeface="Inter"/>
              </a:rPr>
              <a:t>Addressing Accessibility Challenges</a:t>
            </a:r>
          </a:p>
          <a:p>
            <a:pPr marL="647700" lvl="1" indent="-323850">
              <a:lnSpc>
                <a:spcPts val="4200"/>
              </a:lnSpc>
              <a:buFont typeface="Arial"/>
              <a:buChar char="•"/>
            </a:pPr>
            <a:r>
              <a:rPr lang="en-US" sz="3000">
                <a:solidFill>
                  <a:srgbClr val="000000"/>
                </a:solidFill>
                <a:latin typeface="Inter"/>
              </a:rPr>
              <a:t>Advancing Technology</a:t>
            </a:r>
          </a:p>
          <a:p>
            <a:pPr marL="647700" lvl="1" indent="-323850">
              <a:lnSpc>
                <a:spcPts val="4200"/>
              </a:lnSpc>
              <a:buFont typeface="Arial"/>
              <a:buChar char="•"/>
            </a:pPr>
            <a:r>
              <a:rPr lang="en-US" sz="3000">
                <a:solidFill>
                  <a:srgbClr val="000000"/>
                </a:solidFill>
                <a:latin typeface="Inter"/>
              </a:rPr>
              <a:t>Enhanced User Experience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4" name="Group 4"/>
          <p:cNvGrpSpPr/>
          <p:nvPr/>
        </p:nvGrpSpPr>
        <p:grpSpPr>
          <a:xfrm>
            <a:off x="0" y="0"/>
            <a:ext cx="1810181" cy="10287000"/>
            <a:chOff x="0" y="0"/>
            <a:chExt cx="476756" cy="2709333"/>
          </a:xfrm>
        </p:grpSpPr>
        <p:sp>
          <p:nvSpPr>
            <p:cNvPr id="5" name="Freeform 5"/>
            <p:cNvSpPr/>
            <p:nvPr/>
          </p:nvSpPr>
          <p:spPr>
            <a:xfrm>
              <a:off x="0" y="0"/>
              <a:ext cx="476756" cy="2709333"/>
            </a:xfrm>
            <a:custGeom>
              <a:avLst/>
              <a:gdLst/>
              <a:ahLst/>
              <a:cxnLst/>
              <a:rect l="l" t="t" r="r" b="b"/>
              <a:pathLst>
                <a:path w="476756" h="2709333">
                  <a:moveTo>
                    <a:pt x="0" y="0"/>
                  </a:moveTo>
                  <a:lnTo>
                    <a:pt x="476756" y="0"/>
                  </a:lnTo>
                  <a:lnTo>
                    <a:pt x="476756" y="2709333"/>
                  </a:lnTo>
                  <a:lnTo>
                    <a:pt x="0" y="2709333"/>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6" name="TextBox 6"/>
            <p:cNvSpPr txBox="1"/>
            <p:nvPr/>
          </p:nvSpPr>
          <p:spPr>
            <a:xfrm>
              <a:off x="0" y="-38100"/>
              <a:ext cx="476756" cy="2747433"/>
            </a:xfrm>
            <a:prstGeom prst="rect">
              <a:avLst/>
            </a:prstGeom>
          </p:spPr>
          <p:txBody>
            <a:bodyPr lIns="50800" tIns="50800" rIns="50800" bIns="50800" rtlCol="0" anchor="ctr"/>
            <a:lstStyle/>
            <a:p>
              <a:pPr algn="ctr">
                <a:lnSpc>
                  <a:spcPts val="2799"/>
                </a:lnSpc>
              </a:pPr>
              <a:endParaRPr/>
            </a:p>
          </p:txBody>
        </p:sp>
      </p:grpSp>
      <p:grpSp>
        <p:nvGrpSpPr>
          <p:cNvPr id="7" name="Group 7"/>
          <p:cNvGrpSpPr/>
          <p:nvPr/>
        </p:nvGrpSpPr>
        <p:grpSpPr>
          <a:xfrm rot="5400000">
            <a:off x="2192169" y="1370040"/>
            <a:ext cx="778155" cy="680886"/>
            <a:chOff x="0" y="0"/>
            <a:chExt cx="812800" cy="711200"/>
          </a:xfrm>
        </p:grpSpPr>
        <p:sp>
          <p:nvSpPr>
            <p:cNvPr id="8" name="Freeform 8"/>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3131"/>
            </a:solidFill>
          </p:spPr>
          <p:txBody>
            <a:bodyPr/>
            <a:lstStyle/>
            <a:p>
              <a:endParaRPr lang="en-US"/>
            </a:p>
          </p:txBody>
        </p:sp>
        <p:sp>
          <p:nvSpPr>
            <p:cNvPr id="9" name="TextBox 9"/>
            <p:cNvSpPr txBox="1"/>
            <p:nvPr/>
          </p:nvSpPr>
          <p:spPr>
            <a:xfrm>
              <a:off x="127000" y="292100"/>
              <a:ext cx="558800" cy="368300"/>
            </a:xfrm>
            <a:prstGeom prst="rect">
              <a:avLst/>
            </a:prstGeom>
          </p:spPr>
          <p:txBody>
            <a:bodyPr lIns="50800" tIns="50800" rIns="50800" bIns="50800" rtlCol="0" anchor="ctr"/>
            <a:lstStyle/>
            <a:p>
              <a:pPr algn="ctr">
                <a:lnSpc>
                  <a:spcPts val="2799"/>
                </a:lnSpc>
              </a:pPr>
              <a:endParaRPr/>
            </a:p>
          </p:txBody>
        </p:sp>
      </p:grpSp>
      <p:sp>
        <p:nvSpPr>
          <p:cNvPr id="10" name="AutoShape 10"/>
          <p:cNvSpPr/>
          <p:nvPr/>
        </p:nvSpPr>
        <p:spPr>
          <a:xfrm flipV="1">
            <a:off x="2379958" y="3355139"/>
            <a:ext cx="597381" cy="0"/>
          </a:xfrm>
          <a:prstGeom prst="line">
            <a:avLst/>
          </a:prstGeom>
          <a:ln w="95250" cap="flat">
            <a:solidFill>
              <a:srgbClr val="004AAD"/>
            </a:solidFill>
            <a:prstDash val="solid"/>
            <a:headEnd type="none" w="sm" len="sm"/>
            <a:tailEnd type="arrow" w="med" len="sm"/>
          </a:ln>
        </p:spPr>
        <p:txBody>
          <a:bodyPr/>
          <a:lstStyle/>
          <a:p>
            <a:endParaRPr lang="en-US"/>
          </a:p>
        </p:txBody>
      </p:sp>
      <p:sp>
        <p:nvSpPr>
          <p:cNvPr id="11" name="AutoShape 11"/>
          <p:cNvSpPr/>
          <p:nvPr/>
        </p:nvSpPr>
        <p:spPr>
          <a:xfrm flipV="1">
            <a:off x="9399922" y="1710483"/>
            <a:ext cx="0" cy="6008882"/>
          </a:xfrm>
          <a:prstGeom prst="line">
            <a:avLst/>
          </a:prstGeom>
          <a:ln w="19050" cap="flat">
            <a:solidFill>
              <a:srgbClr val="000000"/>
            </a:solidFill>
            <a:prstDash val="solid"/>
            <a:headEnd type="none" w="sm" len="sm"/>
            <a:tailEnd type="none" w="sm" len="sm"/>
          </a:ln>
        </p:spPr>
        <p:txBody>
          <a:bodyPr/>
          <a:lstStyle/>
          <a:p>
            <a:endParaRPr lang="en-US"/>
          </a:p>
        </p:txBody>
      </p:sp>
      <p:sp>
        <p:nvSpPr>
          <p:cNvPr id="12" name="Freeform 12"/>
          <p:cNvSpPr/>
          <p:nvPr/>
        </p:nvSpPr>
        <p:spPr>
          <a:xfrm>
            <a:off x="9741712" y="1321405"/>
            <a:ext cx="8098963" cy="6693060"/>
          </a:xfrm>
          <a:custGeom>
            <a:avLst/>
            <a:gdLst/>
            <a:ahLst/>
            <a:cxnLst/>
            <a:rect l="l" t="t" r="r" b="b"/>
            <a:pathLst>
              <a:path w="8098963" h="6693060">
                <a:moveTo>
                  <a:pt x="0" y="0"/>
                </a:moveTo>
                <a:lnTo>
                  <a:pt x="8098963" y="0"/>
                </a:lnTo>
                <a:lnTo>
                  <a:pt x="8098963" y="6693060"/>
                </a:lnTo>
                <a:lnTo>
                  <a:pt x="0" y="6693060"/>
                </a:lnTo>
                <a:lnTo>
                  <a:pt x="0" y="0"/>
                </a:lnTo>
                <a:close/>
              </a:path>
            </a:pathLst>
          </a:custGeom>
          <a:blipFill>
            <a:blip r:embed="rId3"/>
            <a:stretch>
              <a:fillRect/>
            </a:stretch>
          </a:blipFill>
        </p:spPr>
        <p:txBody>
          <a:bodyPr/>
          <a:lstStyle/>
          <a:p>
            <a:endParaRPr lang="en-US"/>
          </a:p>
        </p:txBody>
      </p:sp>
      <p:sp>
        <p:nvSpPr>
          <p:cNvPr id="13" name="TextBox 13"/>
          <p:cNvSpPr txBox="1"/>
          <p:nvPr/>
        </p:nvSpPr>
        <p:spPr>
          <a:xfrm>
            <a:off x="12447374" y="8452438"/>
            <a:ext cx="4811926" cy="557053"/>
          </a:xfrm>
          <a:prstGeom prst="rect">
            <a:avLst/>
          </a:prstGeom>
        </p:spPr>
        <p:txBody>
          <a:bodyPr lIns="0" tIns="0" rIns="0" bIns="0" rtlCol="0" anchor="t">
            <a:spAutoFit/>
          </a:bodyPr>
          <a:lstStyle/>
          <a:p>
            <a:pPr algn="r">
              <a:lnSpc>
                <a:spcPts val="4552"/>
              </a:lnSpc>
              <a:spcBef>
                <a:spcPct val="0"/>
              </a:spcBef>
            </a:pPr>
            <a:r>
              <a:rPr lang="en-US" sz="3251" spc="975">
                <a:solidFill>
                  <a:srgbClr val="000000"/>
                </a:solidFill>
                <a:latin typeface="Inter"/>
              </a:rPr>
              <a:t>5</a:t>
            </a:r>
          </a:p>
        </p:txBody>
      </p:sp>
      <p:sp>
        <p:nvSpPr>
          <p:cNvPr id="14" name="TextBox 14"/>
          <p:cNvSpPr txBox="1"/>
          <p:nvPr/>
        </p:nvSpPr>
        <p:spPr>
          <a:xfrm>
            <a:off x="2698404" y="1170339"/>
            <a:ext cx="4761943" cy="965988"/>
          </a:xfrm>
          <a:prstGeom prst="rect">
            <a:avLst/>
          </a:prstGeom>
        </p:spPr>
        <p:txBody>
          <a:bodyPr lIns="0" tIns="0" rIns="0" bIns="0" rtlCol="0" anchor="t">
            <a:spAutoFit/>
          </a:bodyPr>
          <a:lstStyle/>
          <a:p>
            <a:pPr algn="ctr">
              <a:lnSpc>
                <a:spcPts val="7926"/>
              </a:lnSpc>
              <a:spcBef>
                <a:spcPct val="0"/>
              </a:spcBef>
            </a:pPr>
            <a:r>
              <a:rPr lang="en-US" sz="5661">
                <a:solidFill>
                  <a:srgbClr val="000000"/>
                </a:solidFill>
                <a:latin typeface="Inter Semi-Bold"/>
              </a:rPr>
              <a:t>Objectives</a:t>
            </a:r>
          </a:p>
        </p:txBody>
      </p:sp>
      <p:sp>
        <p:nvSpPr>
          <p:cNvPr id="15" name="TextBox 15"/>
          <p:cNvSpPr txBox="1"/>
          <p:nvPr/>
        </p:nvSpPr>
        <p:spPr>
          <a:xfrm>
            <a:off x="2977339" y="2879138"/>
            <a:ext cx="4151184" cy="855715"/>
          </a:xfrm>
          <a:prstGeom prst="rect">
            <a:avLst/>
          </a:prstGeom>
        </p:spPr>
        <p:txBody>
          <a:bodyPr lIns="0" tIns="0" rIns="0" bIns="0" rtlCol="0" anchor="t">
            <a:spAutoFit/>
          </a:bodyPr>
          <a:lstStyle/>
          <a:p>
            <a:pPr algn="ctr">
              <a:lnSpc>
                <a:spcPts val="6909"/>
              </a:lnSpc>
              <a:spcBef>
                <a:spcPct val="0"/>
              </a:spcBef>
            </a:pPr>
            <a:r>
              <a:rPr lang="en-US" sz="4935">
                <a:solidFill>
                  <a:srgbClr val="000000"/>
                </a:solidFill>
                <a:latin typeface="Inter Semi-Bold"/>
              </a:rPr>
              <a:t>Visual Dialog</a:t>
            </a:r>
          </a:p>
        </p:txBody>
      </p:sp>
      <p:sp>
        <p:nvSpPr>
          <p:cNvPr id="16" name="TextBox 16"/>
          <p:cNvSpPr txBox="1"/>
          <p:nvPr/>
        </p:nvSpPr>
        <p:spPr>
          <a:xfrm>
            <a:off x="1955276" y="4839753"/>
            <a:ext cx="7101746" cy="2454275"/>
          </a:xfrm>
          <a:prstGeom prst="rect">
            <a:avLst/>
          </a:prstGeom>
        </p:spPr>
        <p:txBody>
          <a:bodyPr lIns="0" tIns="0" rIns="0" bIns="0" rtlCol="0" anchor="t">
            <a:spAutoFit/>
          </a:bodyPr>
          <a:lstStyle/>
          <a:p>
            <a:pPr marL="755647" lvl="1" indent="-377824">
              <a:lnSpc>
                <a:spcPts val="4899"/>
              </a:lnSpc>
              <a:buFont typeface="Arial"/>
              <a:buChar char="•"/>
            </a:pPr>
            <a:r>
              <a:rPr lang="en-US" sz="3499">
                <a:solidFill>
                  <a:srgbClr val="000000"/>
                </a:solidFill>
                <a:latin typeface="Inter"/>
              </a:rPr>
              <a:t>Define Visual Dialog Task</a:t>
            </a:r>
          </a:p>
          <a:p>
            <a:pPr marL="755647" lvl="1" indent="-377824">
              <a:lnSpc>
                <a:spcPts val="4899"/>
              </a:lnSpc>
              <a:buFont typeface="Arial"/>
              <a:buChar char="•"/>
            </a:pPr>
            <a:r>
              <a:rPr lang="en-US" sz="3499">
                <a:solidFill>
                  <a:srgbClr val="000000"/>
                </a:solidFill>
                <a:latin typeface="Inter"/>
              </a:rPr>
              <a:t>Introduce Evaluation Metrics</a:t>
            </a:r>
          </a:p>
          <a:p>
            <a:pPr marL="755647" lvl="1" indent="-377824">
              <a:lnSpc>
                <a:spcPts val="4899"/>
              </a:lnSpc>
              <a:buFont typeface="Arial"/>
              <a:buChar char="•"/>
            </a:pPr>
            <a:r>
              <a:rPr lang="en-US" sz="3499">
                <a:solidFill>
                  <a:srgbClr val="000000"/>
                </a:solidFill>
                <a:latin typeface="Inter"/>
              </a:rPr>
              <a:t>Define Challenges</a:t>
            </a:r>
          </a:p>
          <a:p>
            <a:pPr marL="755647" lvl="1" indent="-377824">
              <a:lnSpc>
                <a:spcPts val="4899"/>
              </a:lnSpc>
              <a:buFont typeface="Arial"/>
              <a:buChar char="•"/>
            </a:pPr>
            <a:r>
              <a:rPr lang="en-US" sz="3499">
                <a:solidFill>
                  <a:srgbClr val="000000"/>
                </a:solidFill>
                <a:latin typeface="Inter"/>
              </a:rPr>
              <a:t>Highlight Applications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38225"/>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4" name="Group 4"/>
          <p:cNvGrpSpPr/>
          <p:nvPr/>
        </p:nvGrpSpPr>
        <p:grpSpPr>
          <a:xfrm>
            <a:off x="4953419" y="1731669"/>
            <a:ext cx="4409097" cy="2162627"/>
            <a:chOff x="0" y="0"/>
            <a:chExt cx="1657112" cy="812800"/>
          </a:xfrm>
        </p:grpSpPr>
        <p:sp>
          <p:nvSpPr>
            <p:cNvPr id="5" name="Freeform 5"/>
            <p:cNvSpPr/>
            <p:nvPr/>
          </p:nvSpPr>
          <p:spPr>
            <a:xfrm>
              <a:off x="0" y="0"/>
              <a:ext cx="1657112" cy="812800"/>
            </a:xfrm>
            <a:custGeom>
              <a:avLst/>
              <a:gdLst/>
              <a:ahLst/>
              <a:cxnLst/>
              <a:rect l="l" t="t" r="r" b="b"/>
              <a:pathLst>
                <a:path w="1657112" h="812800">
                  <a:moveTo>
                    <a:pt x="0" y="0"/>
                  </a:moveTo>
                  <a:lnTo>
                    <a:pt x="1657112" y="0"/>
                  </a:lnTo>
                  <a:lnTo>
                    <a:pt x="1657112" y="812800"/>
                  </a:lnTo>
                  <a:lnTo>
                    <a:pt x="0" y="812800"/>
                  </a:lnTo>
                  <a:close/>
                </a:path>
              </a:pathLst>
            </a:custGeom>
            <a:solidFill>
              <a:srgbClr val="000000">
                <a:alpha val="0"/>
              </a:srgbClr>
            </a:solidFill>
            <a:ln w="38100" cap="sq">
              <a:solidFill>
                <a:srgbClr val="F4EFED"/>
              </a:solidFill>
              <a:prstDash val="solid"/>
              <a:miter/>
            </a:ln>
          </p:spPr>
          <p:txBody>
            <a:bodyPr/>
            <a:lstStyle/>
            <a:p>
              <a:endParaRPr lang="en-US"/>
            </a:p>
          </p:txBody>
        </p:sp>
        <p:sp>
          <p:nvSpPr>
            <p:cNvPr id="6" name="TextBox 6"/>
            <p:cNvSpPr txBox="1"/>
            <p:nvPr/>
          </p:nvSpPr>
          <p:spPr>
            <a:xfrm>
              <a:off x="0" y="-38100"/>
              <a:ext cx="1657112" cy="850900"/>
            </a:xfrm>
            <a:prstGeom prst="rect">
              <a:avLst/>
            </a:prstGeom>
          </p:spPr>
          <p:txBody>
            <a:bodyPr lIns="35599" tIns="35599" rIns="35599" bIns="35599" rtlCol="0" anchor="ctr"/>
            <a:lstStyle/>
            <a:p>
              <a:pPr algn="ctr">
                <a:lnSpc>
                  <a:spcPts val="2799"/>
                </a:lnSpc>
              </a:pPr>
              <a:endParaRPr/>
            </a:p>
          </p:txBody>
        </p:sp>
      </p:grpSp>
      <p:sp>
        <p:nvSpPr>
          <p:cNvPr id="7" name="TextBox 7"/>
          <p:cNvSpPr txBox="1"/>
          <p:nvPr/>
        </p:nvSpPr>
        <p:spPr>
          <a:xfrm>
            <a:off x="5296599" y="2585475"/>
            <a:ext cx="3722736" cy="407391"/>
          </a:xfrm>
          <a:prstGeom prst="rect">
            <a:avLst/>
          </a:prstGeom>
        </p:spPr>
        <p:txBody>
          <a:bodyPr lIns="0" tIns="0" rIns="0" bIns="0" rtlCol="0" anchor="t">
            <a:spAutoFit/>
          </a:bodyPr>
          <a:lstStyle/>
          <a:p>
            <a:pPr algn="ctr">
              <a:lnSpc>
                <a:spcPts val="3348"/>
              </a:lnSpc>
              <a:spcBef>
                <a:spcPct val="0"/>
              </a:spcBef>
            </a:pPr>
            <a:r>
              <a:rPr lang="en-US" sz="2391">
                <a:solidFill>
                  <a:srgbClr val="000000"/>
                </a:solidFill>
                <a:latin typeface="Inter Semi-Bold"/>
              </a:rPr>
              <a:t>Introduction</a:t>
            </a:r>
          </a:p>
        </p:txBody>
      </p:sp>
      <p:grpSp>
        <p:nvGrpSpPr>
          <p:cNvPr id="8" name="Group 8"/>
          <p:cNvGrpSpPr/>
          <p:nvPr/>
        </p:nvGrpSpPr>
        <p:grpSpPr>
          <a:xfrm>
            <a:off x="4953419" y="1731669"/>
            <a:ext cx="837294" cy="2162627"/>
            <a:chOff x="0" y="0"/>
            <a:chExt cx="220522" cy="569581"/>
          </a:xfrm>
        </p:grpSpPr>
        <p:sp>
          <p:nvSpPr>
            <p:cNvPr id="9" name="Freeform 9"/>
            <p:cNvSpPr/>
            <p:nvPr/>
          </p:nvSpPr>
          <p:spPr>
            <a:xfrm>
              <a:off x="0" y="0"/>
              <a:ext cx="220522" cy="569581"/>
            </a:xfrm>
            <a:custGeom>
              <a:avLst/>
              <a:gdLst/>
              <a:ahLst/>
              <a:cxnLst/>
              <a:rect l="l" t="t" r="r" b="b"/>
              <a:pathLst>
                <a:path w="220522" h="569581">
                  <a:moveTo>
                    <a:pt x="0" y="0"/>
                  </a:moveTo>
                  <a:lnTo>
                    <a:pt x="220522" y="0"/>
                  </a:lnTo>
                  <a:lnTo>
                    <a:pt x="220522" y="569581"/>
                  </a:lnTo>
                  <a:lnTo>
                    <a:pt x="0" y="569581"/>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10" name="TextBox 10"/>
            <p:cNvSpPr txBox="1"/>
            <p:nvPr/>
          </p:nvSpPr>
          <p:spPr>
            <a:xfrm>
              <a:off x="0" y="-38100"/>
              <a:ext cx="220522" cy="607681"/>
            </a:xfrm>
            <a:prstGeom prst="rect">
              <a:avLst/>
            </a:prstGeom>
          </p:spPr>
          <p:txBody>
            <a:bodyPr lIns="50800" tIns="50800" rIns="50800" bIns="50800" rtlCol="0" anchor="ctr"/>
            <a:lstStyle/>
            <a:p>
              <a:pPr algn="ctr">
                <a:lnSpc>
                  <a:spcPts val="2799"/>
                </a:lnSpc>
              </a:pPr>
              <a:endParaRPr/>
            </a:p>
          </p:txBody>
        </p:sp>
      </p:grpSp>
      <p:sp>
        <p:nvSpPr>
          <p:cNvPr id="11" name="TextBox 11"/>
          <p:cNvSpPr txBox="1"/>
          <p:nvPr/>
        </p:nvSpPr>
        <p:spPr>
          <a:xfrm>
            <a:off x="1810181" y="4638756"/>
            <a:ext cx="5107248" cy="904714"/>
          </a:xfrm>
          <a:prstGeom prst="rect">
            <a:avLst/>
          </a:prstGeom>
        </p:spPr>
        <p:txBody>
          <a:bodyPr lIns="0" tIns="0" rIns="0" bIns="0" rtlCol="0" anchor="t">
            <a:spAutoFit/>
          </a:bodyPr>
          <a:lstStyle/>
          <a:p>
            <a:pPr>
              <a:lnSpc>
                <a:spcPts val="7358"/>
              </a:lnSpc>
              <a:spcBef>
                <a:spcPct val="0"/>
              </a:spcBef>
            </a:pPr>
            <a:r>
              <a:rPr lang="en-US" sz="5256" spc="1576">
                <a:solidFill>
                  <a:srgbClr val="000000"/>
                </a:solidFill>
                <a:latin typeface="Now"/>
              </a:rPr>
              <a:t>CONTENT</a:t>
            </a:r>
          </a:p>
        </p:txBody>
      </p:sp>
      <p:grpSp>
        <p:nvGrpSpPr>
          <p:cNvPr id="12" name="Group 12"/>
          <p:cNvGrpSpPr/>
          <p:nvPr/>
        </p:nvGrpSpPr>
        <p:grpSpPr>
          <a:xfrm>
            <a:off x="0" y="0"/>
            <a:ext cx="1810181" cy="10287000"/>
            <a:chOff x="0" y="0"/>
            <a:chExt cx="476756" cy="2709333"/>
          </a:xfrm>
        </p:grpSpPr>
        <p:sp>
          <p:nvSpPr>
            <p:cNvPr id="13" name="Freeform 13"/>
            <p:cNvSpPr/>
            <p:nvPr/>
          </p:nvSpPr>
          <p:spPr>
            <a:xfrm>
              <a:off x="0" y="0"/>
              <a:ext cx="476756" cy="2709333"/>
            </a:xfrm>
            <a:custGeom>
              <a:avLst/>
              <a:gdLst/>
              <a:ahLst/>
              <a:cxnLst/>
              <a:rect l="l" t="t" r="r" b="b"/>
              <a:pathLst>
                <a:path w="476756" h="2709333">
                  <a:moveTo>
                    <a:pt x="0" y="0"/>
                  </a:moveTo>
                  <a:lnTo>
                    <a:pt x="476756" y="0"/>
                  </a:lnTo>
                  <a:lnTo>
                    <a:pt x="476756" y="2709333"/>
                  </a:lnTo>
                  <a:lnTo>
                    <a:pt x="0" y="2709333"/>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14" name="TextBox 14"/>
            <p:cNvSpPr txBox="1"/>
            <p:nvPr/>
          </p:nvSpPr>
          <p:spPr>
            <a:xfrm>
              <a:off x="0" y="-38100"/>
              <a:ext cx="476756" cy="2747433"/>
            </a:xfrm>
            <a:prstGeom prst="rect">
              <a:avLst/>
            </a:prstGeom>
          </p:spPr>
          <p:txBody>
            <a:bodyPr lIns="50800" tIns="50800" rIns="50800" bIns="50800" rtlCol="0" anchor="ctr"/>
            <a:lstStyle/>
            <a:p>
              <a:pPr algn="ctr">
                <a:lnSpc>
                  <a:spcPts val="2799"/>
                </a:lnSpc>
              </a:pPr>
              <a:endParaRPr/>
            </a:p>
          </p:txBody>
        </p:sp>
      </p:grpSp>
      <p:grpSp>
        <p:nvGrpSpPr>
          <p:cNvPr id="15" name="Group 15"/>
          <p:cNvGrpSpPr/>
          <p:nvPr/>
        </p:nvGrpSpPr>
        <p:grpSpPr>
          <a:xfrm>
            <a:off x="11589357" y="1731669"/>
            <a:ext cx="4409097" cy="2162627"/>
            <a:chOff x="0" y="0"/>
            <a:chExt cx="1657112" cy="812800"/>
          </a:xfrm>
        </p:grpSpPr>
        <p:sp>
          <p:nvSpPr>
            <p:cNvPr id="16" name="Freeform 16"/>
            <p:cNvSpPr/>
            <p:nvPr/>
          </p:nvSpPr>
          <p:spPr>
            <a:xfrm>
              <a:off x="0" y="0"/>
              <a:ext cx="1657112" cy="812800"/>
            </a:xfrm>
            <a:custGeom>
              <a:avLst/>
              <a:gdLst/>
              <a:ahLst/>
              <a:cxnLst/>
              <a:rect l="l" t="t" r="r" b="b"/>
              <a:pathLst>
                <a:path w="1657112" h="812800">
                  <a:moveTo>
                    <a:pt x="0" y="0"/>
                  </a:moveTo>
                  <a:lnTo>
                    <a:pt x="1657112" y="0"/>
                  </a:lnTo>
                  <a:lnTo>
                    <a:pt x="1657112" y="812800"/>
                  </a:lnTo>
                  <a:lnTo>
                    <a:pt x="0" y="812800"/>
                  </a:lnTo>
                  <a:close/>
                </a:path>
              </a:pathLst>
            </a:custGeom>
            <a:solidFill>
              <a:srgbClr val="000000">
                <a:alpha val="0"/>
              </a:srgbClr>
            </a:solidFill>
            <a:ln w="38100" cap="sq">
              <a:solidFill>
                <a:srgbClr val="F4EFED"/>
              </a:solidFill>
              <a:prstDash val="solid"/>
              <a:miter/>
            </a:ln>
          </p:spPr>
          <p:txBody>
            <a:bodyPr/>
            <a:lstStyle/>
            <a:p>
              <a:endParaRPr lang="en-US"/>
            </a:p>
          </p:txBody>
        </p:sp>
        <p:sp>
          <p:nvSpPr>
            <p:cNvPr id="17" name="TextBox 17"/>
            <p:cNvSpPr txBox="1"/>
            <p:nvPr/>
          </p:nvSpPr>
          <p:spPr>
            <a:xfrm>
              <a:off x="0" y="-38100"/>
              <a:ext cx="1657112" cy="850900"/>
            </a:xfrm>
            <a:prstGeom prst="rect">
              <a:avLst/>
            </a:prstGeom>
          </p:spPr>
          <p:txBody>
            <a:bodyPr lIns="35599" tIns="35599" rIns="35599" bIns="35599" rtlCol="0" anchor="ctr"/>
            <a:lstStyle/>
            <a:p>
              <a:pPr algn="ctr">
                <a:lnSpc>
                  <a:spcPts val="2799"/>
                </a:lnSpc>
              </a:pPr>
              <a:endParaRPr/>
            </a:p>
          </p:txBody>
        </p:sp>
      </p:grpSp>
      <p:sp>
        <p:nvSpPr>
          <p:cNvPr id="18" name="TextBox 18"/>
          <p:cNvSpPr txBox="1"/>
          <p:nvPr/>
        </p:nvSpPr>
        <p:spPr>
          <a:xfrm>
            <a:off x="11932537" y="2585475"/>
            <a:ext cx="3722736" cy="407391"/>
          </a:xfrm>
          <a:prstGeom prst="rect">
            <a:avLst/>
          </a:prstGeom>
        </p:spPr>
        <p:txBody>
          <a:bodyPr lIns="0" tIns="0" rIns="0" bIns="0" rtlCol="0" anchor="t">
            <a:spAutoFit/>
          </a:bodyPr>
          <a:lstStyle/>
          <a:p>
            <a:pPr algn="ctr">
              <a:lnSpc>
                <a:spcPts val="3348"/>
              </a:lnSpc>
              <a:spcBef>
                <a:spcPct val="0"/>
              </a:spcBef>
            </a:pPr>
            <a:r>
              <a:rPr lang="en-US" sz="2391">
                <a:solidFill>
                  <a:srgbClr val="000000"/>
                </a:solidFill>
                <a:latin typeface="Inter Semi-Bold"/>
              </a:rPr>
              <a:t>Methodology</a:t>
            </a:r>
          </a:p>
        </p:txBody>
      </p:sp>
      <p:grpSp>
        <p:nvGrpSpPr>
          <p:cNvPr id="19" name="Group 19"/>
          <p:cNvGrpSpPr/>
          <p:nvPr/>
        </p:nvGrpSpPr>
        <p:grpSpPr>
          <a:xfrm>
            <a:off x="11589357" y="1731669"/>
            <a:ext cx="837294" cy="2162627"/>
            <a:chOff x="0" y="0"/>
            <a:chExt cx="220522" cy="569581"/>
          </a:xfrm>
        </p:grpSpPr>
        <p:sp>
          <p:nvSpPr>
            <p:cNvPr id="20" name="Freeform 20"/>
            <p:cNvSpPr/>
            <p:nvPr/>
          </p:nvSpPr>
          <p:spPr>
            <a:xfrm>
              <a:off x="0" y="0"/>
              <a:ext cx="220522" cy="569581"/>
            </a:xfrm>
            <a:custGeom>
              <a:avLst/>
              <a:gdLst/>
              <a:ahLst/>
              <a:cxnLst/>
              <a:rect l="l" t="t" r="r" b="b"/>
              <a:pathLst>
                <a:path w="220522" h="569581">
                  <a:moveTo>
                    <a:pt x="0" y="0"/>
                  </a:moveTo>
                  <a:lnTo>
                    <a:pt x="220522" y="0"/>
                  </a:lnTo>
                  <a:lnTo>
                    <a:pt x="220522" y="569581"/>
                  </a:lnTo>
                  <a:lnTo>
                    <a:pt x="0" y="569581"/>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21" name="TextBox 21"/>
            <p:cNvSpPr txBox="1"/>
            <p:nvPr/>
          </p:nvSpPr>
          <p:spPr>
            <a:xfrm>
              <a:off x="0" y="-38100"/>
              <a:ext cx="220522" cy="607681"/>
            </a:xfrm>
            <a:prstGeom prst="rect">
              <a:avLst/>
            </a:prstGeom>
          </p:spPr>
          <p:txBody>
            <a:bodyPr lIns="50800" tIns="50800" rIns="50800" bIns="50800" rtlCol="0" anchor="ctr"/>
            <a:lstStyle/>
            <a:p>
              <a:pPr algn="ctr">
                <a:lnSpc>
                  <a:spcPts val="2799"/>
                </a:lnSpc>
              </a:pPr>
              <a:endParaRPr/>
            </a:p>
          </p:txBody>
        </p:sp>
      </p:grpSp>
      <p:grpSp>
        <p:nvGrpSpPr>
          <p:cNvPr id="22" name="Group 22"/>
          <p:cNvGrpSpPr/>
          <p:nvPr/>
        </p:nvGrpSpPr>
        <p:grpSpPr>
          <a:xfrm>
            <a:off x="4953419" y="6601676"/>
            <a:ext cx="4409097" cy="2162627"/>
            <a:chOff x="0" y="0"/>
            <a:chExt cx="1657112" cy="812800"/>
          </a:xfrm>
        </p:grpSpPr>
        <p:sp>
          <p:nvSpPr>
            <p:cNvPr id="23" name="Freeform 23"/>
            <p:cNvSpPr/>
            <p:nvPr/>
          </p:nvSpPr>
          <p:spPr>
            <a:xfrm>
              <a:off x="0" y="0"/>
              <a:ext cx="1657112" cy="812800"/>
            </a:xfrm>
            <a:custGeom>
              <a:avLst/>
              <a:gdLst/>
              <a:ahLst/>
              <a:cxnLst/>
              <a:rect l="l" t="t" r="r" b="b"/>
              <a:pathLst>
                <a:path w="1657112" h="812800">
                  <a:moveTo>
                    <a:pt x="0" y="0"/>
                  </a:moveTo>
                  <a:lnTo>
                    <a:pt x="1657112" y="0"/>
                  </a:lnTo>
                  <a:lnTo>
                    <a:pt x="1657112" y="812800"/>
                  </a:lnTo>
                  <a:lnTo>
                    <a:pt x="0" y="812800"/>
                  </a:lnTo>
                  <a:close/>
                </a:path>
              </a:pathLst>
            </a:custGeom>
            <a:solidFill>
              <a:srgbClr val="000000">
                <a:alpha val="0"/>
              </a:srgbClr>
            </a:solidFill>
            <a:ln w="38100" cap="sq">
              <a:solidFill>
                <a:srgbClr val="F4EFED"/>
              </a:solidFill>
              <a:prstDash val="solid"/>
              <a:miter/>
            </a:ln>
          </p:spPr>
          <p:txBody>
            <a:bodyPr/>
            <a:lstStyle/>
            <a:p>
              <a:endParaRPr lang="en-US"/>
            </a:p>
          </p:txBody>
        </p:sp>
        <p:sp>
          <p:nvSpPr>
            <p:cNvPr id="24" name="TextBox 24"/>
            <p:cNvSpPr txBox="1"/>
            <p:nvPr/>
          </p:nvSpPr>
          <p:spPr>
            <a:xfrm>
              <a:off x="0" y="-38100"/>
              <a:ext cx="1657112" cy="850900"/>
            </a:xfrm>
            <a:prstGeom prst="rect">
              <a:avLst/>
            </a:prstGeom>
          </p:spPr>
          <p:txBody>
            <a:bodyPr lIns="35599" tIns="35599" rIns="35599" bIns="35599" rtlCol="0" anchor="ctr"/>
            <a:lstStyle/>
            <a:p>
              <a:pPr algn="ctr">
                <a:lnSpc>
                  <a:spcPts val="2799"/>
                </a:lnSpc>
              </a:pPr>
              <a:endParaRPr/>
            </a:p>
          </p:txBody>
        </p:sp>
      </p:grpSp>
      <p:sp>
        <p:nvSpPr>
          <p:cNvPr id="25" name="TextBox 25"/>
          <p:cNvSpPr txBox="1"/>
          <p:nvPr/>
        </p:nvSpPr>
        <p:spPr>
          <a:xfrm>
            <a:off x="5296599" y="7455481"/>
            <a:ext cx="3722736" cy="407391"/>
          </a:xfrm>
          <a:prstGeom prst="rect">
            <a:avLst/>
          </a:prstGeom>
        </p:spPr>
        <p:txBody>
          <a:bodyPr lIns="0" tIns="0" rIns="0" bIns="0" rtlCol="0" anchor="t">
            <a:spAutoFit/>
          </a:bodyPr>
          <a:lstStyle/>
          <a:p>
            <a:pPr algn="ctr">
              <a:lnSpc>
                <a:spcPts val="3348"/>
              </a:lnSpc>
              <a:spcBef>
                <a:spcPct val="0"/>
              </a:spcBef>
            </a:pPr>
            <a:r>
              <a:rPr lang="en-US" sz="2391">
                <a:solidFill>
                  <a:srgbClr val="000000"/>
                </a:solidFill>
                <a:latin typeface="Inter Semi-Bold"/>
              </a:rPr>
              <a:t>Results</a:t>
            </a:r>
          </a:p>
        </p:txBody>
      </p:sp>
      <p:grpSp>
        <p:nvGrpSpPr>
          <p:cNvPr id="26" name="Group 26"/>
          <p:cNvGrpSpPr/>
          <p:nvPr/>
        </p:nvGrpSpPr>
        <p:grpSpPr>
          <a:xfrm>
            <a:off x="4953419" y="6601676"/>
            <a:ext cx="837294" cy="2162627"/>
            <a:chOff x="0" y="0"/>
            <a:chExt cx="220522" cy="569581"/>
          </a:xfrm>
        </p:grpSpPr>
        <p:sp>
          <p:nvSpPr>
            <p:cNvPr id="27" name="Freeform 27"/>
            <p:cNvSpPr/>
            <p:nvPr/>
          </p:nvSpPr>
          <p:spPr>
            <a:xfrm>
              <a:off x="0" y="0"/>
              <a:ext cx="220522" cy="569581"/>
            </a:xfrm>
            <a:custGeom>
              <a:avLst/>
              <a:gdLst/>
              <a:ahLst/>
              <a:cxnLst/>
              <a:rect l="l" t="t" r="r" b="b"/>
              <a:pathLst>
                <a:path w="220522" h="569581">
                  <a:moveTo>
                    <a:pt x="0" y="0"/>
                  </a:moveTo>
                  <a:lnTo>
                    <a:pt x="220522" y="0"/>
                  </a:lnTo>
                  <a:lnTo>
                    <a:pt x="220522" y="569581"/>
                  </a:lnTo>
                  <a:lnTo>
                    <a:pt x="0" y="569581"/>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28" name="TextBox 28"/>
            <p:cNvSpPr txBox="1"/>
            <p:nvPr/>
          </p:nvSpPr>
          <p:spPr>
            <a:xfrm>
              <a:off x="0" y="-38100"/>
              <a:ext cx="220522" cy="607681"/>
            </a:xfrm>
            <a:prstGeom prst="rect">
              <a:avLst/>
            </a:prstGeom>
          </p:spPr>
          <p:txBody>
            <a:bodyPr lIns="50800" tIns="50800" rIns="50800" bIns="50800" rtlCol="0" anchor="ctr"/>
            <a:lstStyle/>
            <a:p>
              <a:pPr algn="ctr">
                <a:lnSpc>
                  <a:spcPts val="2799"/>
                </a:lnSpc>
              </a:pPr>
              <a:endParaRPr/>
            </a:p>
          </p:txBody>
        </p:sp>
      </p:grpSp>
      <p:grpSp>
        <p:nvGrpSpPr>
          <p:cNvPr id="29" name="Group 29"/>
          <p:cNvGrpSpPr/>
          <p:nvPr/>
        </p:nvGrpSpPr>
        <p:grpSpPr>
          <a:xfrm>
            <a:off x="11589357" y="6601676"/>
            <a:ext cx="4409097" cy="2162627"/>
            <a:chOff x="0" y="0"/>
            <a:chExt cx="1657112" cy="812800"/>
          </a:xfrm>
        </p:grpSpPr>
        <p:sp>
          <p:nvSpPr>
            <p:cNvPr id="30" name="Freeform 30"/>
            <p:cNvSpPr/>
            <p:nvPr/>
          </p:nvSpPr>
          <p:spPr>
            <a:xfrm>
              <a:off x="0" y="0"/>
              <a:ext cx="1657112" cy="812800"/>
            </a:xfrm>
            <a:custGeom>
              <a:avLst/>
              <a:gdLst/>
              <a:ahLst/>
              <a:cxnLst/>
              <a:rect l="l" t="t" r="r" b="b"/>
              <a:pathLst>
                <a:path w="1657112" h="812800">
                  <a:moveTo>
                    <a:pt x="0" y="0"/>
                  </a:moveTo>
                  <a:lnTo>
                    <a:pt x="1657112" y="0"/>
                  </a:lnTo>
                  <a:lnTo>
                    <a:pt x="1657112" y="812800"/>
                  </a:lnTo>
                  <a:lnTo>
                    <a:pt x="0" y="812800"/>
                  </a:lnTo>
                  <a:close/>
                </a:path>
              </a:pathLst>
            </a:custGeom>
            <a:solidFill>
              <a:srgbClr val="000000">
                <a:alpha val="0"/>
              </a:srgbClr>
            </a:solidFill>
            <a:ln w="38100" cap="sq">
              <a:solidFill>
                <a:srgbClr val="F4EFED"/>
              </a:solidFill>
              <a:prstDash val="solid"/>
              <a:miter/>
            </a:ln>
          </p:spPr>
          <p:txBody>
            <a:bodyPr/>
            <a:lstStyle/>
            <a:p>
              <a:endParaRPr lang="en-US"/>
            </a:p>
          </p:txBody>
        </p:sp>
        <p:sp>
          <p:nvSpPr>
            <p:cNvPr id="31" name="TextBox 31"/>
            <p:cNvSpPr txBox="1"/>
            <p:nvPr/>
          </p:nvSpPr>
          <p:spPr>
            <a:xfrm>
              <a:off x="0" y="-38100"/>
              <a:ext cx="1657112" cy="850900"/>
            </a:xfrm>
            <a:prstGeom prst="rect">
              <a:avLst/>
            </a:prstGeom>
          </p:spPr>
          <p:txBody>
            <a:bodyPr lIns="35599" tIns="35599" rIns="35599" bIns="35599" rtlCol="0" anchor="ctr"/>
            <a:lstStyle/>
            <a:p>
              <a:pPr algn="ctr">
                <a:lnSpc>
                  <a:spcPts val="2799"/>
                </a:lnSpc>
              </a:pPr>
              <a:endParaRPr/>
            </a:p>
          </p:txBody>
        </p:sp>
      </p:grpSp>
      <p:sp>
        <p:nvSpPr>
          <p:cNvPr id="32" name="TextBox 32"/>
          <p:cNvSpPr txBox="1"/>
          <p:nvPr/>
        </p:nvSpPr>
        <p:spPr>
          <a:xfrm>
            <a:off x="11932537" y="7455481"/>
            <a:ext cx="3722736" cy="407391"/>
          </a:xfrm>
          <a:prstGeom prst="rect">
            <a:avLst/>
          </a:prstGeom>
        </p:spPr>
        <p:txBody>
          <a:bodyPr lIns="0" tIns="0" rIns="0" bIns="0" rtlCol="0" anchor="t">
            <a:spAutoFit/>
          </a:bodyPr>
          <a:lstStyle/>
          <a:p>
            <a:pPr algn="ctr">
              <a:lnSpc>
                <a:spcPts val="3348"/>
              </a:lnSpc>
              <a:spcBef>
                <a:spcPct val="0"/>
              </a:spcBef>
            </a:pPr>
            <a:r>
              <a:rPr lang="en-US" sz="2391">
                <a:solidFill>
                  <a:srgbClr val="000000"/>
                </a:solidFill>
                <a:latin typeface="Inter Semi-Bold"/>
              </a:rPr>
              <a:t>Conclusion</a:t>
            </a:r>
          </a:p>
        </p:txBody>
      </p:sp>
      <p:grpSp>
        <p:nvGrpSpPr>
          <p:cNvPr id="33" name="Group 33"/>
          <p:cNvGrpSpPr/>
          <p:nvPr/>
        </p:nvGrpSpPr>
        <p:grpSpPr>
          <a:xfrm>
            <a:off x="11589357" y="6601676"/>
            <a:ext cx="837294" cy="2162627"/>
            <a:chOff x="0" y="0"/>
            <a:chExt cx="220522" cy="569581"/>
          </a:xfrm>
        </p:grpSpPr>
        <p:sp>
          <p:nvSpPr>
            <p:cNvPr id="34" name="Freeform 34"/>
            <p:cNvSpPr/>
            <p:nvPr/>
          </p:nvSpPr>
          <p:spPr>
            <a:xfrm>
              <a:off x="0" y="0"/>
              <a:ext cx="220522" cy="569581"/>
            </a:xfrm>
            <a:custGeom>
              <a:avLst/>
              <a:gdLst/>
              <a:ahLst/>
              <a:cxnLst/>
              <a:rect l="l" t="t" r="r" b="b"/>
              <a:pathLst>
                <a:path w="220522" h="569581">
                  <a:moveTo>
                    <a:pt x="0" y="0"/>
                  </a:moveTo>
                  <a:lnTo>
                    <a:pt x="220522" y="0"/>
                  </a:lnTo>
                  <a:lnTo>
                    <a:pt x="220522" y="569581"/>
                  </a:lnTo>
                  <a:lnTo>
                    <a:pt x="0" y="569581"/>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35" name="TextBox 35"/>
            <p:cNvSpPr txBox="1"/>
            <p:nvPr/>
          </p:nvSpPr>
          <p:spPr>
            <a:xfrm>
              <a:off x="0" y="-38100"/>
              <a:ext cx="220522" cy="607681"/>
            </a:xfrm>
            <a:prstGeom prst="rect">
              <a:avLst/>
            </a:prstGeom>
          </p:spPr>
          <p:txBody>
            <a:bodyPr lIns="50800" tIns="50800" rIns="50800" bIns="50800" rtlCol="0" anchor="ctr"/>
            <a:lstStyle/>
            <a:p>
              <a:pPr algn="ctr">
                <a:lnSpc>
                  <a:spcPts val="2799"/>
                </a:lnSpc>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4" name="TextBox 4"/>
          <p:cNvSpPr txBox="1"/>
          <p:nvPr/>
        </p:nvSpPr>
        <p:spPr>
          <a:xfrm>
            <a:off x="12447374" y="8452438"/>
            <a:ext cx="4811926" cy="557053"/>
          </a:xfrm>
          <a:prstGeom prst="rect">
            <a:avLst/>
          </a:prstGeom>
        </p:spPr>
        <p:txBody>
          <a:bodyPr lIns="0" tIns="0" rIns="0" bIns="0" rtlCol="0" anchor="t">
            <a:spAutoFit/>
          </a:bodyPr>
          <a:lstStyle/>
          <a:p>
            <a:pPr algn="r">
              <a:lnSpc>
                <a:spcPts val="4552"/>
              </a:lnSpc>
              <a:spcBef>
                <a:spcPct val="0"/>
              </a:spcBef>
            </a:pPr>
            <a:r>
              <a:rPr lang="en-US" sz="3251" spc="975">
                <a:solidFill>
                  <a:srgbClr val="000000"/>
                </a:solidFill>
                <a:latin typeface="Inter"/>
              </a:rPr>
              <a:t>6</a:t>
            </a:r>
          </a:p>
        </p:txBody>
      </p:sp>
      <p:sp>
        <p:nvSpPr>
          <p:cNvPr id="5" name="TextBox 5"/>
          <p:cNvSpPr txBox="1"/>
          <p:nvPr/>
        </p:nvSpPr>
        <p:spPr>
          <a:xfrm>
            <a:off x="4737508" y="4243288"/>
            <a:ext cx="8812984" cy="965988"/>
          </a:xfrm>
          <a:prstGeom prst="rect">
            <a:avLst/>
          </a:prstGeom>
        </p:spPr>
        <p:txBody>
          <a:bodyPr lIns="0" tIns="0" rIns="0" bIns="0" rtlCol="0" anchor="t">
            <a:spAutoFit/>
          </a:bodyPr>
          <a:lstStyle/>
          <a:p>
            <a:pPr algn="ctr">
              <a:lnSpc>
                <a:spcPts val="7926"/>
              </a:lnSpc>
              <a:spcBef>
                <a:spcPct val="0"/>
              </a:spcBef>
            </a:pPr>
            <a:r>
              <a:rPr lang="en-US" sz="5661">
                <a:solidFill>
                  <a:srgbClr val="000000"/>
                </a:solidFill>
                <a:latin typeface="Inter Semi-Bold"/>
              </a:rPr>
              <a:t>Methodology</a:t>
            </a:r>
          </a:p>
        </p:txBody>
      </p:sp>
      <p:grpSp>
        <p:nvGrpSpPr>
          <p:cNvPr id="6" name="Group 6"/>
          <p:cNvGrpSpPr/>
          <p:nvPr/>
        </p:nvGrpSpPr>
        <p:grpSpPr>
          <a:xfrm>
            <a:off x="0" y="0"/>
            <a:ext cx="1810181" cy="10287000"/>
            <a:chOff x="0" y="0"/>
            <a:chExt cx="476756" cy="2709333"/>
          </a:xfrm>
        </p:grpSpPr>
        <p:sp>
          <p:nvSpPr>
            <p:cNvPr id="7" name="Freeform 7"/>
            <p:cNvSpPr/>
            <p:nvPr/>
          </p:nvSpPr>
          <p:spPr>
            <a:xfrm>
              <a:off x="0" y="0"/>
              <a:ext cx="476756" cy="2709333"/>
            </a:xfrm>
            <a:custGeom>
              <a:avLst/>
              <a:gdLst/>
              <a:ahLst/>
              <a:cxnLst/>
              <a:rect l="l" t="t" r="r" b="b"/>
              <a:pathLst>
                <a:path w="476756" h="2709333">
                  <a:moveTo>
                    <a:pt x="0" y="0"/>
                  </a:moveTo>
                  <a:lnTo>
                    <a:pt x="476756" y="0"/>
                  </a:lnTo>
                  <a:lnTo>
                    <a:pt x="476756" y="2709333"/>
                  </a:lnTo>
                  <a:lnTo>
                    <a:pt x="0" y="2709333"/>
                  </a:lnTo>
                  <a:close/>
                </a:path>
              </a:pathLst>
            </a:custGeom>
            <a:gradFill rotWithShape="1">
              <a:gsLst>
                <a:gs pos="0">
                  <a:srgbClr val="A6A6A6">
                    <a:alpha val="100000"/>
                  </a:srgbClr>
                </a:gs>
                <a:gs pos="100000">
                  <a:srgbClr val="FFFFFF">
                    <a:alpha val="100000"/>
                  </a:srgbClr>
                </a:gs>
              </a:gsLst>
              <a:lin ang="0"/>
            </a:gradFill>
          </p:spPr>
          <p:txBody>
            <a:bodyPr/>
            <a:lstStyle/>
            <a:p>
              <a:endParaRPr lang="en-US"/>
            </a:p>
          </p:txBody>
        </p:sp>
        <p:sp>
          <p:nvSpPr>
            <p:cNvPr id="8" name="TextBox 8"/>
            <p:cNvSpPr txBox="1"/>
            <p:nvPr/>
          </p:nvSpPr>
          <p:spPr>
            <a:xfrm>
              <a:off x="0" y="-38100"/>
              <a:ext cx="476756" cy="2747433"/>
            </a:xfrm>
            <a:prstGeom prst="rect">
              <a:avLst/>
            </a:prstGeom>
          </p:spPr>
          <p:txBody>
            <a:bodyPr lIns="50800" tIns="50800" rIns="50800" bIns="50800" rtlCol="0" anchor="ctr"/>
            <a:lstStyle/>
            <a:p>
              <a:pPr algn="ctr">
                <a:lnSpc>
                  <a:spcPts val="2799"/>
                </a:lnSpc>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2681</Words>
  <Application>Microsoft Office PowerPoint</Application>
  <PresentationFormat>Custom</PresentationFormat>
  <Paragraphs>283</Paragraphs>
  <Slides>26</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League Spartan</vt:lpstr>
      <vt:lpstr>Calibri</vt:lpstr>
      <vt:lpstr>Now</vt:lpstr>
      <vt:lpstr>Inter Semi-Bold</vt:lpstr>
      <vt:lpstr>Arial</vt:lpstr>
      <vt:lpstr>Inter</vt:lpstr>
      <vt:lpstr>Inter Bold</vt:lpstr>
      <vt:lpstr>Now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German universtiy in cairo</dc:title>
  <dc:creator>raghad</dc:creator>
  <cp:lastModifiedBy>Raghad Ahmed</cp:lastModifiedBy>
  <cp:revision>3</cp:revision>
  <dcterms:created xsi:type="dcterms:W3CDTF">2006-08-16T00:00:00Z</dcterms:created>
  <dcterms:modified xsi:type="dcterms:W3CDTF">2024-04-30T22:06:15Z</dcterms:modified>
  <dc:identifier>DAGChZX-y_s</dc:identifier>
</cp:coreProperties>
</file>