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2"/>
  </p:notesMasterIdLst>
  <p:handoutMasterIdLst>
    <p:handoutMasterId r:id="rId13"/>
  </p:handoutMasterIdLst>
  <p:sldIdLst>
    <p:sldId id="256" r:id="rId2"/>
    <p:sldId id="257" r:id="rId3"/>
    <p:sldId id="258" r:id="rId4"/>
    <p:sldId id="259" r:id="rId5"/>
    <p:sldId id="260" r:id="rId6"/>
    <p:sldId id="261" r:id="rId7"/>
    <p:sldId id="262" r:id="rId8"/>
    <p:sldId id="264" r:id="rId9"/>
    <p:sldId id="263"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3" d="100"/>
          <a:sy n="53" d="100"/>
        </p:scale>
        <p:origin x="-96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7520990-BF9F-404D-809E-B661CC4D62E2}" type="datetimeFigureOut">
              <a:rPr lang="en-US" smtClean="0"/>
              <a:pPr/>
              <a:t>7/27/2011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D776D9C-964B-4F37-8893-C5FD723C87BB}" type="slidenum">
              <a:rPr lang="en-US" smtClean="0"/>
              <a:pPr/>
              <a:t>‹#›</a:t>
            </a:fld>
            <a:endParaRPr lang="en-US"/>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7D5948-105E-4C89-9BBD-2F6CEAE00ECE}" type="datetimeFigureOut">
              <a:rPr lang="en-US" smtClean="0"/>
              <a:pPr/>
              <a:t>7/27/2011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28B543-C521-49CC-B928-897AE657924B}" type="slidenum">
              <a:rPr lang="en-US" smtClean="0"/>
              <a:pPr/>
              <a:t>‹#›</a:t>
            </a:fld>
            <a:endParaRPr lang="en-US"/>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28B543-C521-49CC-B928-897AE657924B}" type="slidenum">
              <a:rPr lang="en-US" smtClean="0"/>
              <a:pPr/>
              <a:t>1</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28B543-C521-49CC-B928-897AE657924B}" type="slidenum">
              <a:rPr lang="en-US" smtClean="0"/>
              <a:pPr/>
              <a:t>10</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28B543-C521-49CC-B928-897AE657924B}" type="slidenum">
              <a:rPr lang="en-US" smtClean="0"/>
              <a:pPr/>
              <a:t>2</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28B543-C521-49CC-B928-897AE657924B}" type="slidenum">
              <a:rPr lang="en-US" smtClean="0"/>
              <a:pPr/>
              <a:t>3</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28B543-C521-49CC-B928-897AE657924B}" type="slidenum">
              <a:rPr lang="en-US" smtClean="0"/>
              <a:pPr/>
              <a:t>4</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28B543-C521-49CC-B928-897AE657924B}" type="slidenum">
              <a:rPr lang="en-US" smtClean="0"/>
              <a:pPr/>
              <a:t>5</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28B543-C521-49CC-B928-897AE657924B}" type="slidenum">
              <a:rPr lang="en-US" smtClean="0"/>
              <a:pPr/>
              <a:t>6</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28B543-C521-49CC-B928-897AE657924B}" type="slidenum">
              <a:rPr lang="en-US" smtClean="0"/>
              <a:pPr/>
              <a:t>7</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28B543-C521-49CC-B928-897AE657924B}" type="slidenum">
              <a:rPr lang="en-US" smtClean="0"/>
              <a:pPr/>
              <a:t>8</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28B543-C521-49CC-B928-897AE657924B}" type="slidenum">
              <a:rPr lang="en-US" smtClean="0"/>
              <a:pPr/>
              <a:t>9</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7/27/2011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7/27/2011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7/27/2011</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7/27/2011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D8BD707-D9CF-40AE-B4C6-C98DA3205C09}" type="datetimeFigureOut">
              <a:rPr lang="en-US" smtClean="0"/>
              <a:pPr/>
              <a:t>7/27/2011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D8BD707-D9CF-40AE-B4C6-C98DA3205C09}" type="datetimeFigureOut">
              <a:rPr lang="en-US" smtClean="0"/>
              <a:pPr/>
              <a:t>7/27/2011</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Project/Pictures/ER%20diagram/ER-Diagram.png"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4876800"/>
            <a:ext cx="5791200" cy="1600200"/>
          </a:xfrm>
        </p:spPr>
        <p:txBody>
          <a:bodyPr>
            <a:normAutofit fontScale="90000"/>
          </a:bodyPr>
          <a:lstStyle/>
          <a:p>
            <a:pPr algn="l"/>
            <a:r>
              <a:rPr smtClean="0"/>
              <a:t>Excell-on consulting services</a:t>
            </a:r>
            <a:endParaRPr lang="en-US" dirty="0"/>
          </a:p>
        </p:txBody>
      </p:sp>
      <p:pic>
        <p:nvPicPr>
          <p:cNvPr id="4" name="Picture 3" descr="logo-fpt-aptech.jpg"/>
          <p:cNvPicPr>
            <a:picLocks noChangeAspect="1"/>
          </p:cNvPicPr>
          <p:nvPr/>
        </p:nvPicPr>
        <p:blipFill>
          <a:blip r:embed="rId3" cstate="print"/>
          <a:stretch>
            <a:fillRect/>
          </a:stretch>
        </p:blipFill>
        <p:spPr>
          <a:xfrm>
            <a:off x="6096000" y="228600"/>
            <a:ext cx="2715630" cy="7315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descr="Logo-ECS.png"/>
          <p:cNvPicPr>
            <a:picLocks noChangeAspect="1"/>
          </p:cNvPicPr>
          <p:nvPr/>
        </p:nvPicPr>
        <p:blipFill>
          <a:blip r:embed="rId4"/>
          <a:stretch>
            <a:fillRect/>
          </a:stretch>
        </p:blipFill>
        <p:spPr>
          <a:xfrm>
            <a:off x="381000" y="228600"/>
            <a:ext cx="1904762" cy="7619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ubtitle 5"/>
          <p:cNvSpPr>
            <a:spLocks noGrp="1"/>
          </p:cNvSpPr>
          <p:nvPr>
            <p:ph type="subTitle" idx="1"/>
          </p:nvPr>
        </p:nvSpPr>
        <p:spPr>
          <a:xfrm>
            <a:off x="304800" y="2971800"/>
            <a:ext cx="6480048" cy="1905000"/>
          </a:xfrm>
        </p:spPr>
        <p:txBody>
          <a:bodyPr>
            <a:normAutofit fontScale="85000" lnSpcReduction="20000"/>
          </a:bodyPr>
          <a:lstStyle/>
          <a:p>
            <a:pPr algn="l"/>
            <a:r>
              <a:rPr lang="en-US" sz="4000" b="1" dirty="0" smtClean="0">
                <a:latin typeface="Calibri" pitchFamily="34" charset="0"/>
                <a:cs typeface="Calibri" pitchFamily="34" charset="0"/>
              </a:rPr>
              <a:t>Report Project</a:t>
            </a:r>
          </a:p>
          <a:p>
            <a:pPr algn="l"/>
            <a:r>
              <a:rPr lang="en-US" sz="2600" dirty="0" smtClean="0">
                <a:solidFill>
                  <a:srgbClr val="FFFF00"/>
                </a:solidFill>
                <a:latin typeface="Calibri" pitchFamily="34" charset="0"/>
                <a:cs typeface="Calibri" pitchFamily="34" charset="0"/>
              </a:rPr>
              <a:t>Group 3 – C0812L</a:t>
            </a:r>
          </a:p>
          <a:p>
            <a:pPr algn="l"/>
            <a:r>
              <a:rPr lang="en-US" sz="3000" dirty="0" smtClean="0">
                <a:solidFill>
                  <a:srgbClr val="FFC000"/>
                </a:solidFill>
                <a:latin typeface="Calibri" pitchFamily="34" charset="0"/>
                <a:cs typeface="Calibri" pitchFamily="34" charset="0"/>
              </a:rPr>
              <a:t>SEM III</a:t>
            </a:r>
          </a:p>
          <a:p>
            <a:pPr algn="l"/>
            <a:r>
              <a:rPr lang="en-US" sz="2800" dirty="0" smtClean="0">
                <a:latin typeface="Calibri" pitchFamily="34" charset="0"/>
                <a:cs typeface="Calibri" pitchFamily="34" charset="0"/>
              </a:rPr>
              <a:t>Supervisor : </a:t>
            </a:r>
            <a:r>
              <a:rPr lang="en-US" sz="2800" dirty="0" err="1" smtClean="0">
                <a:latin typeface="Calibri" pitchFamily="34" charset="0"/>
                <a:cs typeface="Calibri" pitchFamily="34" charset="0"/>
              </a:rPr>
              <a:t>Vinh</a:t>
            </a:r>
            <a:r>
              <a:rPr lang="en-US" sz="2800" dirty="0" smtClean="0">
                <a:latin typeface="Calibri" pitchFamily="34" charset="0"/>
                <a:cs typeface="Calibri" pitchFamily="34" charset="0"/>
              </a:rPr>
              <a:t> Duong Le</a:t>
            </a:r>
          </a:p>
          <a:p>
            <a:pPr algn="l"/>
            <a:r>
              <a:rPr lang="en-US" sz="2800" u="sng" dirty="0" smtClean="0">
                <a:latin typeface="Calibri" pitchFamily="34" charset="0"/>
                <a:cs typeface="Calibri" pitchFamily="34" charset="0"/>
              </a:rPr>
              <a:t>Project :</a:t>
            </a:r>
            <a:endParaRPr lang="en-US" sz="2800" u="sng" dirty="0">
              <a:latin typeface="Calibri" pitchFamily="34" charset="0"/>
              <a:cs typeface="Calibri" pitchFamily="34" charset="0"/>
            </a:endParaRPr>
          </a:p>
        </p:txBody>
      </p:sp>
    </p:spTree>
  </p:cSld>
  <p:clrMapOvr>
    <a:masterClrMapping/>
  </p:clrMapOvr>
  <p:transition spd="med">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fpt-aptech.jpg"/>
          <p:cNvPicPr>
            <a:picLocks noChangeAspect="1"/>
          </p:cNvPicPr>
          <p:nvPr/>
        </p:nvPicPr>
        <p:blipFill>
          <a:blip r:embed="rId3" cstate="print"/>
          <a:stretch>
            <a:fillRect/>
          </a:stretch>
        </p:blipFill>
        <p:spPr>
          <a:xfrm>
            <a:off x="6096000" y="228600"/>
            <a:ext cx="2715630" cy="7315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descr="Logo-ECS.png"/>
          <p:cNvPicPr>
            <a:picLocks noChangeAspect="1"/>
          </p:cNvPicPr>
          <p:nvPr/>
        </p:nvPicPr>
        <p:blipFill>
          <a:blip r:embed="rId4"/>
          <a:stretch>
            <a:fillRect/>
          </a:stretch>
        </p:blipFill>
        <p:spPr>
          <a:xfrm>
            <a:off x="381000" y="228600"/>
            <a:ext cx="1904762" cy="7619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Subtitle 8"/>
          <p:cNvSpPr>
            <a:spLocks noGrp="1"/>
          </p:cNvSpPr>
          <p:nvPr>
            <p:ph type="subTitle" idx="1"/>
          </p:nvPr>
        </p:nvSpPr>
        <p:spPr/>
        <p:txBody>
          <a:bodyPr/>
          <a:lstStyle/>
          <a:p>
            <a:endParaRPr lang="en-US" dirty="0"/>
          </a:p>
        </p:txBody>
      </p:sp>
      <p:sp>
        <p:nvSpPr>
          <p:cNvPr id="10" name="Title 9"/>
          <p:cNvSpPr>
            <a:spLocks noGrp="1"/>
          </p:cNvSpPr>
          <p:nvPr>
            <p:ph type="ctrTitle"/>
          </p:nvPr>
        </p:nvSpPr>
        <p:spPr>
          <a:xfrm>
            <a:off x="429064" y="3337560"/>
            <a:ext cx="8410136" cy="2301240"/>
          </a:xfrm>
        </p:spPr>
        <p:txBody>
          <a:bodyPr>
            <a:normAutofit/>
          </a:bodyPr>
          <a:lstStyle/>
          <a:p>
            <a:pPr algn="ctr"/>
            <a:r>
              <a:rPr sz="4400" smtClean="0"/>
              <a:t>THAnk you for YOur listening !</a:t>
            </a:r>
            <a:endParaRPr lang="en-US" sz="4400" dirty="0"/>
          </a:p>
        </p:txBody>
      </p:sp>
      <p:sp>
        <p:nvSpPr>
          <p:cNvPr id="12" name="TextBox 11"/>
          <p:cNvSpPr txBox="1"/>
          <p:nvPr/>
        </p:nvSpPr>
        <p:spPr>
          <a:xfrm>
            <a:off x="3200400" y="5105400"/>
            <a:ext cx="2723694" cy="1261884"/>
          </a:xfrm>
          <a:prstGeom prst="rect">
            <a:avLst/>
          </a:prstGeom>
          <a:noFill/>
        </p:spPr>
        <p:txBody>
          <a:bodyPr wrap="none" rtlCol="0">
            <a:spAutoFit/>
          </a:bodyPr>
          <a:lstStyle/>
          <a:p>
            <a:pPr algn="ctr"/>
            <a:r>
              <a:rPr lang="en-US" sz="2800" b="1" dirty="0" smtClean="0">
                <a:latin typeface="Calibri" pitchFamily="34" charset="0"/>
                <a:cs typeface="Calibri" pitchFamily="34" charset="0"/>
              </a:rPr>
              <a:t>Developer Team</a:t>
            </a:r>
          </a:p>
          <a:p>
            <a:pPr algn="ctr"/>
            <a:r>
              <a:rPr lang="en-US" sz="2400" dirty="0" smtClean="0">
                <a:solidFill>
                  <a:srgbClr val="FFC000"/>
                </a:solidFill>
                <a:latin typeface="Calibri" pitchFamily="34" charset="0"/>
                <a:cs typeface="Calibri" pitchFamily="34" charset="0"/>
              </a:rPr>
              <a:t>© Group 3 – C0812L</a:t>
            </a:r>
          </a:p>
          <a:p>
            <a:pPr algn="ctr"/>
            <a:r>
              <a:rPr lang="en-US" sz="2400" dirty="0" smtClean="0">
                <a:latin typeface="Calibri" pitchFamily="34" charset="0"/>
                <a:cs typeface="Calibri" pitchFamily="34" charset="0"/>
              </a:rPr>
              <a:t>Ha </a:t>
            </a:r>
            <a:r>
              <a:rPr lang="en-US" sz="2400" dirty="0" err="1" smtClean="0">
                <a:latin typeface="Calibri" pitchFamily="34" charset="0"/>
                <a:cs typeface="Calibri" pitchFamily="34" charset="0"/>
              </a:rPr>
              <a:t>Noi</a:t>
            </a:r>
            <a:r>
              <a:rPr lang="en-US" sz="2400" dirty="0" smtClean="0">
                <a:latin typeface="Calibri" pitchFamily="34" charset="0"/>
                <a:cs typeface="Calibri" pitchFamily="34" charset="0"/>
              </a:rPr>
              <a:t> – 07/2011</a:t>
            </a:r>
            <a:endParaRPr lang="en-US" sz="2400" dirty="0">
              <a:latin typeface="Calibri" pitchFamily="34" charset="0"/>
              <a:cs typeface="Calibri" pitchFamily="34" charset="0"/>
            </a:endParaRPr>
          </a:p>
        </p:txBody>
      </p:sp>
    </p:spTree>
  </p:cSld>
  <p:clrMapOvr>
    <a:masterClrMapping/>
  </p:clrMapOvr>
  <p:transition spd="med">
    <p:newsfla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endParaRPr lang="en-US" dirty="0"/>
          </a:p>
        </p:txBody>
      </p:sp>
      <p:pic>
        <p:nvPicPr>
          <p:cNvPr id="4" name="Picture 3" descr="logo-fpt-aptech.jpg"/>
          <p:cNvPicPr>
            <a:picLocks noChangeAspect="1"/>
          </p:cNvPicPr>
          <p:nvPr/>
        </p:nvPicPr>
        <p:blipFill>
          <a:blip r:embed="rId3" cstate="print"/>
          <a:stretch>
            <a:fillRect/>
          </a:stretch>
        </p:blipFill>
        <p:spPr>
          <a:xfrm>
            <a:off x="6096000" y="228600"/>
            <a:ext cx="2715630" cy="7315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descr="Logo-ECS.png"/>
          <p:cNvPicPr>
            <a:picLocks noChangeAspect="1"/>
          </p:cNvPicPr>
          <p:nvPr/>
        </p:nvPicPr>
        <p:blipFill>
          <a:blip r:embed="rId4"/>
          <a:stretch>
            <a:fillRect/>
          </a:stretch>
        </p:blipFill>
        <p:spPr>
          <a:xfrm>
            <a:off x="381000" y="228600"/>
            <a:ext cx="1904762" cy="7619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ubtitle 5"/>
          <p:cNvSpPr>
            <a:spLocks noGrp="1"/>
          </p:cNvSpPr>
          <p:nvPr>
            <p:ph type="subTitle" idx="1"/>
          </p:nvPr>
        </p:nvSpPr>
        <p:spPr>
          <a:xfrm>
            <a:off x="304800" y="2971800"/>
            <a:ext cx="6480048" cy="1905000"/>
          </a:xfrm>
        </p:spPr>
        <p:txBody>
          <a:bodyPr>
            <a:normAutofit lnSpcReduction="10000"/>
          </a:bodyPr>
          <a:lstStyle/>
          <a:p>
            <a:pPr marL="514350" indent="-514350" algn="l">
              <a:buFont typeface="+mj-lt"/>
              <a:buAutoNum type="arabicPeriod"/>
            </a:pPr>
            <a:r>
              <a:rPr lang="en-US" sz="2800" u="sng" dirty="0" smtClean="0">
                <a:latin typeface="Calibri" pitchFamily="34" charset="0"/>
                <a:cs typeface="Calibri" pitchFamily="34" charset="0"/>
              </a:rPr>
              <a:t>Introduce about our team</a:t>
            </a:r>
          </a:p>
          <a:p>
            <a:pPr marL="514350" indent="-514350" algn="l">
              <a:buFont typeface="+mj-lt"/>
              <a:buAutoNum type="arabicPeriod"/>
            </a:pPr>
            <a:r>
              <a:rPr lang="en-US" sz="2800" u="sng" dirty="0" smtClean="0">
                <a:latin typeface="Calibri" pitchFamily="34" charset="0"/>
                <a:cs typeface="Calibri" pitchFamily="34" charset="0"/>
              </a:rPr>
              <a:t>Introduce about our project</a:t>
            </a:r>
          </a:p>
          <a:p>
            <a:pPr marL="514350" indent="-514350" algn="l">
              <a:buFont typeface="+mj-lt"/>
              <a:buAutoNum type="arabicPeriod"/>
            </a:pPr>
            <a:r>
              <a:rPr lang="en-US" sz="2800" u="sng" dirty="0" smtClean="0">
                <a:latin typeface="Calibri" pitchFamily="34" charset="0"/>
                <a:cs typeface="Calibri" pitchFamily="34" charset="0"/>
              </a:rPr>
              <a:t>Architecture of our project</a:t>
            </a:r>
          </a:p>
          <a:p>
            <a:pPr marL="514350" indent="-514350" algn="l">
              <a:buFont typeface="+mj-lt"/>
              <a:buAutoNum type="arabicPeriod"/>
            </a:pPr>
            <a:r>
              <a:rPr lang="en-US" sz="2800" u="sng" dirty="0" smtClean="0">
                <a:latin typeface="Calibri" pitchFamily="34" charset="0"/>
                <a:cs typeface="Calibri" pitchFamily="34" charset="0"/>
              </a:rPr>
              <a:t>Entity Relationship diagram</a:t>
            </a:r>
            <a:endParaRPr lang="en-US" sz="2800" u="sng" dirty="0">
              <a:latin typeface="Calibri" pitchFamily="34" charset="0"/>
              <a:cs typeface="Calibri" pitchFamily="34" charset="0"/>
            </a:endParaRPr>
          </a:p>
        </p:txBody>
      </p:sp>
      <p:sp>
        <p:nvSpPr>
          <p:cNvPr id="8" name="TextBox 7"/>
          <p:cNvSpPr txBox="1"/>
          <p:nvPr/>
        </p:nvSpPr>
        <p:spPr>
          <a:xfrm>
            <a:off x="381000" y="1295400"/>
            <a:ext cx="4419600" cy="584775"/>
          </a:xfrm>
          <a:prstGeom prst="rect">
            <a:avLst/>
          </a:prstGeom>
          <a:noFill/>
        </p:spPr>
        <p:txBody>
          <a:bodyPr wrap="square" rtlCol="0">
            <a:spAutoFit/>
          </a:bodyPr>
          <a:lstStyle/>
          <a:p>
            <a:r>
              <a:rPr lang="en-US" sz="3200" b="1" dirty="0" err="1" smtClean="0">
                <a:solidFill>
                  <a:srgbClr val="FFC000"/>
                </a:solidFill>
                <a:latin typeface="Calibri" pitchFamily="34" charset="0"/>
                <a:cs typeface="Calibri" pitchFamily="34" charset="0"/>
              </a:rPr>
              <a:t>Eproject</a:t>
            </a:r>
            <a:r>
              <a:rPr lang="en-US" sz="3200" b="1" dirty="0" smtClean="0">
                <a:solidFill>
                  <a:srgbClr val="FFC000"/>
                </a:solidFill>
                <a:latin typeface="Calibri" pitchFamily="34" charset="0"/>
                <a:cs typeface="Calibri" pitchFamily="34" charset="0"/>
              </a:rPr>
              <a:t> - Content</a:t>
            </a:r>
            <a:endParaRPr lang="en-US" sz="3200" b="1" dirty="0">
              <a:solidFill>
                <a:srgbClr val="FFC000"/>
              </a:solidFill>
              <a:latin typeface="Calibri" pitchFamily="34" charset="0"/>
              <a:cs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fpt-aptech.jpg"/>
          <p:cNvPicPr>
            <a:picLocks noChangeAspect="1"/>
          </p:cNvPicPr>
          <p:nvPr/>
        </p:nvPicPr>
        <p:blipFill>
          <a:blip r:embed="rId3" cstate="print"/>
          <a:stretch>
            <a:fillRect/>
          </a:stretch>
        </p:blipFill>
        <p:spPr>
          <a:xfrm>
            <a:off x="6096000" y="228600"/>
            <a:ext cx="2715630" cy="7315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descr="Logo-ECS.png"/>
          <p:cNvPicPr>
            <a:picLocks noChangeAspect="1"/>
          </p:cNvPicPr>
          <p:nvPr/>
        </p:nvPicPr>
        <p:blipFill>
          <a:blip r:embed="rId4"/>
          <a:stretch>
            <a:fillRect/>
          </a:stretch>
        </p:blipFill>
        <p:spPr>
          <a:xfrm>
            <a:off x="381000" y="228600"/>
            <a:ext cx="1904762" cy="7619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381000" y="1295400"/>
            <a:ext cx="4419600" cy="584775"/>
          </a:xfrm>
          <a:prstGeom prst="rect">
            <a:avLst/>
          </a:prstGeom>
          <a:noFill/>
        </p:spPr>
        <p:txBody>
          <a:bodyPr wrap="square" rtlCol="0">
            <a:spAutoFit/>
          </a:bodyPr>
          <a:lstStyle/>
          <a:p>
            <a:r>
              <a:rPr lang="en-US" sz="3200" b="1" dirty="0" err="1" smtClean="0">
                <a:solidFill>
                  <a:srgbClr val="FFC000"/>
                </a:solidFill>
                <a:latin typeface="Calibri" pitchFamily="34" charset="0"/>
                <a:cs typeface="Calibri" pitchFamily="34" charset="0"/>
              </a:rPr>
              <a:t>Eproject</a:t>
            </a:r>
            <a:r>
              <a:rPr lang="en-US" sz="3200" b="1" dirty="0" smtClean="0">
                <a:solidFill>
                  <a:srgbClr val="FFC000"/>
                </a:solidFill>
                <a:latin typeface="Calibri" pitchFamily="34" charset="0"/>
                <a:cs typeface="Calibri" pitchFamily="34" charset="0"/>
              </a:rPr>
              <a:t> – Our team</a:t>
            </a:r>
            <a:endParaRPr lang="en-US" sz="3200" b="1" dirty="0">
              <a:solidFill>
                <a:srgbClr val="FFC000"/>
              </a:solidFill>
              <a:latin typeface="Calibri" pitchFamily="34" charset="0"/>
              <a:cs typeface="Calibri" pitchFamily="34" charset="0"/>
            </a:endParaRPr>
          </a:p>
        </p:txBody>
      </p:sp>
      <p:sp>
        <p:nvSpPr>
          <p:cNvPr id="9" name="Subtitle 8"/>
          <p:cNvSpPr>
            <a:spLocks noGrp="1"/>
          </p:cNvSpPr>
          <p:nvPr>
            <p:ph type="subTitle" idx="1"/>
          </p:nvPr>
        </p:nvSpPr>
        <p:spPr/>
        <p:txBody>
          <a:bodyPr/>
          <a:lstStyle/>
          <a:p>
            <a:endParaRPr lang="en-US" dirty="0"/>
          </a:p>
        </p:txBody>
      </p:sp>
      <p:sp>
        <p:nvSpPr>
          <p:cNvPr id="10" name="Title 9"/>
          <p:cNvSpPr>
            <a:spLocks noGrp="1"/>
          </p:cNvSpPr>
          <p:nvPr>
            <p:ph type="ctrTitle"/>
          </p:nvPr>
        </p:nvSpPr>
        <p:spPr/>
        <p:txBody>
          <a:bodyPr/>
          <a:lstStyle/>
          <a:p>
            <a:endParaRPr lang="en-US" dirty="0"/>
          </a:p>
        </p:txBody>
      </p:sp>
      <p:sp>
        <p:nvSpPr>
          <p:cNvPr id="11" name="Rectangle 10"/>
          <p:cNvSpPr/>
          <p:nvPr/>
        </p:nvSpPr>
        <p:spPr>
          <a:xfrm>
            <a:off x="990600" y="2667000"/>
            <a:ext cx="2209800" cy="1981200"/>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latin typeface="Calibri" pitchFamily="34" charset="0"/>
                <a:cs typeface="Calibri" pitchFamily="34" charset="0"/>
              </a:rPr>
              <a:t>Hoang Do </a:t>
            </a:r>
            <a:r>
              <a:rPr lang="en-US" sz="2400" b="1" dirty="0" err="1" smtClean="0">
                <a:solidFill>
                  <a:schemeClr val="bg1"/>
                </a:solidFill>
                <a:latin typeface="Calibri" pitchFamily="34" charset="0"/>
                <a:cs typeface="Calibri" pitchFamily="34" charset="0"/>
              </a:rPr>
              <a:t>Phu</a:t>
            </a:r>
            <a:endParaRPr lang="en-US" sz="2400" b="1" dirty="0" smtClean="0">
              <a:solidFill>
                <a:schemeClr val="bg1"/>
              </a:solidFill>
              <a:latin typeface="Calibri" pitchFamily="34" charset="0"/>
              <a:cs typeface="Calibri" pitchFamily="34" charset="0"/>
            </a:endParaRPr>
          </a:p>
          <a:p>
            <a:pPr algn="ctr"/>
            <a:r>
              <a:rPr lang="en-US" sz="2400" b="1" dirty="0" smtClean="0">
                <a:solidFill>
                  <a:schemeClr val="bg1"/>
                </a:solidFill>
                <a:latin typeface="Calibri" pitchFamily="34" charset="0"/>
                <a:cs typeface="Calibri" pitchFamily="34" charset="0"/>
              </a:rPr>
              <a:t>(Leader)</a:t>
            </a:r>
            <a:endParaRPr lang="en-US" sz="2400" b="1" dirty="0">
              <a:solidFill>
                <a:schemeClr val="bg1"/>
              </a:solidFill>
              <a:latin typeface="Calibri" pitchFamily="34" charset="0"/>
              <a:cs typeface="Calibri" pitchFamily="34" charset="0"/>
            </a:endParaRPr>
          </a:p>
        </p:txBody>
      </p:sp>
      <p:sp>
        <p:nvSpPr>
          <p:cNvPr id="12" name="Rounded Rectangle 11"/>
          <p:cNvSpPr/>
          <p:nvPr/>
        </p:nvSpPr>
        <p:spPr>
          <a:xfrm>
            <a:off x="5334000" y="1295400"/>
            <a:ext cx="2743200" cy="533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solidFill>
                  <a:schemeClr val="bg1"/>
                </a:solidFill>
                <a:latin typeface="Calibri" pitchFamily="34" charset="0"/>
                <a:cs typeface="Calibri" pitchFamily="34" charset="0"/>
              </a:rPr>
              <a:t>Application </a:t>
            </a:r>
            <a:r>
              <a:rPr lang="en-US" sz="2000" dirty="0" err="1" smtClean="0">
                <a:solidFill>
                  <a:schemeClr val="bg1"/>
                </a:solidFill>
                <a:latin typeface="Calibri" pitchFamily="34" charset="0"/>
                <a:cs typeface="Calibri" pitchFamily="34" charset="0"/>
              </a:rPr>
              <a:t>analyse</a:t>
            </a:r>
            <a:endParaRPr lang="en-US" sz="2000" dirty="0">
              <a:solidFill>
                <a:schemeClr val="bg1"/>
              </a:solidFill>
              <a:latin typeface="Calibri" pitchFamily="34" charset="0"/>
              <a:cs typeface="Calibri" pitchFamily="34" charset="0"/>
            </a:endParaRPr>
          </a:p>
        </p:txBody>
      </p:sp>
      <p:sp>
        <p:nvSpPr>
          <p:cNvPr id="13" name="Rounded Rectangle 12"/>
          <p:cNvSpPr/>
          <p:nvPr/>
        </p:nvSpPr>
        <p:spPr>
          <a:xfrm>
            <a:off x="5334000" y="1905000"/>
            <a:ext cx="2743200" cy="533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solidFill>
                  <a:schemeClr val="bg1"/>
                </a:solidFill>
                <a:latin typeface="Calibri" pitchFamily="34" charset="0"/>
                <a:cs typeface="Calibri" pitchFamily="34" charset="0"/>
              </a:rPr>
              <a:t>Database design</a:t>
            </a:r>
            <a:endParaRPr lang="en-US" sz="2000" dirty="0">
              <a:solidFill>
                <a:schemeClr val="bg1"/>
              </a:solidFill>
              <a:latin typeface="Calibri" pitchFamily="34" charset="0"/>
              <a:cs typeface="Calibri" pitchFamily="34" charset="0"/>
            </a:endParaRPr>
          </a:p>
        </p:txBody>
      </p:sp>
      <p:sp>
        <p:nvSpPr>
          <p:cNvPr id="14" name="Rounded Rectangle 13"/>
          <p:cNvSpPr/>
          <p:nvPr/>
        </p:nvSpPr>
        <p:spPr>
          <a:xfrm>
            <a:off x="5334000" y="2514600"/>
            <a:ext cx="2743200" cy="533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solidFill>
                  <a:schemeClr val="bg1"/>
                </a:solidFill>
                <a:latin typeface="Calibri" pitchFamily="34" charset="0"/>
                <a:cs typeface="Calibri" pitchFamily="34" charset="0"/>
              </a:rPr>
              <a:t>GUI</a:t>
            </a:r>
            <a:endParaRPr lang="en-US" sz="2000" dirty="0">
              <a:solidFill>
                <a:schemeClr val="bg1"/>
              </a:solidFill>
              <a:latin typeface="Calibri" pitchFamily="34" charset="0"/>
              <a:cs typeface="Calibri" pitchFamily="34" charset="0"/>
            </a:endParaRPr>
          </a:p>
        </p:txBody>
      </p:sp>
      <p:sp>
        <p:nvSpPr>
          <p:cNvPr id="15" name="Rounded Rectangle 14"/>
          <p:cNvSpPr/>
          <p:nvPr/>
        </p:nvSpPr>
        <p:spPr>
          <a:xfrm>
            <a:off x="5334000" y="3124200"/>
            <a:ext cx="2743200" cy="533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solidFill>
                  <a:schemeClr val="bg1"/>
                </a:solidFill>
                <a:latin typeface="Calibri" pitchFamily="34" charset="0"/>
                <a:cs typeface="Calibri" pitchFamily="34" charset="0"/>
              </a:rPr>
              <a:t>Login to system</a:t>
            </a:r>
            <a:endParaRPr lang="en-US" sz="2000" dirty="0">
              <a:solidFill>
                <a:schemeClr val="bg1"/>
              </a:solidFill>
              <a:latin typeface="Calibri" pitchFamily="34" charset="0"/>
              <a:cs typeface="Calibri" pitchFamily="34" charset="0"/>
            </a:endParaRPr>
          </a:p>
        </p:txBody>
      </p:sp>
      <p:sp>
        <p:nvSpPr>
          <p:cNvPr id="16" name="Rounded Rectangle 15"/>
          <p:cNvSpPr/>
          <p:nvPr/>
        </p:nvSpPr>
        <p:spPr>
          <a:xfrm>
            <a:off x="5334000" y="3733800"/>
            <a:ext cx="2743200" cy="21336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buFont typeface="Arial" pitchFamily="34" charset="0"/>
              <a:buChar char="•"/>
            </a:pPr>
            <a:r>
              <a:rPr lang="en-US" sz="2000" dirty="0" smtClean="0">
                <a:solidFill>
                  <a:schemeClr val="bg1"/>
                </a:solidFill>
                <a:latin typeface="Calibri" pitchFamily="34" charset="0"/>
                <a:cs typeface="Calibri" pitchFamily="34" charset="0"/>
              </a:rPr>
              <a:t> Manage Account</a:t>
            </a:r>
          </a:p>
          <a:p>
            <a:pPr>
              <a:buFont typeface="Arial" pitchFamily="34" charset="0"/>
              <a:buChar char="•"/>
            </a:pPr>
            <a:r>
              <a:rPr lang="en-US" sz="2000" dirty="0" smtClean="0">
                <a:solidFill>
                  <a:schemeClr val="bg1"/>
                </a:solidFill>
                <a:latin typeface="Calibri" pitchFamily="34" charset="0"/>
                <a:cs typeface="Calibri" pitchFamily="34" charset="0"/>
              </a:rPr>
              <a:t> Manage Employee</a:t>
            </a:r>
          </a:p>
          <a:p>
            <a:pPr>
              <a:buFont typeface="Arial" pitchFamily="34" charset="0"/>
              <a:buChar char="•"/>
            </a:pPr>
            <a:r>
              <a:rPr lang="en-US" sz="2000" dirty="0" smtClean="0">
                <a:solidFill>
                  <a:schemeClr val="bg1"/>
                </a:solidFill>
                <a:latin typeface="Calibri" pitchFamily="34" charset="0"/>
                <a:cs typeface="Calibri" pitchFamily="34" charset="0"/>
              </a:rPr>
              <a:t> Manage Department</a:t>
            </a:r>
          </a:p>
          <a:p>
            <a:pPr>
              <a:buFont typeface="Arial" pitchFamily="34" charset="0"/>
              <a:buChar char="•"/>
            </a:pPr>
            <a:r>
              <a:rPr lang="en-US" sz="2000" dirty="0" smtClean="0">
                <a:solidFill>
                  <a:schemeClr val="bg1"/>
                </a:solidFill>
                <a:latin typeface="Calibri" pitchFamily="34" charset="0"/>
                <a:cs typeface="Calibri" pitchFamily="34" charset="0"/>
              </a:rPr>
              <a:t> Manage Order</a:t>
            </a:r>
          </a:p>
          <a:p>
            <a:pPr>
              <a:buFont typeface="Arial" pitchFamily="34" charset="0"/>
              <a:buChar char="•"/>
            </a:pPr>
            <a:r>
              <a:rPr lang="en-US" sz="2000" dirty="0" smtClean="0">
                <a:solidFill>
                  <a:schemeClr val="bg1"/>
                </a:solidFill>
                <a:latin typeface="Calibri" pitchFamily="34" charset="0"/>
                <a:cs typeface="Calibri" pitchFamily="34" charset="0"/>
              </a:rPr>
              <a:t> Manage Service</a:t>
            </a:r>
          </a:p>
          <a:p>
            <a:pPr>
              <a:buFont typeface="Arial" pitchFamily="34" charset="0"/>
              <a:buChar char="•"/>
            </a:pPr>
            <a:r>
              <a:rPr lang="en-US" sz="2000" dirty="0" smtClean="0">
                <a:solidFill>
                  <a:schemeClr val="bg1"/>
                </a:solidFill>
                <a:latin typeface="Calibri" pitchFamily="34" charset="0"/>
                <a:cs typeface="Calibri" pitchFamily="34" charset="0"/>
              </a:rPr>
              <a:t> Statistic</a:t>
            </a:r>
          </a:p>
        </p:txBody>
      </p:sp>
      <p:sp>
        <p:nvSpPr>
          <p:cNvPr id="21" name="Rounded Rectangle 20"/>
          <p:cNvSpPr/>
          <p:nvPr/>
        </p:nvSpPr>
        <p:spPr>
          <a:xfrm>
            <a:off x="5410200" y="5943600"/>
            <a:ext cx="2667000" cy="533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solidFill>
                  <a:schemeClr val="bg1"/>
                </a:solidFill>
                <a:latin typeface="Calibri" pitchFamily="34" charset="0"/>
                <a:cs typeface="Calibri" pitchFamily="34" charset="0"/>
              </a:rPr>
              <a:t>Document</a:t>
            </a:r>
            <a:endParaRPr lang="en-US" sz="2000" dirty="0">
              <a:solidFill>
                <a:schemeClr val="bg1"/>
              </a:solidFill>
              <a:latin typeface="Calibri" pitchFamily="34" charset="0"/>
              <a:cs typeface="Calibri" pitchFamily="34" charset="0"/>
            </a:endParaRPr>
          </a:p>
        </p:txBody>
      </p:sp>
      <p:cxnSp>
        <p:nvCxnSpPr>
          <p:cNvPr id="23" name="Straight Arrow Connector 22"/>
          <p:cNvCxnSpPr>
            <a:stCxn id="11" idx="3"/>
            <a:endCxn id="12" idx="1"/>
          </p:cNvCxnSpPr>
          <p:nvPr/>
        </p:nvCxnSpPr>
        <p:spPr>
          <a:xfrm flipV="1">
            <a:off x="3200400" y="1562100"/>
            <a:ext cx="2133600" cy="2095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3"/>
            <a:endCxn id="13" idx="1"/>
          </p:cNvCxnSpPr>
          <p:nvPr/>
        </p:nvCxnSpPr>
        <p:spPr>
          <a:xfrm flipV="1">
            <a:off x="3200400" y="2171700"/>
            <a:ext cx="2133600" cy="1485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1" idx="3"/>
            <a:endCxn id="14" idx="1"/>
          </p:cNvCxnSpPr>
          <p:nvPr/>
        </p:nvCxnSpPr>
        <p:spPr>
          <a:xfrm flipV="1">
            <a:off x="3200400" y="2781300"/>
            <a:ext cx="2133600" cy="87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1" idx="3"/>
            <a:endCxn id="15" idx="1"/>
          </p:cNvCxnSpPr>
          <p:nvPr/>
        </p:nvCxnSpPr>
        <p:spPr>
          <a:xfrm flipV="1">
            <a:off x="3200400" y="3390900"/>
            <a:ext cx="213360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1" idx="3"/>
            <a:endCxn id="16" idx="1"/>
          </p:cNvCxnSpPr>
          <p:nvPr/>
        </p:nvCxnSpPr>
        <p:spPr>
          <a:xfrm>
            <a:off x="3200400" y="3657600"/>
            <a:ext cx="21336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1" idx="3"/>
            <a:endCxn id="21" idx="1"/>
          </p:cNvCxnSpPr>
          <p:nvPr/>
        </p:nvCxnSpPr>
        <p:spPr>
          <a:xfrm>
            <a:off x="3200400" y="3657600"/>
            <a:ext cx="2209800" cy="255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fpt-aptech.jpg"/>
          <p:cNvPicPr>
            <a:picLocks noChangeAspect="1"/>
          </p:cNvPicPr>
          <p:nvPr/>
        </p:nvPicPr>
        <p:blipFill>
          <a:blip r:embed="rId3" cstate="print"/>
          <a:stretch>
            <a:fillRect/>
          </a:stretch>
        </p:blipFill>
        <p:spPr>
          <a:xfrm>
            <a:off x="6096000" y="228600"/>
            <a:ext cx="2715630" cy="7315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descr="Logo-ECS.png"/>
          <p:cNvPicPr>
            <a:picLocks noChangeAspect="1"/>
          </p:cNvPicPr>
          <p:nvPr/>
        </p:nvPicPr>
        <p:blipFill>
          <a:blip r:embed="rId4"/>
          <a:stretch>
            <a:fillRect/>
          </a:stretch>
        </p:blipFill>
        <p:spPr>
          <a:xfrm>
            <a:off x="381000" y="228600"/>
            <a:ext cx="1904762" cy="7619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381000" y="1295400"/>
            <a:ext cx="4419600" cy="584775"/>
          </a:xfrm>
          <a:prstGeom prst="rect">
            <a:avLst/>
          </a:prstGeom>
          <a:noFill/>
        </p:spPr>
        <p:txBody>
          <a:bodyPr wrap="square" rtlCol="0">
            <a:spAutoFit/>
          </a:bodyPr>
          <a:lstStyle/>
          <a:p>
            <a:r>
              <a:rPr lang="en-US" sz="3200" b="1" dirty="0" err="1" smtClean="0">
                <a:solidFill>
                  <a:srgbClr val="FFC000"/>
                </a:solidFill>
                <a:latin typeface="Calibri" pitchFamily="34" charset="0"/>
                <a:cs typeface="Calibri" pitchFamily="34" charset="0"/>
              </a:rPr>
              <a:t>Eproject</a:t>
            </a:r>
            <a:r>
              <a:rPr lang="en-US" sz="3200" b="1" dirty="0" smtClean="0">
                <a:solidFill>
                  <a:srgbClr val="FFC000"/>
                </a:solidFill>
                <a:latin typeface="Calibri" pitchFamily="34" charset="0"/>
                <a:cs typeface="Calibri" pitchFamily="34" charset="0"/>
              </a:rPr>
              <a:t> – Our team</a:t>
            </a:r>
            <a:endParaRPr lang="en-US" sz="3200" b="1" dirty="0">
              <a:solidFill>
                <a:srgbClr val="FFC000"/>
              </a:solidFill>
              <a:latin typeface="Calibri" pitchFamily="34" charset="0"/>
              <a:cs typeface="Calibri" pitchFamily="34" charset="0"/>
            </a:endParaRPr>
          </a:p>
        </p:txBody>
      </p:sp>
      <p:sp>
        <p:nvSpPr>
          <p:cNvPr id="9" name="Subtitle 8"/>
          <p:cNvSpPr>
            <a:spLocks noGrp="1"/>
          </p:cNvSpPr>
          <p:nvPr>
            <p:ph type="subTitle" idx="1"/>
          </p:nvPr>
        </p:nvSpPr>
        <p:spPr/>
        <p:txBody>
          <a:bodyPr/>
          <a:lstStyle/>
          <a:p>
            <a:endParaRPr lang="en-US" dirty="0"/>
          </a:p>
        </p:txBody>
      </p:sp>
      <p:sp>
        <p:nvSpPr>
          <p:cNvPr id="10" name="Title 9"/>
          <p:cNvSpPr>
            <a:spLocks noGrp="1"/>
          </p:cNvSpPr>
          <p:nvPr>
            <p:ph type="ctrTitle"/>
          </p:nvPr>
        </p:nvSpPr>
        <p:spPr/>
        <p:txBody>
          <a:bodyPr/>
          <a:lstStyle/>
          <a:p>
            <a:endParaRPr lang="en-US" dirty="0"/>
          </a:p>
        </p:txBody>
      </p:sp>
      <p:sp>
        <p:nvSpPr>
          <p:cNvPr id="11" name="Rectangle 10"/>
          <p:cNvSpPr/>
          <p:nvPr/>
        </p:nvSpPr>
        <p:spPr>
          <a:xfrm>
            <a:off x="990600" y="2667000"/>
            <a:ext cx="2209800" cy="1981200"/>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bg1"/>
                </a:solidFill>
                <a:latin typeface="Calibri" pitchFamily="34" charset="0"/>
                <a:cs typeface="Calibri" pitchFamily="34" charset="0"/>
              </a:rPr>
              <a:t>Anh</a:t>
            </a:r>
            <a:r>
              <a:rPr lang="en-US" sz="2400" b="1" dirty="0" smtClean="0">
                <a:solidFill>
                  <a:schemeClr val="bg1"/>
                </a:solidFill>
                <a:latin typeface="Calibri" pitchFamily="34" charset="0"/>
                <a:cs typeface="Calibri" pitchFamily="34" charset="0"/>
              </a:rPr>
              <a:t> Le </a:t>
            </a:r>
            <a:r>
              <a:rPr lang="en-US" sz="2400" b="1" dirty="0" err="1" smtClean="0">
                <a:solidFill>
                  <a:schemeClr val="bg1"/>
                </a:solidFill>
                <a:latin typeface="Calibri" pitchFamily="34" charset="0"/>
                <a:cs typeface="Calibri" pitchFamily="34" charset="0"/>
              </a:rPr>
              <a:t>Tien</a:t>
            </a:r>
            <a:endParaRPr lang="en-US" sz="2400" b="1" dirty="0">
              <a:solidFill>
                <a:schemeClr val="bg1"/>
              </a:solidFill>
              <a:latin typeface="Calibri" pitchFamily="34" charset="0"/>
              <a:cs typeface="Calibri" pitchFamily="34" charset="0"/>
            </a:endParaRPr>
          </a:p>
        </p:txBody>
      </p:sp>
      <p:sp>
        <p:nvSpPr>
          <p:cNvPr id="12" name="Rounded Rectangle 11"/>
          <p:cNvSpPr/>
          <p:nvPr/>
        </p:nvSpPr>
        <p:spPr>
          <a:xfrm>
            <a:off x="5334000" y="1524000"/>
            <a:ext cx="2590800" cy="533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solidFill>
                  <a:schemeClr val="bg1"/>
                </a:solidFill>
                <a:latin typeface="Calibri" pitchFamily="34" charset="0"/>
                <a:cs typeface="Calibri" pitchFamily="34" charset="0"/>
              </a:rPr>
              <a:t>Application </a:t>
            </a:r>
            <a:r>
              <a:rPr lang="en-US" sz="2000" dirty="0" err="1" smtClean="0">
                <a:solidFill>
                  <a:schemeClr val="bg1"/>
                </a:solidFill>
                <a:latin typeface="Calibri" pitchFamily="34" charset="0"/>
                <a:cs typeface="Calibri" pitchFamily="34" charset="0"/>
              </a:rPr>
              <a:t>analyse</a:t>
            </a:r>
            <a:endParaRPr lang="en-US" sz="2000" dirty="0">
              <a:solidFill>
                <a:schemeClr val="bg1"/>
              </a:solidFill>
              <a:latin typeface="Calibri" pitchFamily="34" charset="0"/>
              <a:cs typeface="Calibri" pitchFamily="34" charset="0"/>
            </a:endParaRPr>
          </a:p>
        </p:txBody>
      </p:sp>
      <p:sp>
        <p:nvSpPr>
          <p:cNvPr id="13" name="Rounded Rectangle 12"/>
          <p:cNvSpPr/>
          <p:nvPr/>
        </p:nvSpPr>
        <p:spPr>
          <a:xfrm>
            <a:off x="5334000" y="2514600"/>
            <a:ext cx="2590800" cy="533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solidFill>
                  <a:schemeClr val="bg1"/>
                </a:solidFill>
                <a:latin typeface="Calibri" pitchFamily="34" charset="0"/>
                <a:cs typeface="Calibri" pitchFamily="34" charset="0"/>
              </a:rPr>
              <a:t>Database design</a:t>
            </a:r>
            <a:endParaRPr lang="en-US" sz="2000" dirty="0">
              <a:solidFill>
                <a:schemeClr val="bg1"/>
              </a:solidFill>
              <a:latin typeface="Calibri" pitchFamily="34" charset="0"/>
              <a:cs typeface="Calibri" pitchFamily="34" charset="0"/>
            </a:endParaRPr>
          </a:p>
        </p:txBody>
      </p:sp>
      <p:sp>
        <p:nvSpPr>
          <p:cNvPr id="16" name="Rounded Rectangle 15"/>
          <p:cNvSpPr/>
          <p:nvPr/>
        </p:nvSpPr>
        <p:spPr>
          <a:xfrm>
            <a:off x="5257800" y="3429000"/>
            <a:ext cx="2743200" cy="18288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buFont typeface="Arial" pitchFamily="34" charset="0"/>
              <a:buChar char="•"/>
            </a:pPr>
            <a:r>
              <a:rPr lang="en-US" sz="2000" dirty="0" smtClean="0">
                <a:solidFill>
                  <a:schemeClr val="bg1"/>
                </a:solidFill>
                <a:latin typeface="Calibri" pitchFamily="34" charset="0"/>
                <a:cs typeface="Calibri" pitchFamily="34" charset="0"/>
              </a:rPr>
              <a:t> Manage Company</a:t>
            </a:r>
          </a:p>
          <a:p>
            <a:pPr>
              <a:buFont typeface="Arial" pitchFamily="34" charset="0"/>
              <a:buChar char="•"/>
            </a:pPr>
            <a:r>
              <a:rPr lang="en-US" sz="2000" dirty="0" smtClean="0">
                <a:solidFill>
                  <a:schemeClr val="bg1"/>
                </a:solidFill>
                <a:latin typeface="Calibri" pitchFamily="34" charset="0"/>
                <a:cs typeface="Calibri" pitchFamily="34" charset="0"/>
              </a:rPr>
              <a:t> Manage Product</a:t>
            </a:r>
          </a:p>
          <a:p>
            <a:pPr>
              <a:buFont typeface="Arial" pitchFamily="34" charset="0"/>
              <a:buChar char="•"/>
            </a:pPr>
            <a:r>
              <a:rPr lang="en-US" sz="2000" dirty="0" smtClean="0">
                <a:solidFill>
                  <a:schemeClr val="bg1"/>
                </a:solidFill>
                <a:latin typeface="Calibri" pitchFamily="34" charset="0"/>
                <a:cs typeface="Calibri" pitchFamily="34" charset="0"/>
              </a:rPr>
              <a:t> Manage Dealer</a:t>
            </a:r>
          </a:p>
          <a:p>
            <a:pPr>
              <a:buFont typeface="Arial" pitchFamily="34" charset="0"/>
              <a:buChar char="•"/>
            </a:pPr>
            <a:r>
              <a:rPr lang="en-US" sz="2000" dirty="0" smtClean="0">
                <a:solidFill>
                  <a:schemeClr val="bg1"/>
                </a:solidFill>
                <a:latin typeface="Calibri" pitchFamily="34" charset="0"/>
                <a:cs typeface="Calibri" pitchFamily="34" charset="0"/>
              </a:rPr>
              <a:t> Manage Problem</a:t>
            </a:r>
          </a:p>
          <a:p>
            <a:pPr>
              <a:buFont typeface="Arial" pitchFamily="34" charset="0"/>
              <a:buChar char="•"/>
            </a:pPr>
            <a:r>
              <a:rPr lang="en-US" sz="2000" dirty="0" smtClean="0">
                <a:solidFill>
                  <a:schemeClr val="bg1"/>
                </a:solidFill>
                <a:latin typeface="Calibri" pitchFamily="34" charset="0"/>
                <a:cs typeface="Calibri" pitchFamily="34" charset="0"/>
              </a:rPr>
              <a:t> Manage Customer</a:t>
            </a:r>
          </a:p>
        </p:txBody>
      </p:sp>
      <p:sp>
        <p:nvSpPr>
          <p:cNvPr id="21" name="Rounded Rectangle 20"/>
          <p:cNvSpPr/>
          <p:nvPr/>
        </p:nvSpPr>
        <p:spPr>
          <a:xfrm>
            <a:off x="5334000" y="5638800"/>
            <a:ext cx="2590800" cy="533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solidFill>
                  <a:schemeClr val="bg1"/>
                </a:solidFill>
                <a:latin typeface="Calibri" pitchFamily="34" charset="0"/>
                <a:cs typeface="Calibri" pitchFamily="34" charset="0"/>
              </a:rPr>
              <a:t>User guide</a:t>
            </a:r>
            <a:endParaRPr lang="en-US" sz="2000" dirty="0">
              <a:solidFill>
                <a:schemeClr val="bg1"/>
              </a:solidFill>
              <a:latin typeface="Calibri" pitchFamily="34" charset="0"/>
              <a:cs typeface="Calibri" pitchFamily="34" charset="0"/>
            </a:endParaRPr>
          </a:p>
        </p:txBody>
      </p:sp>
      <p:cxnSp>
        <p:nvCxnSpPr>
          <p:cNvPr id="23" name="Straight Arrow Connector 22"/>
          <p:cNvCxnSpPr>
            <a:stCxn id="11" idx="3"/>
            <a:endCxn id="12" idx="1"/>
          </p:cNvCxnSpPr>
          <p:nvPr/>
        </p:nvCxnSpPr>
        <p:spPr>
          <a:xfrm flipV="1">
            <a:off x="3200400" y="1790700"/>
            <a:ext cx="2133600" cy="1866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3"/>
            <a:endCxn id="13" idx="1"/>
          </p:cNvCxnSpPr>
          <p:nvPr/>
        </p:nvCxnSpPr>
        <p:spPr>
          <a:xfrm flipV="1">
            <a:off x="3200400" y="2781300"/>
            <a:ext cx="2133600" cy="87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1" idx="3"/>
            <a:endCxn id="16" idx="1"/>
          </p:cNvCxnSpPr>
          <p:nvPr/>
        </p:nvCxnSpPr>
        <p:spPr>
          <a:xfrm>
            <a:off x="3200400" y="3657600"/>
            <a:ext cx="20574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1" idx="3"/>
            <a:endCxn id="21" idx="1"/>
          </p:cNvCxnSpPr>
          <p:nvPr/>
        </p:nvCxnSpPr>
        <p:spPr>
          <a:xfrm>
            <a:off x="3200400" y="3657600"/>
            <a:ext cx="2133600" cy="2247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fpt-aptech.jpg"/>
          <p:cNvPicPr>
            <a:picLocks noChangeAspect="1"/>
          </p:cNvPicPr>
          <p:nvPr/>
        </p:nvPicPr>
        <p:blipFill>
          <a:blip r:embed="rId3" cstate="print"/>
          <a:stretch>
            <a:fillRect/>
          </a:stretch>
        </p:blipFill>
        <p:spPr>
          <a:xfrm>
            <a:off x="6096000" y="228600"/>
            <a:ext cx="2715630" cy="7315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descr="Logo-ECS.png"/>
          <p:cNvPicPr>
            <a:picLocks noChangeAspect="1"/>
          </p:cNvPicPr>
          <p:nvPr/>
        </p:nvPicPr>
        <p:blipFill>
          <a:blip r:embed="rId4"/>
          <a:stretch>
            <a:fillRect/>
          </a:stretch>
        </p:blipFill>
        <p:spPr>
          <a:xfrm>
            <a:off x="381000" y="228600"/>
            <a:ext cx="1904762" cy="7619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381000" y="1295400"/>
            <a:ext cx="4419600" cy="584775"/>
          </a:xfrm>
          <a:prstGeom prst="rect">
            <a:avLst/>
          </a:prstGeom>
          <a:noFill/>
        </p:spPr>
        <p:txBody>
          <a:bodyPr wrap="square" rtlCol="0">
            <a:spAutoFit/>
          </a:bodyPr>
          <a:lstStyle/>
          <a:p>
            <a:r>
              <a:rPr lang="en-US" sz="3200" b="1" dirty="0" err="1" smtClean="0">
                <a:solidFill>
                  <a:srgbClr val="FFC000"/>
                </a:solidFill>
                <a:latin typeface="Calibri" pitchFamily="34" charset="0"/>
                <a:cs typeface="Calibri" pitchFamily="34" charset="0"/>
              </a:rPr>
              <a:t>Eproject</a:t>
            </a:r>
            <a:r>
              <a:rPr lang="en-US" sz="3200" b="1" dirty="0" smtClean="0">
                <a:solidFill>
                  <a:srgbClr val="FFC000"/>
                </a:solidFill>
                <a:latin typeface="Calibri" pitchFamily="34" charset="0"/>
                <a:cs typeface="Calibri" pitchFamily="34" charset="0"/>
              </a:rPr>
              <a:t> – Our team</a:t>
            </a:r>
            <a:endParaRPr lang="en-US" sz="3200" b="1" dirty="0">
              <a:solidFill>
                <a:srgbClr val="FFC000"/>
              </a:solidFill>
              <a:latin typeface="Calibri" pitchFamily="34" charset="0"/>
              <a:cs typeface="Calibri" pitchFamily="34" charset="0"/>
            </a:endParaRPr>
          </a:p>
        </p:txBody>
      </p:sp>
      <p:sp>
        <p:nvSpPr>
          <p:cNvPr id="9" name="Subtitle 8"/>
          <p:cNvSpPr>
            <a:spLocks noGrp="1"/>
          </p:cNvSpPr>
          <p:nvPr>
            <p:ph type="subTitle" idx="1"/>
          </p:nvPr>
        </p:nvSpPr>
        <p:spPr/>
        <p:txBody>
          <a:bodyPr/>
          <a:lstStyle/>
          <a:p>
            <a:endParaRPr lang="en-US" dirty="0"/>
          </a:p>
        </p:txBody>
      </p:sp>
      <p:sp>
        <p:nvSpPr>
          <p:cNvPr id="10" name="Title 9"/>
          <p:cNvSpPr>
            <a:spLocks noGrp="1"/>
          </p:cNvSpPr>
          <p:nvPr>
            <p:ph type="ctrTitle"/>
          </p:nvPr>
        </p:nvSpPr>
        <p:spPr/>
        <p:txBody>
          <a:bodyPr/>
          <a:lstStyle/>
          <a:p>
            <a:endParaRPr lang="en-US" dirty="0"/>
          </a:p>
        </p:txBody>
      </p:sp>
      <p:sp>
        <p:nvSpPr>
          <p:cNvPr id="11" name="Rectangle 10"/>
          <p:cNvSpPr/>
          <p:nvPr/>
        </p:nvSpPr>
        <p:spPr>
          <a:xfrm>
            <a:off x="990600" y="2667000"/>
            <a:ext cx="2209800" cy="1981200"/>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bg1"/>
                </a:solidFill>
                <a:latin typeface="Calibri" pitchFamily="34" charset="0"/>
                <a:cs typeface="Calibri" pitchFamily="34" charset="0"/>
              </a:rPr>
              <a:t>Cuong</a:t>
            </a:r>
            <a:r>
              <a:rPr lang="en-US" sz="2400" b="1" dirty="0" smtClean="0">
                <a:solidFill>
                  <a:schemeClr val="bg1"/>
                </a:solidFill>
                <a:latin typeface="Calibri" pitchFamily="34" charset="0"/>
                <a:cs typeface="Calibri" pitchFamily="34" charset="0"/>
              </a:rPr>
              <a:t> Pham </a:t>
            </a:r>
            <a:r>
              <a:rPr lang="en-US" sz="2400" b="1" dirty="0" err="1" smtClean="0">
                <a:solidFill>
                  <a:schemeClr val="bg1"/>
                </a:solidFill>
                <a:latin typeface="Calibri" pitchFamily="34" charset="0"/>
                <a:cs typeface="Calibri" pitchFamily="34" charset="0"/>
              </a:rPr>
              <a:t>Huy</a:t>
            </a:r>
            <a:endParaRPr lang="en-US" sz="2400" b="1" dirty="0">
              <a:solidFill>
                <a:schemeClr val="bg1"/>
              </a:solidFill>
              <a:latin typeface="Calibri" pitchFamily="34" charset="0"/>
              <a:cs typeface="Calibri" pitchFamily="34" charset="0"/>
            </a:endParaRPr>
          </a:p>
        </p:txBody>
      </p:sp>
      <p:sp>
        <p:nvSpPr>
          <p:cNvPr id="12" name="Rounded Rectangle 11"/>
          <p:cNvSpPr/>
          <p:nvPr/>
        </p:nvSpPr>
        <p:spPr>
          <a:xfrm>
            <a:off x="5334000" y="1981200"/>
            <a:ext cx="2590800" cy="533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solidFill>
                  <a:schemeClr val="bg1"/>
                </a:solidFill>
                <a:latin typeface="Calibri" pitchFamily="34" charset="0"/>
                <a:cs typeface="Calibri" pitchFamily="34" charset="0"/>
              </a:rPr>
              <a:t>Application </a:t>
            </a:r>
            <a:r>
              <a:rPr lang="en-US" sz="2000" dirty="0" err="1" smtClean="0">
                <a:solidFill>
                  <a:schemeClr val="bg1"/>
                </a:solidFill>
                <a:latin typeface="Calibri" pitchFamily="34" charset="0"/>
                <a:cs typeface="Calibri" pitchFamily="34" charset="0"/>
              </a:rPr>
              <a:t>analyse</a:t>
            </a:r>
            <a:endParaRPr lang="en-US" sz="2000" dirty="0">
              <a:solidFill>
                <a:schemeClr val="bg1"/>
              </a:solidFill>
              <a:latin typeface="Calibri" pitchFamily="34" charset="0"/>
              <a:cs typeface="Calibri" pitchFamily="34" charset="0"/>
            </a:endParaRPr>
          </a:p>
        </p:txBody>
      </p:sp>
      <p:sp>
        <p:nvSpPr>
          <p:cNvPr id="13" name="Rounded Rectangle 12"/>
          <p:cNvSpPr/>
          <p:nvPr/>
        </p:nvSpPr>
        <p:spPr>
          <a:xfrm>
            <a:off x="5334000" y="2971800"/>
            <a:ext cx="2590800" cy="533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solidFill>
                  <a:schemeClr val="bg1"/>
                </a:solidFill>
                <a:latin typeface="Calibri" pitchFamily="34" charset="0"/>
                <a:cs typeface="Calibri" pitchFamily="34" charset="0"/>
              </a:rPr>
              <a:t>Database design</a:t>
            </a:r>
            <a:endParaRPr lang="en-US" sz="2000" dirty="0">
              <a:solidFill>
                <a:schemeClr val="bg1"/>
              </a:solidFill>
              <a:latin typeface="Calibri" pitchFamily="34" charset="0"/>
              <a:cs typeface="Calibri" pitchFamily="34" charset="0"/>
            </a:endParaRPr>
          </a:p>
        </p:txBody>
      </p:sp>
      <p:sp>
        <p:nvSpPr>
          <p:cNvPr id="16" name="Rounded Rectangle 15"/>
          <p:cNvSpPr/>
          <p:nvPr/>
        </p:nvSpPr>
        <p:spPr>
          <a:xfrm>
            <a:off x="5334000" y="4114800"/>
            <a:ext cx="2590800" cy="6858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solidFill>
                  <a:schemeClr val="bg1"/>
                </a:solidFill>
                <a:latin typeface="Calibri" pitchFamily="34" charset="0"/>
                <a:cs typeface="Calibri" pitchFamily="34" charset="0"/>
              </a:rPr>
              <a:t> Insert data to database</a:t>
            </a:r>
          </a:p>
        </p:txBody>
      </p:sp>
      <p:sp>
        <p:nvSpPr>
          <p:cNvPr id="21" name="Rounded Rectangle 20"/>
          <p:cNvSpPr/>
          <p:nvPr/>
        </p:nvSpPr>
        <p:spPr>
          <a:xfrm>
            <a:off x="5334000" y="5257800"/>
            <a:ext cx="2590800" cy="533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solidFill>
                  <a:schemeClr val="bg1"/>
                </a:solidFill>
                <a:latin typeface="Calibri" pitchFamily="34" charset="0"/>
                <a:cs typeface="Calibri" pitchFamily="34" charset="0"/>
              </a:rPr>
              <a:t>Test application</a:t>
            </a:r>
            <a:endParaRPr lang="en-US" sz="2000" dirty="0">
              <a:solidFill>
                <a:schemeClr val="bg1"/>
              </a:solidFill>
              <a:latin typeface="Calibri" pitchFamily="34" charset="0"/>
              <a:cs typeface="Calibri" pitchFamily="34" charset="0"/>
            </a:endParaRPr>
          </a:p>
        </p:txBody>
      </p:sp>
      <p:cxnSp>
        <p:nvCxnSpPr>
          <p:cNvPr id="23" name="Straight Arrow Connector 22"/>
          <p:cNvCxnSpPr>
            <a:stCxn id="11" idx="3"/>
            <a:endCxn id="12" idx="1"/>
          </p:cNvCxnSpPr>
          <p:nvPr/>
        </p:nvCxnSpPr>
        <p:spPr>
          <a:xfrm flipV="1">
            <a:off x="3200400" y="2247900"/>
            <a:ext cx="2133600" cy="1409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3"/>
            <a:endCxn id="13" idx="1"/>
          </p:cNvCxnSpPr>
          <p:nvPr/>
        </p:nvCxnSpPr>
        <p:spPr>
          <a:xfrm flipV="1">
            <a:off x="3200400" y="3238500"/>
            <a:ext cx="2133600"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1" idx="3"/>
            <a:endCxn id="16" idx="1"/>
          </p:cNvCxnSpPr>
          <p:nvPr/>
        </p:nvCxnSpPr>
        <p:spPr>
          <a:xfrm>
            <a:off x="3200400" y="3657600"/>
            <a:ext cx="2133600" cy="800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1" idx="3"/>
            <a:endCxn id="21" idx="1"/>
          </p:cNvCxnSpPr>
          <p:nvPr/>
        </p:nvCxnSpPr>
        <p:spPr>
          <a:xfrm>
            <a:off x="3200400" y="3657600"/>
            <a:ext cx="2133600" cy="1866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fpt-aptech.jpg"/>
          <p:cNvPicPr>
            <a:picLocks noChangeAspect="1"/>
          </p:cNvPicPr>
          <p:nvPr/>
        </p:nvPicPr>
        <p:blipFill>
          <a:blip r:embed="rId3" cstate="print"/>
          <a:stretch>
            <a:fillRect/>
          </a:stretch>
        </p:blipFill>
        <p:spPr>
          <a:xfrm>
            <a:off x="6096000" y="228600"/>
            <a:ext cx="2715630" cy="7315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descr="Logo-ECS.png"/>
          <p:cNvPicPr>
            <a:picLocks noChangeAspect="1"/>
          </p:cNvPicPr>
          <p:nvPr/>
        </p:nvPicPr>
        <p:blipFill>
          <a:blip r:embed="rId4"/>
          <a:stretch>
            <a:fillRect/>
          </a:stretch>
        </p:blipFill>
        <p:spPr>
          <a:xfrm>
            <a:off x="381000" y="228600"/>
            <a:ext cx="1904762" cy="7619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381000" y="1295400"/>
            <a:ext cx="4419600" cy="584775"/>
          </a:xfrm>
          <a:prstGeom prst="rect">
            <a:avLst/>
          </a:prstGeom>
          <a:noFill/>
        </p:spPr>
        <p:txBody>
          <a:bodyPr wrap="square" rtlCol="0">
            <a:spAutoFit/>
          </a:bodyPr>
          <a:lstStyle/>
          <a:p>
            <a:r>
              <a:rPr lang="en-US" sz="3200" b="1" dirty="0" err="1" smtClean="0">
                <a:solidFill>
                  <a:srgbClr val="FFC000"/>
                </a:solidFill>
                <a:latin typeface="Calibri" pitchFamily="34" charset="0"/>
                <a:cs typeface="Calibri" pitchFamily="34" charset="0"/>
              </a:rPr>
              <a:t>Eproject</a:t>
            </a:r>
            <a:r>
              <a:rPr lang="en-US" sz="3200" b="1" dirty="0" smtClean="0">
                <a:solidFill>
                  <a:srgbClr val="FFC000"/>
                </a:solidFill>
                <a:latin typeface="Calibri" pitchFamily="34" charset="0"/>
                <a:cs typeface="Calibri" pitchFamily="34" charset="0"/>
              </a:rPr>
              <a:t> – Our team</a:t>
            </a:r>
            <a:endParaRPr lang="en-US" sz="3200" b="1" dirty="0">
              <a:solidFill>
                <a:srgbClr val="FFC000"/>
              </a:solidFill>
              <a:latin typeface="Calibri" pitchFamily="34" charset="0"/>
              <a:cs typeface="Calibri" pitchFamily="34" charset="0"/>
            </a:endParaRPr>
          </a:p>
        </p:txBody>
      </p:sp>
      <p:sp>
        <p:nvSpPr>
          <p:cNvPr id="9" name="Subtitle 8"/>
          <p:cNvSpPr>
            <a:spLocks noGrp="1"/>
          </p:cNvSpPr>
          <p:nvPr>
            <p:ph type="subTitle" idx="1"/>
          </p:nvPr>
        </p:nvSpPr>
        <p:spPr/>
        <p:txBody>
          <a:bodyPr/>
          <a:lstStyle/>
          <a:p>
            <a:endParaRPr lang="en-US" dirty="0"/>
          </a:p>
        </p:txBody>
      </p:sp>
      <p:sp>
        <p:nvSpPr>
          <p:cNvPr id="10" name="Title 9"/>
          <p:cNvSpPr>
            <a:spLocks noGrp="1"/>
          </p:cNvSpPr>
          <p:nvPr>
            <p:ph type="ctrTitle"/>
          </p:nvPr>
        </p:nvSpPr>
        <p:spPr/>
        <p:txBody>
          <a:bodyPr/>
          <a:lstStyle/>
          <a:p>
            <a:endParaRPr lang="en-US" dirty="0"/>
          </a:p>
        </p:txBody>
      </p:sp>
      <p:sp>
        <p:nvSpPr>
          <p:cNvPr id="11" name="Rectangle 10"/>
          <p:cNvSpPr/>
          <p:nvPr/>
        </p:nvSpPr>
        <p:spPr>
          <a:xfrm>
            <a:off x="990600" y="2667000"/>
            <a:ext cx="2209800" cy="1981200"/>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latin typeface="Calibri" pitchFamily="34" charset="0"/>
                <a:cs typeface="Calibri" pitchFamily="34" charset="0"/>
              </a:rPr>
              <a:t>Tung Trinh Minh</a:t>
            </a:r>
            <a:endParaRPr lang="en-US" sz="2400" b="1" dirty="0">
              <a:solidFill>
                <a:schemeClr val="bg1"/>
              </a:solidFill>
              <a:latin typeface="Calibri" pitchFamily="34" charset="0"/>
              <a:cs typeface="Calibri" pitchFamily="34" charset="0"/>
            </a:endParaRPr>
          </a:p>
        </p:txBody>
      </p:sp>
      <p:sp>
        <p:nvSpPr>
          <p:cNvPr id="12" name="Rounded Rectangle 11"/>
          <p:cNvSpPr/>
          <p:nvPr/>
        </p:nvSpPr>
        <p:spPr>
          <a:xfrm>
            <a:off x="5334000" y="1981200"/>
            <a:ext cx="2590800" cy="533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solidFill>
                  <a:schemeClr val="bg1"/>
                </a:solidFill>
                <a:latin typeface="Calibri" pitchFamily="34" charset="0"/>
                <a:cs typeface="Calibri" pitchFamily="34" charset="0"/>
              </a:rPr>
              <a:t>Application </a:t>
            </a:r>
            <a:r>
              <a:rPr lang="en-US" sz="2000" dirty="0" err="1" smtClean="0">
                <a:solidFill>
                  <a:schemeClr val="bg1"/>
                </a:solidFill>
                <a:latin typeface="Calibri" pitchFamily="34" charset="0"/>
                <a:cs typeface="Calibri" pitchFamily="34" charset="0"/>
              </a:rPr>
              <a:t>analyse</a:t>
            </a:r>
            <a:endParaRPr lang="en-US" sz="2000" dirty="0">
              <a:solidFill>
                <a:schemeClr val="bg1"/>
              </a:solidFill>
              <a:latin typeface="Calibri" pitchFamily="34" charset="0"/>
              <a:cs typeface="Calibri" pitchFamily="34" charset="0"/>
            </a:endParaRPr>
          </a:p>
        </p:txBody>
      </p:sp>
      <p:sp>
        <p:nvSpPr>
          <p:cNvPr id="13" name="Rounded Rectangle 12"/>
          <p:cNvSpPr/>
          <p:nvPr/>
        </p:nvSpPr>
        <p:spPr>
          <a:xfrm>
            <a:off x="5334000" y="3352800"/>
            <a:ext cx="2590800" cy="6096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solidFill>
                  <a:schemeClr val="bg1"/>
                </a:solidFill>
                <a:latin typeface="Calibri" pitchFamily="34" charset="0"/>
                <a:cs typeface="Calibri" pitchFamily="34" charset="0"/>
              </a:rPr>
              <a:t>Database design</a:t>
            </a:r>
            <a:endParaRPr lang="en-US" sz="2000" dirty="0">
              <a:solidFill>
                <a:schemeClr val="bg1"/>
              </a:solidFill>
              <a:latin typeface="Calibri" pitchFamily="34" charset="0"/>
              <a:cs typeface="Calibri" pitchFamily="34" charset="0"/>
            </a:endParaRPr>
          </a:p>
        </p:txBody>
      </p:sp>
      <p:sp>
        <p:nvSpPr>
          <p:cNvPr id="21" name="Rounded Rectangle 20"/>
          <p:cNvSpPr/>
          <p:nvPr/>
        </p:nvSpPr>
        <p:spPr>
          <a:xfrm>
            <a:off x="5334000" y="4800600"/>
            <a:ext cx="2590800" cy="533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solidFill>
                  <a:schemeClr val="bg1"/>
                </a:solidFill>
                <a:latin typeface="Calibri" pitchFamily="34" charset="0"/>
                <a:cs typeface="Calibri" pitchFamily="34" charset="0"/>
              </a:rPr>
              <a:t>Test application</a:t>
            </a:r>
            <a:endParaRPr lang="en-US" sz="2000" dirty="0">
              <a:solidFill>
                <a:schemeClr val="bg1"/>
              </a:solidFill>
              <a:latin typeface="Calibri" pitchFamily="34" charset="0"/>
              <a:cs typeface="Calibri" pitchFamily="34" charset="0"/>
            </a:endParaRPr>
          </a:p>
        </p:txBody>
      </p:sp>
      <p:cxnSp>
        <p:nvCxnSpPr>
          <p:cNvPr id="23" name="Straight Arrow Connector 22"/>
          <p:cNvCxnSpPr>
            <a:stCxn id="11" idx="3"/>
            <a:endCxn id="12" idx="1"/>
          </p:cNvCxnSpPr>
          <p:nvPr/>
        </p:nvCxnSpPr>
        <p:spPr>
          <a:xfrm flipV="1">
            <a:off x="3200400" y="2247900"/>
            <a:ext cx="2133600" cy="1409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3"/>
            <a:endCxn id="13" idx="1"/>
          </p:cNvCxnSpPr>
          <p:nvPr/>
        </p:nvCxnSpPr>
        <p:spPr>
          <a:xfrm>
            <a:off x="3200400" y="3657600"/>
            <a:ext cx="2133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1" idx="3"/>
            <a:endCxn id="21" idx="1"/>
          </p:cNvCxnSpPr>
          <p:nvPr/>
        </p:nvCxnSpPr>
        <p:spPr>
          <a:xfrm>
            <a:off x="3200400" y="3657600"/>
            <a:ext cx="2133600" cy="1409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zoom dir="in"/>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fpt-aptech.jpg"/>
          <p:cNvPicPr>
            <a:picLocks noChangeAspect="1"/>
          </p:cNvPicPr>
          <p:nvPr/>
        </p:nvPicPr>
        <p:blipFill>
          <a:blip r:embed="rId3" cstate="print"/>
          <a:stretch>
            <a:fillRect/>
          </a:stretch>
        </p:blipFill>
        <p:spPr>
          <a:xfrm>
            <a:off x="6096000" y="228600"/>
            <a:ext cx="2715630" cy="7315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descr="Logo-ECS.png"/>
          <p:cNvPicPr>
            <a:picLocks noChangeAspect="1"/>
          </p:cNvPicPr>
          <p:nvPr/>
        </p:nvPicPr>
        <p:blipFill>
          <a:blip r:embed="rId4"/>
          <a:stretch>
            <a:fillRect/>
          </a:stretch>
        </p:blipFill>
        <p:spPr>
          <a:xfrm>
            <a:off x="381000" y="228600"/>
            <a:ext cx="1904762" cy="7619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381000" y="1295400"/>
            <a:ext cx="4419600" cy="584775"/>
          </a:xfrm>
          <a:prstGeom prst="rect">
            <a:avLst/>
          </a:prstGeom>
          <a:noFill/>
        </p:spPr>
        <p:txBody>
          <a:bodyPr wrap="square" rtlCol="0">
            <a:spAutoFit/>
          </a:bodyPr>
          <a:lstStyle/>
          <a:p>
            <a:r>
              <a:rPr lang="en-US" sz="3200" b="1" dirty="0" err="1" smtClean="0">
                <a:solidFill>
                  <a:srgbClr val="FFC000"/>
                </a:solidFill>
                <a:latin typeface="Calibri" pitchFamily="34" charset="0"/>
                <a:cs typeface="Calibri" pitchFamily="34" charset="0"/>
              </a:rPr>
              <a:t>Eproject</a:t>
            </a:r>
            <a:r>
              <a:rPr lang="en-US" sz="3200" b="1" dirty="0" smtClean="0">
                <a:solidFill>
                  <a:srgbClr val="FFC000"/>
                </a:solidFill>
                <a:latin typeface="Calibri" pitchFamily="34" charset="0"/>
                <a:cs typeface="Calibri" pitchFamily="34" charset="0"/>
              </a:rPr>
              <a:t> – Our project</a:t>
            </a:r>
            <a:endParaRPr lang="en-US" sz="3200" b="1" dirty="0">
              <a:solidFill>
                <a:srgbClr val="FFC000"/>
              </a:solidFill>
              <a:latin typeface="Calibri" pitchFamily="34" charset="0"/>
              <a:cs typeface="Calibri" pitchFamily="34" charset="0"/>
            </a:endParaRPr>
          </a:p>
        </p:txBody>
      </p:sp>
      <p:sp>
        <p:nvSpPr>
          <p:cNvPr id="9" name="Subtitle 8"/>
          <p:cNvSpPr>
            <a:spLocks noGrp="1"/>
          </p:cNvSpPr>
          <p:nvPr>
            <p:ph type="subTitle" idx="1"/>
          </p:nvPr>
        </p:nvSpPr>
        <p:spPr/>
        <p:txBody>
          <a:bodyPr/>
          <a:lstStyle/>
          <a:p>
            <a:endParaRPr lang="en-US" dirty="0"/>
          </a:p>
        </p:txBody>
      </p:sp>
      <p:sp>
        <p:nvSpPr>
          <p:cNvPr id="10" name="Title 9"/>
          <p:cNvSpPr>
            <a:spLocks noGrp="1"/>
          </p:cNvSpPr>
          <p:nvPr>
            <p:ph type="ctrTitle"/>
          </p:nvPr>
        </p:nvSpPr>
        <p:spPr/>
        <p:txBody>
          <a:bodyPr/>
          <a:lstStyle/>
          <a:p>
            <a:endParaRPr lang="en-US" dirty="0"/>
          </a:p>
        </p:txBody>
      </p:sp>
      <p:sp>
        <p:nvSpPr>
          <p:cNvPr id="14" name="TextBox 13"/>
          <p:cNvSpPr txBox="1"/>
          <p:nvPr/>
        </p:nvSpPr>
        <p:spPr>
          <a:xfrm>
            <a:off x="457200" y="2057400"/>
            <a:ext cx="8077200" cy="4062651"/>
          </a:xfrm>
          <a:prstGeom prst="rect">
            <a:avLst/>
          </a:prstGeom>
          <a:noFill/>
        </p:spPr>
        <p:txBody>
          <a:bodyPr wrap="square" rtlCol="0">
            <a:spAutoFit/>
          </a:bodyPr>
          <a:lstStyle/>
          <a:p>
            <a:r>
              <a:rPr lang="en-US" sz="2400" dirty="0" err="1" smtClean="0">
                <a:latin typeface="Calibri" pitchFamily="34" charset="0"/>
                <a:cs typeface="Calibri" pitchFamily="34" charset="0"/>
              </a:rPr>
              <a:t>Excell</a:t>
            </a:r>
            <a:r>
              <a:rPr lang="en-US" sz="2400" dirty="0" smtClean="0">
                <a:latin typeface="Calibri" pitchFamily="34" charset="0"/>
                <a:cs typeface="Calibri" pitchFamily="34" charset="0"/>
              </a:rPr>
              <a:t>-on Consulting Services (ECS) helps organizations develop innovative business and commerce strategies and solutions. These solutions allow their (organizations, say clients of </a:t>
            </a:r>
            <a:r>
              <a:rPr lang="en-US" sz="2400" dirty="0" err="1" smtClean="0">
                <a:latin typeface="Calibri" pitchFamily="34" charset="0"/>
                <a:cs typeface="Calibri" pitchFamily="34" charset="0"/>
              </a:rPr>
              <a:t>Excell</a:t>
            </a:r>
            <a:r>
              <a:rPr lang="en-US" sz="2400" dirty="0" smtClean="0">
                <a:latin typeface="Calibri" pitchFamily="34" charset="0"/>
                <a:cs typeface="Calibri" pitchFamily="34" charset="0"/>
              </a:rPr>
              <a:t>-on Consulting Services) customers to capitalize on new technologies to create innovative products and services for the economy. Their consulting team stays focused on defining, optimizing, and aligning their client’s business and IT strategies.</a:t>
            </a:r>
          </a:p>
          <a:p>
            <a:endParaRPr lang="en-US" sz="2400" dirty="0" smtClean="0">
              <a:latin typeface="Calibri" pitchFamily="34" charset="0"/>
              <a:cs typeface="Calibri" pitchFamily="34" charset="0"/>
            </a:endParaRPr>
          </a:p>
          <a:p>
            <a:r>
              <a:rPr lang="en-US" sz="2400" dirty="0" smtClean="0">
                <a:latin typeface="Calibri" pitchFamily="34" charset="0"/>
                <a:cs typeface="Calibri" pitchFamily="34" charset="0"/>
              </a:rPr>
              <a:t>Our project is a web application that use .NET technology and SQL Server.</a:t>
            </a:r>
          </a:p>
          <a:p>
            <a:endParaRPr lang="en-US" dirty="0"/>
          </a:p>
        </p:txBody>
      </p:sp>
    </p:spTree>
  </p:cSld>
  <p:clrMapOvr>
    <a:masterClrMapping/>
  </p:clrMapOvr>
  <p:transition spd="med">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fpt-aptech.jpg"/>
          <p:cNvPicPr>
            <a:picLocks noChangeAspect="1"/>
          </p:cNvPicPr>
          <p:nvPr/>
        </p:nvPicPr>
        <p:blipFill>
          <a:blip r:embed="rId3" cstate="print"/>
          <a:stretch>
            <a:fillRect/>
          </a:stretch>
        </p:blipFill>
        <p:spPr>
          <a:xfrm>
            <a:off x="6096000" y="228600"/>
            <a:ext cx="2715630" cy="7315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descr="Logo-ECS.png"/>
          <p:cNvPicPr>
            <a:picLocks noChangeAspect="1"/>
          </p:cNvPicPr>
          <p:nvPr/>
        </p:nvPicPr>
        <p:blipFill>
          <a:blip r:embed="rId4"/>
          <a:stretch>
            <a:fillRect/>
          </a:stretch>
        </p:blipFill>
        <p:spPr>
          <a:xfrm>
            <a:off x="381000" y="228600"/>
            <a:ext cx="1904762" cy="7619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381000" y="1295400"/>
            <a:ext cx="8458200" cy="584775"/>
          </a:xfrm>
          <a:prstGeom prst="rect">
            <a:avLst/>
          </a:prstGeom>
          <a:noFill/>
        </p:spPr>
        <p:txBody>
          <a:bodyPr wrap="square" rtlCol="0">
            <a:spAutoFit/>
          </a:bodyPr>
          <a:lstStyle/>
          <a:p>
            <a:r>
              <a:rPr lang="en-US" sz="3200" b="1" dirty="0" err="1" smtClean="0">
                <a:solidFill>
                  <a:srgbClr val="FFC000"/>
                </a:solidFill>
                <a:latin typeface="Calibri" pitchFamily="34" charset="0"/>
                <a:cs typeface="Calibri" pitchFamily="34" charset="0"/>
              </a:rPr>
              <a:t>Eproject</a:t>
            </a:r>
            <a:r>
              <a:rPr lang="en-US" sz="3200" b="1" dirty="0" smtClean="0">
                <a:solidFill>
                  <a:srgbClr val="FFC000"/>
                </a:solidFill>
                <a:latin typeface="Calibri" pitchFamily="34" charset="0"/>
                <a:cs typeface="Calibri" pitchFamily="34" charset="0"/>
              </a:rPr>
              <a:t> – Architecture of our project</a:t>
            </a:r>
            <a:endParaRPr lang="en-US" sz="3200" b="1" dirty="0">
              <a:solidFill>
                <a:srgbClr val="FFC000"/>
              </a:solidFill>
              <a:latin typeface="Calibri" pitchFamily="34" charset="0"/>
              <a:cs typeface="Calibri" pitchFamily="34" charset="0"/>
            </a:endParaRPr>
          </a:p>
        </p:txBody>
      </p:sp>
      <p:sp>
        <p:nvSpPr>
          <p:cNvPr id="9" name="Subtitle 8"/>
          <p:cNvSpPr>
            <a:spLocks noGrp="1"/>
          </p:cNvSpPr>
          <p:nvPr>
            <p:ph type="subTitle" idx="1"/>
          </p:nvPr>
        </p:nvSpPr>
        <p:spPr/>
        <p:txBody>
          <a:bodyPr/>
          <a:lstStyle/>
          <a:p>
            <a:endParaRPr lang="en-US" dirty="0"/>
          </a:p>
        </p:txBody>
      </p:sp>
      <p:sp>
        <p:nvSpPr>
          <p:cNvPr id="10" name="Title 9"/>
          <p:cNvSpPr>
            <a:spLocks noGrp="1"/>
          </p:cNvSpPr>
          <p:nvPr>
            <p:ph type="ctrTitle"/>
          </p:nvPr>
        </p:nvSpPr>
        <p:spPr/>
        <p:txBody>
          <a:bodyPr/>
          <a:lstStyle/>
          <a:p>
            <a:endParaRPr lang="en-US" dirty="0"/>
          </a:p>
        </p:txBody>
      </p:sp>
      <p:pic>
        <p:nvPicPr>
          <p:cNvPr id="12" name="Picture 11" descr="3tier.png"/>
          <p:cNvPicPr>
            <a:picLocks noChangeAspect="1"/>
          </p:cNvPicPr>
          <p:nvPr/>
        </p:nvPicPr>
        <p:blipFill>
          <a:blip r:embed="rId5"/>
          <a:stretch>
            <a:fillRect/>
          </a:stretch>
        </p:blipFill>
        <p:spPr>
          <a:xfrm>
            <a:off x="1371600" y="1905000"/>
            <a:ext cx="5943600" cy="4668835"/>
          </a:xfrm>
          <a:prstGeom prst="rect">
            <a:avLst/>
          </a:prstGeom>
        </p:spPr>
      </p:pic>
    </p:spTree>
  </p:cSld>
  <p:clrMapOvr>
    <a:masterClrMapping/>
  </p:clrMapOvr>
  <p:transition spd="med">
    <p:split orient="vert"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fpt-aptech.jpg"/>
          <p:cNvPicPr>
            <a:picLocks noChangeAspect="1"/>
          </p:cNvPicPr>
          <p:nvPr/>
        </p:nvPicPr>
        <p:blipFill>
          <a:blip r:embed="rId3" cstate="print"/>
          <a:stretch>
            <a:fillRect/>
          </a:stretch>
        </p:blipFill>
        <p:spPr>
          <a:xfrm>
            <a:off x="6096000" y="228600"/>
            <a:ext cx="2715630" cy="7315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descr="Logo-ECS.png"/>
          <p:cNvPicPr>
            <a:picLocks noChangeAspect="1"/>
          </p:cNvPicPr>
          <p:nvPr/>
        </p:nvPicPr>
        <p:blipFill>
          <a:blip r:embed="rId4"/>
          <a:stretch>
            <a:fillRect/>
          </a:stretch>
        </p:blipFill>
        <p:spPr>
          <a:xfrm>
            <a:off x="381000" y="228600"/>
            <a:ext cx="1904762" cy="7619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381000" y="1295400"/>
            <a:ext cx="8458200" cy="584775"/>
          </a:xfrm>
          <a:prstGeom prst="rect">
            <a:avLst/>
          </a:prstGeom>
          <a:noFill/>
        </p:spPr>
        <p:txBody>
          <a:bodyPr wrap="square" rtlCol="0">
            <a:spAutoFit/>
          </a:bodyPr>
          <a:lstStyle/>
          <a:p>
            <a:r>
              <a:rPr lang="en-US" sz="3200" b="1" dirty="0" err="1" smtClean="0">
                <a:solidFill>
                  <a:srgbClr val="FFC000"/>
                </a:solidFill>
                <a:latin typeface="Calibri" pitchFamily="34" charset="0"/>
                <a:cs typeface="Calibri" pitchFamily="34" charset="0"/>
              </a:rPr>
              <a:t>Eproject</a:t>
            </a:r>
            <a:r>
              <a:rPr lang="en-US" sz="3200" b="1" dirty="0" smtClean="0">
                <a:solidFill>
                  <a:srgbClr val="FFC000"/>
                </a:solidFill>
                <a:latin typeface="Calibri" pitchFamily="34" charset="0"/>
                <a:cs typeface="Calibri" pitchFamily="34" charset="0"/>
              </a:rPr>
              <a:t> – Entity Relationship Diagram</a:t>
            </a:r>
            <a:endParaRPr lang="en-US" sz="3200" b="1" dirty="0">
              <a:solidFill>
                <a:srgbClr val="FFC000"/>
              </a:solidFill>
              <a:latin typeface="Calibri" pitchFamily="34" charset="0"/>
              <a:cs typeface="Calibri" pitchFamily="34" charset="0"/>
            </a:endParaRPr>
          </a:p>
        </p:txBody>
      </p:sp>
      <p:sp>
        <p:nvSpPr>
          <p:cNvPr id="9" name="Subtitle 8"/>
          <p:cNvSpPr>
            <a:spLocks noGrp="1"/>
          </p:cNvSpPr>
          <p:nvPr>
            <p:ph type="subTitle" idx="1"/>
          </p:nvPr>
        </p:nvSpPr>
        <p:spPr/>
        <p:txBody>
          <a:bodyPr/>
          <a:lstStyle/>
          <a:p>
            <a:endParaRPr lang="en-US" dirty="0"/>
          </a:p>
        </p:txBody>
      </p:sp>
      <p:sp>
        <p:nvSpPr>
          <p:cNvPr id="10" name="Title 9"/>
          <p:cNvSpPr>
            <a:spLocks noGrp="1"/>
          </p:cNvSpPr>
          <p:nvPr>
            <p:ph type="ctrTitle"/>
          </p:nvPr>
        </p:nvSpPr>
        <p:spPr/>
        <p:txBody>
          <a:bodyPr/>
          <a:lstStyle/>
          <a:p>
            <a:endParaRPr lang="en-US" dirty="0"/>
          </a:p>
        </p:txBody>
      </p:sp>
      <p:pic>
        <p:nvPicPr>
          <p:cNvPr id="11" name="Picture 10" descr="ER-Diagram.png">
            <a:hlinkClick r:id="rId5" action="ppaction://hlinkfile"/>
          </p:cNvPr>
          <p:cNvPicPr>
            <a:picLocks noChangeAspect="1"/>
          </p:cNvPicPr>
          <p:nvPr/>
        </p:nvPicPr>
        <p:blipFill>
          <a:blip r:embed="rId6"/>
          <a:stretch>
            <a:fillRect/>
          </a:stretch>
        </p:blipFill>
        <p:spPr>
          <a:xfrm>
            <a:off x="457200" y="1891143"/>
            <a:ext cx="8229600" cy="4738257"/>
          </a:xfrm>
          <a:prstGeom prst="rect">
            <a:avLst/>
          </a:prstGeom>
        </p:spPr>
      </p:pic>
    </p:spTree>
  </p:cSld>
  <p:clrMapOvr>
    <a:masterClrMapping/>
  </p:clrMapOvr>
  <p:transition spd="med">
    <p:circle/>
  </p:transition>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67</TotalTime>
  <Words>254</Words>
  <Application>Microsoft Office PowerPoint</Application>
  <PresentationFormat>On-screen Show (4:3)</PresentationFormat>
  <Paragraphs>66</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Technic</vt:lpstr>
      <vt:lpstr>Excell-on consulting services</vt:lpstr>
      <vt:lpstr>Slide 2</vt:lpstr>
      <vt:lpstr>Slide 3</vt:lpstr>
      <vt:lpstr>Slide 4</vt:lpstr>
      <vt:lpstr>Slide 5</vt:lpstr>
      <vt:lpstr>Slide 6</vt:lpstr>
      <vt:lpstr>Slide 7</vt:lpstr>
      <vt:lpstr>Slide 8</vt:lpstr>
      <vt:lpstr>Slide 9</vt:lpstr>
      <vt:lpstr>THAnk you for YOur listening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Excell-on consulting services</dc:title>
  <dc:creator>Đỗ Hoàng</dc:creator>
  <cp:lastModifiedBy>user</cp:lastModifiedBy>
  <cp:revision>16</cp:revision>
  <dcterms:created xsi:type="dcterms:W3CDTF">2006-08-16T00:00:00Z</dcterms:created>
  <dcterms:modified xsi:type="dcterms:W3CDTF">2011-07-27T02:41:59Z</dcterms:modified>
</cp:coreProperties>
</file>