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5"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70" r:id="rId14"/>
    <p:sldId id="269" r:id="rId15"/>
    <p:sldId id="268" r:id="rId16"/>
    <p:sldId id="271" r:id="rId17"/>
    <p:sldId id="27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79" autoAdjust="0"/>
    <p:restoredTop sz="94660"/>
  </p:normalViewPr>
  <p:slideViewPr>
    <p:cSldViewPr snapToGrid="0">
      <p:cViewPr varScale="1">
        <p:scale>
          <a:sx n="100" d="100"/>
          <a:sy n="100" d="100"/>
        </p:scale>
        <p:origin x="78" y="21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F48EE6D-6327-4652-B668-EA2E2EF6FB35}" type="datetimeFigureOut">
              <a:rPr lang="en-US" smtClean="0"/>
              <a:t>2/24/2025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19FD5F-CEB9-4B67-B0CE-6A9F7D5F5448}"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299740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F48EE6D-6327-4652-B668-EA2E2EF6FB35}" type="datetimeFigureOut">
              <a:rPr lang="en-US" smtClean="0"/>
              <a:t>2/24/2025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19FD5F-CEB9-4B67-B0CE-6A9F7D5F5448}" type="slidenum">
              <a:rPr lang="en-US" smtClean="0"/>
              <a:t>‹#›</a:t>
            </a:fld>
            <a:endParaRPr lang="en-US"/>
          </a:p>
        </p:txBody>
      </p:sp>
    </p:spTree>
    <p:extLst>
      <p:ext uri="{BB962C8B-B14F-4D97-AF65-F5344CB8AC3E}">
        <p14:creationId xmlns:p14="http://schemas.microsoft.com/office/powerpoint/2010/main" val="20856957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F48EE6D-6327-4652-B668-EA2E2EF6FB35}" type="datetimeFigureOut">
              <a:rPr lang="en-US" smtClean="0"/>
              <a:t>2/24/2025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19FD5F-CEB9-4B67-B0CE-6A9F7D5F5448}" type="slidenum">
              <a:rPr lang="en-US" smtClean="0"/>
              <a:t>‹#›</a:t>
            </a:fld>
            <a:endParaRPr lang="en-US"/>
          </a:p>
        </p:txBody>
      </p:sp>
    </p:spTree>
    <p:extLst>
      <p:ext uri="{BB962C8B-B14F-4D97-AF65-F5344CB8AC3E}">
        <p14:creationId xmlns:p14="http://schemas.microsoft.com/office/powerpoint/2010/main" val="1181478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F48EE6D-6327-4652-B668-EA2E2EF6FB35}" type="datetimeFigureOut">
              <a:rPr lang="en-US" smtClean="0"/>
              <a:t>2/24/2025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19FD5F-CEB9-4B67-B0CE-6A9F7D5F5448}" type="slidenum">
              <a:rPr lang="en-US" smtClean="0"/>
              <a:t>‹#›</a:t>
            </a:fld>
            <a:endParaRPr lang="en-US"/>
          </a:p>
        </p:txBody>
      </p:sp>
    </p:spTree>
    <p:extLst>
      <p:ext uri="{BB962C8B-B14F-4D97-AF65-F5344CB8AC3E}">
        <p14:creationId xmlns:p14="http://schemas.microsoft.com/office/powerpoint/2010/main" val="25012978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F48EE6D-6327-4652-B668-EA2E2EF6FB35}" type="datetimeFigureOut">
              <a:rPr lang="en-US" smtClean="0"/>
              <a:t>2/24/2025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19FD5F-CEB9-4B67-B0CE-6A9F7D5F5448}"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225455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F48EE6D-6327-4652-B668-EA2E2EF6FB35}" type="datetimeFigureOut">
              <a:rPr lang="en-US" smtClean="0"/>
              <a:t>2/24/2025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19FD5F-CEB9-4B67-B0CE-6A9F7D5F5448}" type="slidenum">
              <a:rPr lang="en-US" smtClean="0"/>
              <a:t>‹#›</a:t>
            </a:fld>
            <a:endParaRPr lang="en-US"/>
          </a:p>
        </p:txBody>
      </p:sp>
    </p:spTree>
    <p:extLst>
      <p:ext uri="{BB962C8B-B14F-4D97-AF65-F5344CB8AC3E}">
        <p14:creationId xmlns:p14="http://schemas.microsoft.com/office/powerpoint/2010/main" val="2723056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F48EE6D-6327-4652-B668-EA2E2EF6FB35}" type="datetimeFigureOut">
              <a:rPr lang="en-US" smtClean="0"/>
              <a:t>2/24/2025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619FD5F-CEB9-4B67-B0CE-6A9F7D5F5448}" type="slidenum">
              <a:rPr lang="en-US" smtClean="0"/>
              <a:t>‹#›</a:t>
            </a:fld>
            <a:endParaRPr lang="en-US"/>
          </a:p>
        </p:txBody>
      </p:sp>
    </p:spTree>
    <p:extLst>
      <p:ext uri="{BB962C8B-B14F-4D97-AF65-F5344CB8AC3E}">
        <p14:creationId xmlns:p14="http://schemas.microsoft.com/office/powerpoint/2010/main" val="4446705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F48EE6D-6327-4652-B668-EA2E2EF6FB35}" type="datetimeFigureOut">
              <a:rPr lang="en-US" smtClean="0"/>
              <a:t>2/24/2025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619FD5F-CEB9-4B67-B0CE-6A9F7D5F5448}" type="slidenum">
              <a:rPr lang="en-US" smtClean="0"/>
              <a:t>‹#›</a:t>
            </a:fld>
            <a:endParaRPr lang="en-US"/>
          </a:p>
        </p:txBody>
      </p:sp>
    </p:spTree>
    <p:extLst>
      <p:ext uri="{BB962C8B-B14F-4D97-AF65-F5344CB8AC3E}">
        <p14:creationId xmlns:p14="http://schemas.microsoft.com/office/powerpoint/2010/main" val="42768633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8F48EE6D-6327-4652-B668-EA2E2EF6FB35}" type="datetimeFigureOut">
              <a:rPr lang="en-US" smtClean="0"/>
              <a:t>2/24/2025</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7619FD5F-CEB9-4B67-B0CE-6A9F7D5F5448}" type="slidenum">
              <a:rPr lang="en-US" smtClean="0"/>
              <a:t>‹#›</a:t>
            </a:fld>
            <a:endParaRPr lang="en-US"/>
          </a:p>
        </p:txBody>
      </p:sp>
    </p:spTree>
    <p:extLst>
      <p:ext uri="{BB962C8B-B14F-4D97-AF65-F5344CB8AC3E}">
        <p14:creationId xmlns:p14="http://schemas.microsoft.com/office/powerpoint/2010/main" val="31476842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8F48EE6D-6327-4652-B668-EA2E2EF6FB35}" type="datetimeFigureOut">
              <a:rPr lang="en-US" smtClean="0"/>
              <a:t>2/24/2025</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7619FD5F-CEB9-4B67-B0CE-6A9F7D5F5448}" type="slidenum">
              <a:rPr lang="en-US" smtClean="0"/>
              <a:t>‹#›</a:t>
            </a:fld>
            <a:endParaRPr lang="en-US"/>
          </a:p>
        </p:txBody>
      </p:sp>
    </p:spTree>
    <p:extLst>
      <p:ext uri="{BB962C8B-B14F-4D97-AF65-F5344CB8AC3E}">
        <p14:creationId xmlns:p14="http://schemas.microsoft.com/office/powerpoint/2010/main" val="26257932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F48EE6D-6327-4652-B668-EA2E2EF6FB35}" type="datetimeFigureOut">
              <a:rPr lang="en-US" smtClean="0"/>
              <a:t>2/24/2025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19FD5F-CEB9-4B67-B0CE-6A9F7D5F5448}" type="slidenum">
              <a:rPr lang="en-US" smtClean="0"/>
              <a:t>‹#›</a:t>
            </a:fld>
            <a:endParaRPr lang="en-US"/>
          </a:p>
        </p:txBody>
      </p:sp>
    </p:spTree>
    <p:extLst>
      <p:ext uri="{BB962C8B-B14F-4D97-AF65-F5344CB8AC3E}">
        <p14:creationId xmlns:p14="http://schemas.microsoft.com/office/powerpoint/2010/main" val="20715908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8F48EE6D-6327-4652-B668-EA2E2EF6FB35}" type="datetimeFigureOut">
              <a:rPr lang="en-US" smtClean="0"/>
              <a:t>2/24/2025</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7619FD5F-CEB9-4B67-B0CE-6A9F7D5F5448}"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96627311"/>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9A712-08DA-9C9D-B179-A3D47794AE66}"/>
              </a:ext>
            </a:extLst>
          </p:cNvPr>
          <p:cNvSpPr>
            <a:spLocks noGrp="1"/>
          </p:cNvSpPr>
          <p:nvPr>
            <p:ph type="ctrTitle"/>
          </p:nvPr>
        </p:nvSpPr>
        <p:spPr/>
        <p:txBody>
          <a:bodyPr/>
          <a:lstStyle/>
          <a:p>
            <a:r>
              <a:rPr lang="en-US" dirty="0"/>
              <a:t>NFL Draft Pick Success</a:t>
            </a:r>
          </a:p>
        </p:txBody>
      </p:sp>
      <p:sp>
        <p:nvSpPr>
          <p:cNvPr id="3" name="Subtitle 2">
            <a:extLst>
              <a:ext uri="{FF2B5EF4-FFF2-40B4-BE49-F238E27FC236}">
                <a16:creationId xmlns:a16="http://schemas.microsoft.com/office/drawing/2014/main" id="{8B987DC5-3A02-A458-E5FF-F0CD43D7AFCC}"/>
              </a:ext>
            </a:extLst>
          </p:cNvPr>
          <p:cNvSpPr>
            <a:spLocks noGrp="1"/>
          </p:cNvSpPr>
          <p:nvPr>
            <p:ph type="subTitle" idx="1"/>
          </p:nvPr>
        </p:nvSpPr>
        <p:spPr/>
        <p:txBody>
          <a:bodyPr/>
          <a:lstStyle/>
          <a:p>
            <a:r>
              <a:rPr lang="en-US" dirty="0"/>
              <a:t>DSC 530</a:t>
            </a:r>
          </a:p>
          <a:p>
            <a:r>
              <a:rPr lang="en-US" dirty="0"/>
              <a:t>Omar Rodriguez Arellano</a:t>
            </a:r>
          </a:p>
        </p:txBody>
      </p:sp>
    </p:spTree>
    <p:extLst>
      <p:ext uri="{BB962C8B-B14F-4D97-AF65-F5344CB8AC3E}">
        <p14:creationId xmlns:p14="http://schemas.microsoft.com/office/powerpoint/2010/main" val="6990483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0DDFB-2CA3-0F67-5BFD-50FBDD0B34AF}"/>
              </a:ext>
            </a:extLst>
          </p:cNvPr>
          <p:cNvSpPr>
            <a:spLocks noGrp="1"/>
          </p:cNvSpPr>
          <p:nvPr>
            <p:ph type="title"/>
          </p:nvPr>
        </p:nvSpPr>
        <p:spPr/>
        <p:txBody>
          <a:bodyPr>
            <a:normAutofit/>
          </a:bodyPr>
          <a:lstStyle/>
          <a:p>
            <a:r>
              <a:rPr lang="en-US" sz="3600" dirty="0"/>
              <a:t>Probability Mass Function (PMF)</a:t>
            </a:r>
          </a:p>
        </p:txBody>
      </p:sp>
      <p:sp>
        <p:nvSpPr>
          <p:cNvPr id="3" name="Content Placeholder 2">
            <a:extLst>
              <a:ext uri="{FF2B5EF4-FFF2-40B4-BE49-F238E27FC236}">
                <a16:creationId xmlns:a16="http://schemas.microsoft.com/office/drawing/2014/main" id="{DAF943C4-453A-D15E-A6E2-E0C728C10E1E}"/>
              </a:ext>
            </a:extLst>
          </p:cNvPr>
          <p:cNvSpPr>
            <a:spLocks noGrp="1"/>
          </p:cNvSpPr>
          <p:nvPr>
            <p:ph idx="1"/>
          </p:nvPr>
        </p:nvSpPr>
        <p:spPr>
          <a:xfrm>
            <a:off x="838200" y="1825625"/>
            <a:ext cx="5257800" cy="4351338"/>
          </a:xfrm>
        </p:spPr>
        <p:txBody>
          <a:bodyPr>
            <a:normAutofit/>
          </a:bodyPr>
          <a:lstStyle/>
          <a:p>
            <a:r>
              <a:rPr lang="en-US" dirty="0"/>
              <a:t>First Round PMF Analysis:</a:t>
            </a:r>
          </a:p>
          <a:p>
            <a:pPr lvl="1"/>
            <a:r>
              <a:rPr lang="en-US" dirty="0"/>
              <a:t>The probabilities for playing 1–5 games are relatively low (around 2-3%).</a:t>
            </a:r>
          </a:p>
          <a:p>
            <a:pPr lvl="1"/>
            <a:r>
              <a:rPr lang="en-US" dirty="0"/>
              <a:t>Players picked in the first round have a lower probability of playing very few games.</a:t>
            </a:r>
          </a:p>
          <a:p>
            <a:pPr lvl="1"/>
            <a:r>
              <a:rPr lang="en-US" dirty="0"/>
              <a:t>Higher stability: First-round picks are more likely to stay active and play more games.</a:t>
            </a:r>
          </a:p>
          <a:p>
            <a:r>
              <a:rPr lang="en-US" dirty="0"/>
              <a:t>Later-Round PMF Analysis:</a:t>
            </a:r>
          </a:p>
          <a:p>
            <a:pPr lvl="1"/>
            <a:r>
              <a:rPr lang="en-US" dirty="0"/>
              <a:t>The probabilities for playing 0-4 games are much higher than in the first round.</a:t>
            </a:r>
          </a:p>
          <a:p>
            <a:pPr lvl="1"/>
            <a:r>
              <a:rPr lang="en-US" dirty="0"/>
              <a:t>Later-round players are more likely to have short seasons, possibly due to injuries, lack of playing time, or not making the team roster.</a:t>
            </a:r>
          </a:p>
          <a:p>
            <a:pPr lvl="2"/>
            <a:endParaRPr lang="en-US" dirty="0"/>
          </a:p>
        </p:txBody>
      </p:sp>
      <p:pic>
        <p:nvPicPr>
          <p:cNvPr id="6" name="Picture 5">
            <a:extLst>
              <a:ext uri="{FF2B5EF4-FFF2-40B4-BE49-F238E27FC236}">
                <a16:creationId xmlns:a16="http://schemas.microsoft.com/office/drawing/2014/main" id="{13F88C72-B87A-EBD3-D5EB-26E65196FF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26480" y="1969053"/>
            <a:ext cx="3683000" cy="3575468"/>
          </a:xfrm>
          <a:prstGeom prst="rect">
            <a:avLst/>
          </a:prstGeom>
        </p:spPr>
      </p:pic>
    </p:spTree>
    <p:extLst>
      <p:ext uri="{BB962C8B-B14F-4D97-AF65-F5344CB8AC3E}">
        <p14:creationId xmlns:p14="http://schemas.microsoft.com/office/powerpoint/2010/main" val="19359260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9A58A5-568C-C711-2DB9-D0CFAF5B21AC}"/>
              </a:ext>
            </a:extLst>
          </p:cNvPr>
          <p:cNvSpPr>
            <a:spLocks noGrp="1"/>
          </p:cNvSpPr>
          <p:nvPr>
            <p:ph type="title"/>
          </p:nvPr>
        </p:nvSpPr>
        <p:spPr/>
        <p:txBody>
          <a:bodyPr>
            <a:normAutofit/>
          </a:bodyPr>
          <a:lstStyle/>
          <a:p>
            <a:r>
              <a:rPr lang="en-US" sz="3600" dirty="0"/>
              <a:t>Cumulative Distribution Function (CDF)</a:t>
            </a:r>
          </a:p>
        </p:txBody>
      </p:sp>
      <p:sp>
        <p:nvSpPr>
          <p:cNvPr id="3" name="Content Placeholder 2">
            <a:extLst>
              <a:ext uri="{FF2B5EF4-FFF2-40B4-BE49-F238E27FC236}">
                <a16:creationId xmlns:a16="http://schemas.microsoft.com/office/drawing/2014/main" id="{1D549232-6308-03CE-72B8-0A165A88D7C9}"/>
              </a:ext>
            </a:extLst>
          </p:cNvPr>
          <p:cNvSpPr>
            <a:spLocks noGrp="1"/>
          </p:cNvSpPr>
          <p:nvPr>
            <p:ph idx="1"/>
          </p:nvPr>
        </p:nvSpPr>
        <p:spPr>
          <a:xfrm>
            <a:off x="838200" y="1825625"/>
            <a:ext cx="5257800" cy="4351338"/>
          </a:xfrm>
        </p:spPr>
        <p:txBody>
          <a:bodyPr>
            <a:normAutofit/>
          </a:bodyPr>
          <a:lstStyle/>
          <a:p>
            <a:r>
              <a:rPr lang="en-US" dirty="0"/>
              <a:t>The steep curve on the left shows that most players accumulate fewer than 1,000 total yards.</a:t>
            </a:r>
          </a:p>
          <a:p>
            <a:r>
              <a:rPr lang="en-US" dirty="0"/>
              <a:t>Around 80% of players have less than 2,000 total yards.</a:t>
            </a:r>
          </a:p>
          <a:p>
            <a:r>
              <a:rPr lang="en-US" dirty="0"/>
              <a:t>The curve flattens after 3,000 yards, meaning very few players exceed this threshold.</a:t>
            </a:r>
          </a:p>
          <a:p>
            <a:r>
              <a:rPr lang="en-US" dirty="0"/>
              <a:t>The upper tail (beyond 4,000 yards) represents only a small fraction of elite players.</a:t>
            </a:r>
          </a:p>
        </p:txBody>
      </p:sp>
      <p:pic>
        <p:nvPicPr>
          <p:cNvPr id="5" name="Picture 4">
            <a:extLst>
              <a:ext uri="{FF2B5EF4-FFF2-40B4-BE49-F238E27FC236}">
                <a16:creationId xmlns:a16="http://schemas.microsoft.com/office/drawing/2014/main" id="{D9685FA4-BEA2-2145-FDCC-E1A3BBC3FF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1825626"/>
            <a:ext cx="5503360" cy="3523644"/>
          </a:xfrm>
          <a:prstGeom prst="rect">
            <a:avLst/>
          </a:prstGeom>
        </p:spPr>
      </p:pic>
    </p:spTree>
    <p:extLst>
      <p:ext uri="{BB962C8B-B14F-4D97-AF65-F5344CB8AC3E}">
        <p14:creationId xmlns:p14="http://schemas.microsoft.com/office/powerpoint/2010/main" val="2042958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D416EE-325F-A6C6-D2AE-7963C379AA0F}"/>
              </a:ext>
            </a:extLst>
          </p:cNvPr>
          <p:cNvSpPr>
            <a:spLocks noGrp="1"/>
          </p:cNvSpPr>
          <p:nvPr>
            <p:ph type="title"/>
          </p:nvPr>
        </p:nvSpPr>
        <p:spPr/>
        <p:txBody>
          <a:bodyPr>
            <a:normAutofit/>
          </a:bodyPr>
          <a:lstStyle/>
          <a:p>
            <a:r>
              <a:rPr lang="en-US" sz="3600" dirty="0"/>
              <a:t>Scatter Plot #1</a:t>
            </a:r>
          </a:p>
        </p:txBody>
      </p:sp>
      <p:sp>
        <p:nvSpPr>
          <p:cNvPr id="3" name="Content Placeholder 2">
            <a:extLst>
              <a:ext uri="{FF2B5EF4-FFF2-40B4-BE49-F238E27FC236}">
                <a16:creationId xmlns:a16="http://schemas.microsoft.com/office/drawing/2014/main" id="{E64FAEF8-6E1E-83B9-26C6-E714BBAA6765}"/>
              </a:ext>
            </a:extLst>
          </p:cNvPr>
          <p:cNvSpPr>
            <a:spLocks noGrp="1"/>
          </p:cNvSpPr>
          <p:nvPr>
            <p:ph idx="1"/>
          </p:nvPr>
        </p:nvSpPr>
        <p:spPr>
          <a:xfrm>
            <a:off x="838200" y="1825625"/>
            <a:ext cx="5257800" cy="4351338"/>
          </a:xfrm>
        </p:spPr>
        <p:txBody>
          <a:bodyPr>
            <a:normAutofit lnSpcReduction="10000"/>
          </a:bodyPr>
          <a:lstStyle/>
          <a:p>
            <a:r>
              <a:rPr lang="en-US" dirty="0"/>
              <a:t>Games Played: Players from all rounds appear to have similar distributions, suggesting draft round doesn’t strongly affect the number of games played.</a:t>
            </a:r>
          </a:p>
          <a:p>
            <a:r>
              <a:rPr lang="en-US" dirty="0"/>
              <a:t>Total Yards &amp; Total Touchdowns: First-round picks tend to have higher upper limits, while later-round picks show greater variability.</a:t>
            </a:r>
          </a:p>
          <a:p>
            <a:r>
              <a:rPr lang="en-US" dirty="0"/>
              <a:t>Fantasy Points (PPR): First-round picks generally score higher fantasy points, while later-round picks have greater spread with many scoring lower.</a:t>
            </a:r>
          </a:p>
          <a:p>
            <a:r>
              <a:rPr lang="en-US" dirty="0"/>
              <a:t>While there are productive later-round players, first-round picks tend to perform more consistently at a high level.</a:t>
            </a:r>
          </a:p>
        </p:txBody>
      </p:sp>
      <p:pic>
        <p:nvPicPr>
          <p:cNvPr id="5" name="Picture 4">
            <a:extLst>
              <a:ext uri="{FF2B5EF4-FFF2-40B4-BE49-F238E27FC236}">
                <a16:creationId xmlns:a16="http://schemas.microsoft.com/office/drawing/2014/main" id="{965DBACC-4532-9455-5F00-8F3D840EA4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1825626"/>
            <a:ext cx="5389410" cy="3580802"/>
          </a:xfrm>
          <a:prstGeom prst="rect">
            <a:avLst/>
          </a:prstGeom>
        </p:spPr>
      </p:pic>
    </p:spTree>
    <p:extLst>
      <p:ext uri="{BB962C8B-B14F-4D97-AF65-F5344CB8AC3E}">
        <p14:creationId xmlns:p14="http://schemas.microsoft.com/office/powerpoint/2010/main" val="9196224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10FA48-3747-C0A6-BEE5-4FF3E4EE9A0C}"/>
              </a:ext>
            </a:extLst>
          </p:cNvPr>
          <p:cNvSpPr>
            <a:spLocks noGrp="1"/>
          </p:cNvSpPr>
          <p:nvPr>
            <p:ph type="title"/>
          </p:nvPr>
        </p:nvSpPr>
        <p:spPr/>
        <p:txBody>
          <a:bodyPr>
            <a:normAutofit/>
          </a:bodyPr>
          <a:lstStyle/>
          <a:p>
            <a:r>
              <a:rPr lang="en-US" sz="3600" dirty="0"/>
              <a:t>Scatter Plot #2</a:t>
            </a:r>
          </a:p>
        </p:txBody>
      </p:sp>
      <p:sp>
        <p:nvSpPr>
          <p:cNvPr id="3" name="Content Placeholder 2">
            <a:extLst>
              <a:ext uri="{FF2B5EF4-FFF2-40B4-BE49-F238E27FC236}">
                <a16:creationId xmlns:a16="http://schemas.microsoft.com/office/drawing/2014/main" id="{E76903CB-2879-26A1-B8F9-32583FFEFE82}"/>
              </a:ext>
            </a:extLst>
          </p:cNvPr>
          <p:cNvSpPr>
            <a:spLocks noGrp="1"/>
          </p:cNvSpPr>
          <p:nvPr>
            <p:ph idx="1"/>
          </p:nvPr>
        </p:nvSpPr>
        <p:spPr>
          <a:xfrm>
            <a:off x="838200" y="1825625"/>
            <a:ext cx="5257800" cy="4351338"/>
          </a:xfrm>
        </p:spPr>
        <p:txBody>
          <a:bodyPr>
            <a:normAutofit/>
          </a:bodyPr>
          <a:lstStyle/>
          <a:p>
            <a:r>
              <a:rPr lang="en-US" dirty="0"/>
              <a:t>First-round picks (Draft Round = 1) tend to have higher total yards, with many players surpassing 4,000+ yards.</a:t>
            </a:r>
          </a:p>
          <a:p>
            <a:r>
              <a:rPr lang="en-US" dirty="0"/>
              <a:t>Later-round picks (Rounds 6-8) show more variability, with fewer high-yardage players and a greater concentration of low-yardage players.</a:t>
            </a:r>
          </a:p>
          <a:p>
            <a:r>
              <a:rPr lang="en-US" dirty="0"/>
              <a:t>As draft round increases, total yards tend to decrease, though some later-round players still achieve high production.</a:t>
            </a:r>
          </a:p>
          <a:p>
            <a:r>
              <a:rPr lang="en-US" dirty="0"/>
              <a:t>There are outliers in all rounds, meaning some late-round players still perform at an elite level, but they are much less frequent</a:t>
            </a:r>
          </a:p>
        </p:txBody>
      </p:sp>
      <p:pic>
        <p:nvPicPr>
          <p:cNvPr id="5" name="Picture 4">
            <a:extLst>
              <a:ext uri="{FF2B5EF4-FFF2-40B4-BE49-F238E27FC236}">
                <a16:creationId xmlns:a16="http://schemas.microsoft.com/office/drawing/2014/main" id="{0FB2D001-CC3C-271A-A012-0591B66CB5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1825625"/>
            <a:ext cx="5289100" cy="3509355"/>
          </a:xfrm>
          <a:prstGeom prst="rect">
            <a:avLst/>
          </a:prstGeom>
        </p:spPr>
      </p:pic>
    </p:spTree>
    <p:extLst>
      <p:ext uri="{BB962C8B-B14F-4D97-AF65-F5344CB8AC3E}">
        <p14:creationId xmlns:p14="http://schemas.microsoft.com/office/powerpoint/2010/main" val="7276565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21ED7E-A8C5-B4E6-9B46-DE1962CF1A8D}"/>
              </a:ext>
            </a:extLst>
          </p:cNvPr>
          <p:cNvSpPr>
            <a:spLocks noGrp="1"/>
          </p:cNvSpPr>
          <p:nvPr>
            <p:ph type="title"/>
          </p:nvPr>
        </p:nvSpPr>
        <p:spPr/>
        <p:txBody>
          <a:bodyPr>
            <a:normAutofit/>
          </a:bodyPr>
          <a:lstStyle/>
          <a:p>
            <a:r>
              <a:rPr lang="en-US" sz="3600" dirty="0"/>
              <a:t>Pearson Correlation</a:t>
            </a:r>
          </a:p>
        </p:txBody>
      </p:sp>
      <p:sp>
        <p:nvSpPr>
          <p:cNvPr id="3" name="Content Placeholder 2">
            <a:extLst>
              <a:ext uri="{FF2B5EF4-FFF2-40B4-BE49-F238E27FC236}">
                <a16:creationId xmlns:a16="http://schemas.microsoft.com/office/drawing/2014/main" id="{96E32E1E-FED3-59B2-B7A6-DB69DBCD23BA}"/>
              </a:ext>
            </a:extLst>
          </p:cNvPr>
          <p:cNvSpPr>
            <a:spLocks noGrp="1"/>
          </p:cNvSpPr>
          <p:nvPr>
            <p:ph idx="1"/>
          </p:nvPr>
        </p:nvSpPr>
        <p:spPr>
          <a:xfrm>
            <a:off x="838200" y="1825625"/>
            <a:ext cx="10515600" cy="3076575"/>
          </a:xfrm>
        </p:spPr>
        <p:txBody>
          <a:bodyPr>
            <a:normAutofit fontScale="92500" lnSpcReduction="20000"/>
          </a:bodyPr>
          <a:lstStyle/>
          <a:p>
            <a:r>
              <a:rPr lang="en-US" dirty="0"/>
              <a:t>Negative correlation: As draft round increases (later picks), fantasy points decrease.</a:t>
            </a:r>
          </a:p>
          <a:p>
            <a:r>
              <a:rPr lang="en-US" dirty="0"/>
              <a:t>Strength of correlation (-0.4086):</a:t>
            </a:r>
          </a:p>
          <a:p>
            <a:pPr lvl="1"/>
            <a:r>
              <a:rPr lang="en-US" dirty="0"/>
              <a:t>Moderate negative correlation (values between -0.3 and -0.7 indicate a moderate relationship).</a:t>
            </a:r>
          </a:p>
          <a:p>
            <a:pPr lvl="1"/>
            <a:r>
              <a:rPr lang="en-US" dirty="0"/>
              <a:t>While not a perfect relationship, draft round still has a significant impact on fantasy points.</a:t>
            </a:r>
          </a:p>
          <a:p>
            <a:r>
              <a:rPr lang="en-US" dirty="0"/>
              <a:t>There is a clear negative relationship between draft round and fantasy performance.</a:t>
            </a:r>
          </a:p>
          <a:p>
            <a:r>
              <a:rPr lang="en-US" dirty="0"/>
              <a:t>First-round picks tend to score significantly more fantasy points than later-round picks.</a:t>
            </a:r>
          </a:p>
          <a:p>
            <a:r>
              <a:rPr lang="en-US" dirty="0"/>
              <a:t>Later-round players can still succeed, but their average performance is lower.</a:t>
            </a:r>
          </a:p>
          <a:p>
            <a:r>
              <a:rPr lang="en-US" dirty="0"/>
              <a:t>The correlation isn't extremely strong, meaning other factors (team, position, injuries, playing time) also influence performance.</a:t>
            </a:r>
          </a:p>
        </p:txBody>
      </p:sp>
      <p:pic>
        <p:nvPicPr>
          <p:cNvPr id="7" name="Picture 6">
            <a:extLst>
              <a:ext uri="{FF2B5EF4-FFF2-40B4-BE49-F238E27FC236}">
                <a16:creationId xmlns:a16="http://schemas.microsoft.com/office/drawing/2014/main" id="{888FA237-4474-875C-EE02-19535DC83A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97788" y="4902200"/>
            <a:ext cx="6796423" cy="584220"/>
          </a:xfrm>
          <a:prstGeom prst="rect">
            <a:avLst/>
          </a:prstGeom>
        </p:spPr>
      </p:pic>
    </p:spTree>
    <p:extLst>
      <p:ext uri="{BB962C8B-B14F-4D97-AF65-F5344CB8AC3E}">
        <p14:creationId xmlns:p14="http://schemas.microsoft.com/office/powerpoint/2010/main" val="5992116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79F890-1EFD-AA8E-56B7-386A017CA14C}"/>
              </a:ext>
            </a:extLst>
          </p:cNvPr>
          <p:cNvSpPr>
            <a:spLocks noGrp="1"/>
          </p:cNvSpPr>
          <p:nvPr>
            <p:ph type="title"/>
          </p:nvPr>
        </p:nvSpPr>
        <p:spPr/>
        <p:txBody>
          <a:bodyPr>
            <a:normAutofit/>
          </a:bodyPr>
          <a:lstStyle/>
          <a:p>
            <a:r>
              <a:rPr lang="en-US" sz="3600" dirty="0"/>
              <a:t>Analytical Distribution of Fantasy Points (Normal Fit)</a:t>
            </a:r>
          </a:p>
        </p:txBody>
      </p:sp>
      <p:sp>
        <p:nvSpPr>
          <p:cNvPr id="3" name="Content Placeholder 2">
            <a:extLst>
              <a:ext uri="{FF2B5EF4-FFF2-40B4-BE49-F238E27FC236}">
                <a16:creationId xmlns:a16="http://schemas.microsoft.com/office/drawing/2014/main" id="{8CCB48AC-1F4B-E5B3-DF87-EBE5B4624FFF}"/>
              </a:ext>
            </a:extLst>
          </p:cNvPr>
          <p:cNvSpPr>
            <a:spLocks noGrp="1"/>
          </p:cNvSpPr>
          <p:nvPr>
            <p:ph idx="1"/>
          </p:nvPr>
        </p:nvSpPr>
        <p:spPr>
          <a:xfrm>
            <a:off x="838200" y="1825625"/>
            <a:ext cx="10515600" cy="3305175"/>
          </a:xfrm>
        </p:spPr>
        <p:txBody>
          <a:bodyPr>
            <a:normAutofit/>
          </a:bodyPr>
          <a:lstStyle/>
          <a:p>
            <a:r>
              <a:rPr lang="en-US" dirty="0"/>
              <a:t>T-Statistic = 18.39: This is a very large positive value, meaning there is a strong difference between the two groups.</a:t>
            </a:r>
          </a:p>
          <a:p>
            <a:r>
              <a:rPr lang="en-US" dirty="0"/>
              <a:t>P-Value = 1.71e-67 (essentially 0): This is far below the common significance threshold (0.05 or 0.01), meaning the difference is highly statistically significant.</a:t>
            </a:r>
          </a:p>
        </p:txBody>
      </p:sp>
      <p:pic>
        <p:nvPicPr>
          <p:cNvPr id="5" name="Picture 4">
            <a:extLst>
              <a:ext uri="{FF2B5EF4-FFF2-40B4-BE49-F238E27FC236}">
                <a16:creationId xmlns:a16="http://schemas.microsoft.com/office/drawing/2014/main" id="{585DD7C8-ADCC-0FDD-B891-24AF13CF38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50862" y="5265737"/>
            <a:ext cx="9290275" cy="674713"/>
          </a:xfrm>
          <a:prstGeom prst="rect">
            <a:avLst/>
          </a:prstGeom>
        </p:spPr>
      </p:pic>
    </p:spTree>
    <p:extLst>
      <p:ext uri="{BB962C8B-B14F-4D97-AF65-F5344CB8AC3E}">
        <p14:creationId xmlns:p14="http://schemas.microsoft.com/office/powerpoint/2010/main" val="5978984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B1912F-7BAB-31AD-BF6B-E8ABFFDFBBDA}"/>
              </a:ext>
            </a:extLst>
          </p:cNvPr>
          <p:cNvSpPr>
            <a:spLocks noGrp="1"/>
          </p:cNvSpPr>
          <p:nvPr>
            <p:ph type="title"/>
          </p:nvPr>
        </p:nvSpPr>
        <p:spPr/>
        <p:txBody>
          <a:bodyPr/>
          <a:lstStyle/>
          <a:p>
            <a:r>
              <a:rPr lang="en-US" dirty="0"/>
              <a:t>Regression Analysis</a:t>
            </a:r>
          </a:p>
        </p:txBody>
      </p:sp>
      <p:sp>
        <p:nvSpPr>
          <p:cNvPr id="3" name="Content Placeholder 2">
            <a:extLst>
              <a:ext uri="{FF2B5EF4-FFF2-40B4-BE49-F238E27FC236}">
                <a16:creationId xmlns:a16="http://schemas.microsoft.com/office/drawing/2014/main" id="{89E4D8B5-AD92-BF9B-2701-6BE877114C42}"/>
              </a:ext>
            </a:extLst>
          </p:cNvPr>
          <p:cNvSpPr>
            <a:spLocks noGrp="1"/>
          </p:cNvSpPr>
          <p:nvPr>
            <p:ph idx="1"/>
          </p:nvPr>
        </p:nvSpPr>
        <p:spPr>
          <a:xfrm>
            <a:off x="838200" y="1825625"/>
            <a:ext cx="5257800" cy="4351338"/>
          </a:xfrm>
        </p:spPr>
        <p:txBody>
          <a:bodyPr>
            <a:normAutofit fontScale="85000" lnSpcReduction="20000"/>
          </a:bodyPr>
          <a:lstStyle/>
          <a:p>
            <a:r>
              <a:rPr lang="en-US" dirty="0"/>
              <a:t>Negative Coefficient (-10.27):</a:t>
            </a:r>
          </a:p>
          <a:p>
            <a:pPr lvl="1"/>
            <a:r>
              <a:rPr lang="en-US" dirty="0"/>
              <a:t>Later-round picks score fewer fantasy points.</a:t>
            </a:r>
          </a:p>
          <a:p>
            <a:pPr lvl="1"/>
            <a:r>
              <a:rPr lang="en-US" dirty="0"/>
              <a:t>For every increase in draft round, expected fantasy points decrease by ~10.27.</a:t>
            </a:r>
          </a:p>
          <a:p>
            <a:pPr lvl="1"/>
            <a:r>
              <a:rPr lang="en-US" dirty="0"/>
              <a:t>Example: A 7th-round pick is expected to score ~72 fantasy points less than a 1st-round pick (7 × -10.27).</a:t>
            </a:r>
          </a:p>
          <a:p>
            <a:r>
              <a:rPr lang="en-US" dirty="0"/>
              <a:t>Statistical Significance (p &lt; 0.001):</a:t>
            </a:r>
          </a:p>
          <a:p>
            <a:pPr lvl="1"/>
            <a:r>
              <a:rPr lang="en-US" dirty="0"/>
              <a:t>The impact of draft round on fantasy points is not due to random chance.</a:t>
            </a:r>
          </a:p>
          <a:p>
            <a:pPr lvl="1"/>
            <a:r>
              <a:rPr lang="en-US" dirty="0"/>
              <a:t>Draft position matters in predicting player success.</a:t>
            </a:r>
          </a:p>
          <a:p>
            <a:r>
              <a:rPr lang="en-US" dirty="0"/>
              <a:t>Low R-Squared (0.047):</a:t>
            </a:r>
          </a:p>
          <a:p>
            <a:r>
              <a:rPr lang="en-US" dirty="0"/>
              <a:t>The model only explains ~4.7% of the variance in fantasy points.</a:t>
            </a:r>
          </a:p>
          <a:p>
            <a:r>
              <a:rPr lang="en-US" dirty="0"/>
              <a:t>Other factors (position, team role, injuries, playtime) also influence performance.</a:t>
            </a:r>
          </a:p>
          <a:p>
            <a:r>
              <a:rPr lang="en-US" dirty="0"/>
              <a:t>Interpretation: Draft round is an important factor but not the only one.</a:t>
            </a:r>
          </a:p>
        </p:txBody>
      </p:sp>
      <p:pic>
        <p:nvPicPr>
          <p:cNvPr id="6" name="Picture 5">
            <a:extLst>
              <a:ext uri="{FF2B5EF4-FFF2-40B4-BE49-F238E27FC236}">
                <a16:creationId xmlns:a16="http://schemas.microsoft.com/office/drawing/2014/main" id="{069F2FF1-CBF2-A76E-01B3-4C629DFAB6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1738057"/>
            <a:ext cx="5680510" cy="3381886"/>
          </a:xfrm>
          <a:prstGeom prst="rect">
            <a:avLst/>
          </a:prstGeom>
        </p:spPr>
      </p:pic>
    </p:spTree>
    <p:extLst>
      <p:ext uri="{BB962C8B-B14F-4D97-AF65-F5344CB8AC3E}">
        <p14:creationId xmlns:p14="http://schemas.microsoft.com/office/powerpoint/2010/main" val="21768323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E216E-4787-955B-8E87-A9AB2C76B12C}"/>
              </a:ext>
            </a:extLst>
          </p:cNvPr>
          <p:cNvSpPr>
            <a:spLocks noGrp="1"/>
          </p:cNvSpPr>
          <p:nvPr>
            <p:ph type="title"/>
          </p:nvPr>
        </p:nvSpPr>
        <p:spPr/>
        <p:txBody>
          <a:bodyPr>
            <a:normAutofit/>
          </a:bodyPr>
          <a:lstStyle/>
          <a:p>
            <a:r>
              <a:rPr lang="en-US" sz="3600" dirty="0"/>
              <a:t>Final Thoughts</a:t>
            </a:r>
          </a:p>
        </p:txBody>
      </p:sp>
      <p:sp>
        <p:nvSpPr>
          <p:cNvPr id="3" name="Content Placeholder 2">
            <a:extLst>
              <a:ext uri="{FF2B5EF4-FFF2-40B4-BE49-F238E27FC236}">
                <a16:creationId xmlns:a16="http://schemas.microsoft.com/office/drawing/2014/main" id="{3E673009-6E47-35E0-97C1-78D2E99AA99F}"/>
              </a:ext>
            </a:extLst>
          </p:cNvPr>
          <p:cNvSpPr>
            <a:spLocks noGrp="1"/>
          </p:cNvSpPr>
          <p:nvPr>
            <p:ph idx="1"/>
          </p:nvPr>
        </p:nvSpPr>
        <p:spPr/>
        <p:txBody>
          <a:bodyPr>
            <a:normAutofit/>
          </a:bodyPr>
          <a:lstStyle/>
          <a:p>
            <a:r>
              <a:rPr lang="en-US" dirty="0"/>
              <a:t>This study provides strong evidence that first-round picks perform significantly better than later-round picks. The t-test confirmed first-round picks score significantly higher fantasy points, while regression analysis demonstrated a negative relationship between draft round and performance. However, draft round alone is not the sole determinant of success. Future research should include positional analysis, team strength, and injury history to develop a more comprehensive predictive model. While draft capital is essential, great players can emerge from any round under the right circumstances.</a:t>
            </a:r>
          </a:p>
        </p:txBody>
      </p:sp>
    </p:spTree>
    <p:extLst>
      <p:ext uri="{BB962C8B-B14F-4D97-AF65-F5344CB8AC3E}">
        <p14:creationId xmlns:p14="http://schemas.microsoft.com/office/powerpoint/2010/main" val="5242766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6AB141-85DA-D621-C9D5-83DC22F17627}"/>
              </a:ext>
            </a:extLst>
          </p:cNvPr>
          <p:cNvSpPr>
            <a:spLocks noGrp="1"/>
          </p:cNvSpPr>
          <p:nvPr>
            <p:ph type="title"/>
          </p:nvPr>
        </p:nvSpPr>
        <p:spPr/>
        <p:txBody>
          <a:bodyPr>
            <a:normAutofit/>
          </a:bodyPr>
          <a:lstStyle/>
          <a:p>
            <a:r>
              <a:rPr lang="en-US" sz="3600" dirty="0"/>
              <a:t>The Question</a:t>
            </a:r>
          </a:p>
        </p:txBody>
      </p:sp>
      <p:sp>
        <p:nvSpPr>
          <p:cNvPr id="3" name="Content Placeholder 2">
            <a:extLst>
              <a:ext uri="{FF2B5EF4-FFF2-40B4-BE49-F238E27FC236}">
                <a16:creationId xmlns:a16="http://schemas.microsoft.com/office/drawing/2014/main" id="{76BCE1EB-2C4A-61B1-37D4-B0D12ABD685F}"/>
              </a:ext>
            </a:extLst>
          </p:cNvPr>
          <p:cNvSpPr>
            <a:spLocks noGrp="1"/>
          </p:cNvSpPr>
          <p:nvPr>
            <p:ph idx="1"/>
          </p:nvPr>
        </p:nvSpPr>
        <p:spPr/>
        <p:txBody>
          <a:bodyPr/>
          <a:lstStyle/>
          <a:p>
            <a:pPr marL="0" marR="0" indent="0">
              <a:lnSpc>
                <a:spcPct val="107000"/>
              </a:lnSpc>
              <a:spcAft>
                <a:spcPts val="80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The NFL Draft is a critical process where teams select college football players, aiming to acquire future stars. A common assumption is that first-round picks outperform later-round selections. This study examines whether first-round picks significantly outperform later-round picks using fantasy football points as a key performance metric.</a:t>
            </a:r>
          </a:p>
          <a:p>
            <a:pPr marL="0" marR="0" indent="0">
              <a:lnSpc>
                <a:spcPct val="107000"/>
              </a:lnSpc>
              <a:spcAft>
                <a:spcPts val="80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Do first-round draft picks perform significantly better than later-round picks?</a:t>
            </a:r>
            <a:endParaRPr lang="en-US" dirty="0"/>
          </a:p>
        </p:txBody>
      </p:sp>
    </p:spTree>
    <p:extLst>
      <p:ext uri="{BB962C8B-B14F-4D97-AF65-F5344CB8AC3E}">
        <p14:creationId xmlns:p14="http://schemas.microsoft.com/office/powerpoint/2010/main" val="31848483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4002D-3D2C-352A-D8BB-8660B0FB103C}"/>
              </a:ext>
            </a:extLst>
          </p:cNvPr>
          <p:cNvSpPr>
            <a:spLocks noGrp="1"/>
          </p:cNvSpPr>
          <p:nvPr>
            <p:ph type="title"/>
          </p:nvPr>
        </p:nvSpPr>
        <p:spPr/>
        <p:txBody>
          <a:bodyPr>
            <a:normAutofit/>
          </a:bodyPr>
          <a:lstStyle/>
          <a:p>
            <a:r>
              <a:rPr lang="en-US" sz="3600" dirty="0"/>
              <a:t>The Variables</a:t>
            </a:r>
          </a:p>
        </p:txBody>
      </p:sp>
      <p:sp>
        <p:nvSpPr>
          <p:cNvPr id="3" name="Content Placeholder 2">
            <a:extLst>
              <a:ext uri="{FF2B5EF4-FFF2-40B4-BE49-F238E27FC236}">
                <a16:creationId xmlns:a16="http://schemas.microsoft.com/office/drawing/2014/main" id="{0DB892C2-0557-058D-F2EE-0D902FEEC1C3}"/>
              </a:ext>
            </a:extLst>
          </p:cNvPr>
          <p:cNvSpPr>
            <a:spLocks noGrp="1"/>
          </p:cNvSpPr>
          <p:nvPr>
            <p:ph idx="1"/>
          </p:nvPr>
        </p:nvSpPr>
        <p:spPr/>
        <p:txBody>
          <a:bodyPr>
            <a:normAutofit/>
          </a:bodyPr>
          <a:lstStyle/>
          <a:p>
            <a:r>
              <a:rPr lang="en-US" sz="2800" kern="100" dirty="0">
                <a:effectLst/>
                <a:latin typeface="Calibri" panose="020F0502020204030204" pitchFamily="34" charset="0"/>
                <a:ea typeface="Calibri" panose="020F0502020204030204" pitchFamily="34" charset="0"/>
                <a:cs typeface="Times New Roman" panose="02020603050405020304" pitchFamily="18" charset="0"/>
              </a:rPr>
              <a:t>By analyzing fantasy points (PPR), total yards, touchdowns, games played, and draft round we assess whether draft position correlates with NFL success.</a:t>
            </a:r>
          </a:p>
          <a:p>
            <a:pPr lvl="1"/>
            <a:r>
              <a:rPr lang="en-US" dirty="0"/>
              <a:t>Fantasy points (PPR): a statistical measure of overall performance.</a:t>
            </a:r>
          </a:p>
          <a:p>
            <a:pPr lvl="1"/>
            <a:r>
              <a:rPr lang="en-US" dirty="0"/>
              <a:t>Total Yards: overall production from rushing, receiving, and passing.</a:t>
            </a:r>
          </a:p>
          <a:p>
            <a:pPr lvl="1"/>
            <a:r>
              <a:rPr lang="en-US" dirty="0"/>
              <a:t>Touchdowns: scoring ability.</a:t>
            </a:r>
          </a:p>
          <a:p>
            <a:pPr lvl="1"/>
            <a:r>
              <a:rPr lang="en-US" dirty="0"/>
              <a:t>Games Played: player availability and durability.</a:t>
            </a:r>
          </a:p>
          <a:p>
            <a:pPr lvl="1"/>
            <a:r>
              <a:rPr lang="en-US" dirty="0"/>
              <a:t>Draft Round: determines the round in which a player was drafted.</a:t>
            </a:r>
          </a:p>
        </p:txBody>
      </p:sp>
    </p:spTree>
    <p:extLst>
      <p:ext uri="{BB962C8B-B14F-4D97-AF65-F5344CB8AC3E}">
        <p14:creationId xmlns:p14="http://schemas.microsoft.com/office/powerpoint/2010/main" val="22017768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D3C1B4-377A-2DA9-AB1F-DCC77519C471}"/>
              </a:ext>
            </a:extLst>
          </p:cNvPr>
          <p:cNvSpPr>
            <a:spLocks noGrp="1"/>
          </p:cNvSpPr>
          <p:nvPr>
            <p:ph type="title"/>
          </p:nvPr>
        </p:nvSpPr>
        <p:spPr/>
        <p:txBody>
          <a:bodyPr>
            <a:normAutofit/>
          </a:bodyPr>
          <a:lstStyle/>
          <a:p>
            <a:r>
              <a:rPr lang="en-US" sz="3600" dirty="0"/>
              <a:t>Histogram – Fantasy Points (PPR)</a:t>
            </a:r>
          </a:p>
        </p:txBody>
      </p:sp>
      <p:sp>
        <p:nvSpPr>
          <p:cNvPr id="22" name="Content Placeholder 21">
            <a:extLst>
              <a:ext uri="{FF2B5EF4-FFF2-40B4-BE49-F238E27FC236}">
                <a16:creationId xmlns:a16="http://schemas.microsoft.com/office/drawing/2014/main" id="{5BB7FBA8-EE2F-948D-DF2A-9F5B28E6F759}"/>
              </a:ext>
            </a:extLst>
          </p:cNvPr>
          <p:cNvSpPr>
            <a:spLocks noGrp="1"/>
          </p:cNvSpPr>
          <p:nvPr>
            <p:ph idx="1"/>
          </p:nvPr>
        </p:nvSpPr>
        <p:spPr>
          <a:xfrm>
            <a:off x="838200" y="1825625"/>
            <a:ext cx="5257800" cy="4351338"/>
          </a:xfrm>
        </p:spPr>
        <p:txBody>
          <a:bodyPr/>
          <a:lstStyle/>
          <a:p>
            <a:r>
              <a:rPr lang="en-US" dirty="0"/>
              <a:t>The distribution is right-skewed.</a:t>
            </a:r>
          </a:p>
          <a:p>
            <a:r>
              <a:rPr lang="en-US" dirty="0"/>
              <a:t>Most players accumulate under 100 fantasy points, meaning they are role players or backups.</a:t>
            </a:r>
          </a:p>
          <a:p>
            <a:r>
              <a:rPr lang="en-US" dirty="0"/>
              <a:t>Some elite fantasy performers exceed 300+ points.</a:t>
            </a:r>
          </a:p>
          <a:p>
            <a:r>
              <a:rPr lang="en-US" dirty="0"/>
              <a:t>The majority of players do not produce high fantasy points, and top-tier players account for most of the scoring.</a:t>
            </a:r>
          </a:p>
        </p:txBody>
      </p:sp>
      <p:pic>
        <p:nvPicPr>
          <p:cNvPr id="26" name="Picture 25">
            <a:extLst>
              <a:ext uri="{FF2B5EF4-FFF2-40B4-BE49-F238E27FC236}">
                <a16:creationId xmlns:a16="http://schemas.microsoft.com/office/drawing/2014/main" id="{68570259-4744-D514-7BD5-84AB087EE2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1825625"/>
            <a:ext cx="5031378" cy="3393255"/>
          </a:xfrm>
          <a:prstGeom prst="rect">
            <a:avLst/>
          </a:prstGeom>
        </p:spPr>
      </p:pic>
    </p:spTree>
    <p:extLst>
      <p:ext uri="{BB962C8B-B14F-4D97-AF65-F5344CB8AC3E}">
        <p14:creationId xmlns:p14="http://schemas.microsoft.com/office/powerpoint/2010/main" val="3458996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5F6644-5741-3594-AA15-BD1148920CD1}"/>
              </a:ext>
            </a:extLst>
          </p:cNvPr>
          <p:cNvSpPr>
            <a:spLocks noGrp="1"/>
          </p:cNvSpPr>
          <p:nvPr>
            <p:ph type="title"/>
          </p:nvPr>
        </p:nvSpPr>
        <p:spPr/>
        <p:txBody>
          <a:bodyPr>
            <a:normAutofit/>
          </a:bodyPr>
          <a:lstStyle/>
          <a:p>
            <a:r>
              <a:rPr lang="en-US" sz="3600" dirty="0"/>
              <a:t>Histogram – Total Yards</a:t>
            </a:r>
          </a:p>
        </p:txBody>
      </p:sp>
      <p:sp>
        <p:nvSpPr>
          <p:cNvPr id="3" name="Content Placeholder 2">
            <a:extLst>
              <a:ext uri="{FF2B5EF4-FFF2-40B4-BE49-F238E27FC236}">
                <a16:creationId xmlns:a16="http://schemas.microsoft.com/office/drawing/2014/main" id="{B390CBCA-DA67-7E97-B125-E765EF28BD59}"/>
              </a:ext>
            </a:extLst>
          </p:cNvPr>
          <p:cNvSpPr>
            <a:spLocks noGrp="1"/>
          </p:cNvSpPr>
          <p:nvPr>
            <p:ph idx="1"/>
          </p:nvPr>
        </p:nvSpPr>
        <p:spPr>
          <a:xfrm>
            <a:off x="838200" y="1825625"/>
            <a:ext cx="5212824" cy="4351338"/>
          </a:xfrm>
        </p:spPr>
        <p:txBody>
          <a:bodyPr/>
          <a:lstStyle/>
          <a:p>
            <a:r>
              <a:rPr lang="en-US" dirty="0"/>
              <a:t>The distribution is right-skewed.</a:t>
            </a:r>
          </a:p>
          <a:p>
            <a:r>
              <a:rPr lang="en-US" dirty="0"/>
              <a:t>Most players accumulate under 1,000 yards, with only a few reaching 3,000+ yards.</a:t>
            </a:r>
          </a:p>
          <a:p>
            <a:r>
              <a:rPr lang="en-US" dirty="0"/>
              <a:t>A small group of outliers surpasses 5,000 yards, likely elite players.</a:t>
            </a:r>
          </a:p>
          <a:p>
            <a:r>
              <a:rPr lang="en-US" dirty="0"/>
              <a:t>Most players have moderate yardage, but elite performers stand out.</a:t>
            </a:r>
          </a:p>
        </p:txBody>
      </p:sp>
      <p:pic>
        <p:nvPicPr>
          <p:cNvPr id="7" name="Picture 6">
            <a:extLst>
              <a:ext uri="{FF2B5EF4-FFF2-40B4-BE49-F238E27FC236}">
                <a16:creationId xmlns:a16="http://schemas.microsoft.com/office/drawing/2014/main" id="{644F9822-575C-4E89-1451-D5AA7CA91D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51024" y="1825625"/>
            <a:ext cx="5212825" cy="3556987"/>
          </a:xfrm>
          <a:prstGeom prst="rect">
            <a:avLst/>
          </a:prstGeom>
        </p:spPr>
      </p:pic>
    </p:spTree>
    <p:extLst>
      <p:ext uri="{BB962C8B-B14F-4D97-AF65-F5344CB8AC3E}">
        <p14:creationId xmlns:p14="http://schemas.microsoft.com/office/powerpoint/2010/main" val="13721579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895D51-7DE7-9CB7-B3E3-CADB9082F63A}"/>
              </a:ext>
            </a:extLst>
          </p:cNvPr>
          <p:cNvSpPr>
            <a:spLocks noGrp="1"/>
          </p:cNvSpPr>
          <p:nvPr>
            <p:ph type="title"/>
          </p:nvPr>
        </p:nvSpPr>
        <p:spPr/>
        <p:txBody>
          <a:bodyPr>
            <a:normAutofit/>
          </a:bodyPr>
          <a:lstStyle/>
          <a:p>
            <a:r>
              <a:rPr lang="en-US" sz="3600" dirty="0"/>
              <a:t>Histogram - Touchdowns</a:t>
            </a:r>
          </a:p>
        </p:txBody>
      </p:sp>
      <p:sp>
        <p:nvSpPr>
          <p:cNvPr id="3" name="Content Placeholder 2">
            <a:extLst>
              <a:ext uri="{FF2B5EF4-FFF2-40B4-BE49-F238E27FC236}">
                <a16:creationId xmlns:a16="http://schemas.microsoft.com/office/drawing/2014/main" id="{92342160-8C60-D689-90DE-B8A2A3229888}"/>
              </a:ext>
            </a:extLst>
          </p:cNvPr>
          <p:cNvSpPr>
            <a:spLocks noGrp="1"/>
          </p:cNvSpPr>
          <p:nvPr>
            <p:ph idx="1"/>
          </p:nvPr>
        </p:nvSpPr>
        <p:spPr>
          <a:xfrm>
            <a:off x="838200" y="1825625"/>
            <a:ext cx="5257800" cy="4351338"/>
          </a:xfrm>
        </p:spPr>
        <p:txBody>
          <a:bodyPr/>
          <a:lstStyle/>
          <a:p>
            <a:r>
              <a:rPr lang="en-US" dirty="0"/>
              <a:t>The distribution is right-skewed.</a:t>
            </a:r>
          </a:p>
          <a:p>
            <a:r>
              <a:rPr lang="en-US" dirty="0"/>
              <a:t>Most players score fewer than 10 touchdowns per season.</a:t>
            </a:r>
          </a:p>
          <a:p>
            <a:r>
              <a:rPr lang="en-US" dirty="0"/>
              <a:t>A few outliers exceed 30+ touchdowns, which likely includes MVP-caliber QBs and elite RBs/WRs.</a:t>
            </a:r>
          </a:p>
          <a:p>
            <a:r>
              <a:rPr lang="en-US" dirty="0"/>
              <a:t>Scoring touchdowns is heavily concentrated among a few elite players.</a:t>
            </a:r>
          </a:p>
        </p:txBody>
      </p:sp>
      <p:pic>
        <p:nvPicPr>
          <p:cNvPr id="5" name="Picture 4">
            <a:extLst>
              <a:ext uri="{FF2B5EF4-FFF2-40B4-BE49-F238E27FC236}">
                <a16:creationId xmlns:a16="http://schemas.microsoft.com/office/drawing/2014/main" id="{00C48C77-7984-7F0F-D7B5-818DFE6BD0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1825625"/>
            <a:ext cx="5367941" cy="3533171"/>
          </a:xfrm>
          <a:prstGeom prst="rect">
            <a:avLst/>
          </a:prstGeom>
        </p:spPr>
      </p:pic>
    </p:spTree>
    <p:extLst>
      <p:ext uri="{BB962C8B-B14F-4D97-AF65-F5344CB8AC3E}">
        <p14:creationId xmlns:p14="http://schemas.microsoft.com/office/powerpoint/2010/main" val="9474276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4AEF86-C63F-FE07-A569-886609AC0575}"/>
              </a:ext>
            </a:extLst>
          </p:cNvPr>
          <p:cNvSpPr>
            <a:spLocks noGrp="1"/>
          </p:cNvSpPr>
          <p:nvPr>
            <p:ph type="title"/>
          </p:nvPr>
        </p:nvSpPr>
        <p:spPr/>
        <p:txBody>
          <a:bodyPr>
            <a:normAutofit/>
          </a:bodyPr>
          <a:lstStyle/>
          <a:p>
            <a:r>
              <a:rPr lang="en-US" sz="3600" dirty="0"/>
              <a:t>Histogram – Games Played</a:t>
            </a:r>
          </a:p>
        </p:txBody>
      </p:sp>
      <p:sp>
        <p:nvSpPr>
          <p:cNvPr id="3" name="Content Placeholder 2">
            <a:extLst>
              <a:ext uri="{FF2B5EF4-FFF2-40B4-BE49-F238E27FC236}">
                <a16:creationId xmlns:a16="http://schemas.microsoft.com/office/drawing/2014/main" id="{EB2F680A-61E7-5463-6CDF-D2E80771A6DE}"/>
              </a:ext>
            </a:extLst>
          </p:cNvPr>
          <p:cNvSpPr>
            <a:spLocks noGrp="1"/>
          </p:cNvSpPr>
          <p:nvPr>
            <p:ph idx="1"/>
          </p:nvPr>
        </p:nvSpPr>
        <p:spPr>
          <a:xfrm>
            <a:off x="838200" y="1825625"/>
            <a:ext cx="5257800" cy="4351338"/>
          </a:xfrm>
        </p:spPr>
        <p:txBody>
          <a:bodyPr>
            <a:normAutofit/>
          </a:bodyPr>
          <a:lstStyle/>
          <a:p>
            <a:r>
              <a:rPr lang="en-US" dirty="0"/>
              <a:t>The distribution is right-skewed.</a:t>
            </a:r>
          </a:p>
          <a:p>
            <a:r>
              <a:rPr lang="en-US" dirty="0"/>
              <a:t>he most frequent value is 16-17 games, meaning many players played a full season.</a:t>
            </a:r>
          </a:p>
          <a:p>
            <a:r>
              <a:rPr lang="en-US" dirty="0"/>
              <a:t>A significant number of players played fewer than 10 games, likely due to injuries, being backups, or short careers.</a:t>
            </a:r>
          </a:p>
          <a:p>
            <a:r>
              <a:rPr lang="en-US" dirty="0"/>
              <a:t>The majority of NFL players in the dataset are available for most of the season.</a:t>
            </a:r>
          </a:p>
        </p:txBody>
      </p:sp>
      <p:pic>
        <p:nvPicPr>
          <p:cNvPr id="5" name="Picture 4">
            <a:extLst>
              <a:ext uri="{FF2B5EF4-FFF2-40B4-BE49-F238E27FC236}">
                <a16:creationId xmlns:a16="http://schemas.microsoft.com/office/drawing/2014/main" id="{2757DD88-A08B-4959-0E98-7D92A0215E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1825625"/>
            <a:ext cx="4898191" cy="3249984"/>
          </a:xfrm>
          <a:prstGeom prst="rect">
            <a:avLst/>
          </a:prstGeom>
        </p:spPr>
      </p:pic>
    </p:spTree>
    <p:extLst>
      <p:ext uri="{BB962C8B-B14F-4D97-AF65-F5344CB8AC3E}">
        <p14:creationId xmlns:p14="http://schemas.microsoft.com/office/powerpoint/2010/main" val="39380976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598B4A-4C41-8A99-AF09-715582C32D63}"/>
              </a:ext>
            </a:extLst>
          </p:cNvPr>
          <p:cNvSpPr>
            <a:spLocks noGrp="1"/>
          </p:cNvSpPr>
          <p:nvPr>
            <p:ph type="title"/>
          </p:nvPr>
        </p:nvSpPr>
        <p:spPr/>
        <p:txBody>
          <a:bodyPr>
            <a:normAutofit/>
          </a:bodyPr>
          <a:lstStyle/>
          <a:p>
            <a:r>
              <a:rPr lang="en-US" sz="3600" dirty="0"/>
              <a:t>Histogram – Draft Round</a:t>
            </a:r>
          </a:p>
        </p:txBody>
      </p:sp>
      <p:sp>
        <p:nvSpPr>
          <p:cNvPr id="3" name="Content Placeholder 2">
            <a:extLst>
              <a:ext uri="{FF2B5EF4-FFF2-40B4-BE49-F238E27FC236}">
                <a16:creationId xmlns:a16="http://schemas.microsoft.com/office/drawing/2014/main" id="{9A959D41-79FC-0187-75E4-A1659C567D24}"/>
              </a:ext>
            </a:extLst>
          </p:cNvPr>
          <p:cNvSpPr>
            <a:spLocks noGrp="1"/>
          </p:cNvSpPr>
          <p:nvPr>
            <p:ph idx="1"/>
          </p:nvPr>
        </p:nvSpPr>
        <p:spPr>
          <a:xfrm>
            <a:off x="838200" y="1825625"/>
            <a:ext cx="5257800" cy="4351338"/>
          </a:xfrm>
        </p:spPr>
        <p:txBody>
          <a:bodyPr>
            <a:normAutofit/>
          </a:bodyPr>
          <a:lstStyle/>
          <a:p>
            <a:r>
              <a:rPr lang="en-US" dirty="0"/>
              <a:t>The distribution is right-skewed.</a:t>
            </a:r>
          </a:p>
          <a:p>
            <a:r>
              <a:rPr lang="en-US" dirty="0"/>
              <a:t>The draft round appears evenly distributed across rounds 1-7, with no extreme imbalance.</a:t>
            </a:r>
          </a:p>
          <a:p>
            <a:r>
              <a:rPr lang="en-US" dirty="0"/>
              <a:t>Rounds 1-3 have slightly higher frequencies, meaning more players in the dataset were drafted in earlier rounds.</a:t>
            </a:r>
          </a:p>
          <a:p>
            <a:r>
              <a:rPr lang="en-US" dirty="0"/>
              <a:t>There is a good mix of early and late-round picks, allowing for fair comparisons in the analysis.</a:t>
            </a:r>
          </a:p>
        </p:txBody>
      </p:sp>
      <p:pic>
        <p:nvPicPr>
          <p:cNvPr id="5" name="Picture 4">
            <a:extLst>
              <a:ext uri="{FF2B5EF4-FFF2-40B4-BE49-F238E27FC236}">
                <a16:creationId xmlns:a16="http://schemas.microsoft.com/office/drawing/2014/main" id="{689A9C1C-CAD2-955C-A615-DAB62A4DF8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1825625"/>
            <a:ext cx="5392003" cy="3528408"/>
          </a:xfrm>
          <a:prstGeom prst="rect">
            <a:avLst/>
          </a:prstGeom>
        </p:spPr>
      </p:pic>
    </p:spTree>
    <p:extLst>
      <p:ext uri="{BB962C8B-B14F-4D97-AF65-F5344CB8AC3E}">
        <p14:creationId xmlns:p14="http://schemas.microsoft.com/office/powerpoint/2010/main" val="21071218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F2AE8-2768-B789-D0E9-58FE4E554371}"/>
              </a:ext>
            </a:extLst>
          </p:cNvPr>
          <p:cNvSpPr>
            <a:spLocks noGrp="1"/>
          </p:cNvSpPr>
          <p:nvPr>
            <p:ph type="title"/>
          </p:nvPr>
        </p:nvSpPr>
        <p:spPr/>
        <p:txBody>
          <a:bodyPr>
            <a:normAutofit/>
          </a:bodyPr>
          <a:lstStyle/>
          <a:p>
            <a:r>
              <a:rPr lang="en-US" sz="3600" dirty="0"/>
              <a:t>Descriptive Statistics</a:t>
            </a:r>
          </a:p>
        </p:txBody>
      </p:sp>
      <p:pic>
        <p:nvPicPr>
          <p:cNvPr id="7" name="Content Placeholder 6">
            <a:extLst>
              <a:ext uri="{FF2B5EF4-FFF2-40B4-BE49-F238E27FC236}">
                <a16:creationId xmlns:a16="http://schemas.microsoft.com/office/drawing/2014/main" id="{828C7427-2870-69FA-EC99-95C96CF774D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19153" y="1690688"/>
            <a:ext cx="9953693" cy="3846512"/>
          </a:xfrm>
        </p:spPr>
      </p:pic>
    </p:spTree>
    <p:extLst>
      <p:ext uri="{BB962C8B-B14F-4D97-AF65-F5344CB8AC3E}">
        <p14:creationId xmlns:p14="http://schemas.microsoft.com/office/powerpoint/2010/main" val="3205794823"/>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2</TotalTime>
  <Words>1197</Words>
  <Application>Microsoft Office PowerPoint</Application>
  <PresentationFormat>Widescreen</PresentationFormat>
  <Paragraphs>88</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Calibri Light</vt:lpstr>
      <vt:lpstr>Retrospect</vt:lpstr>
      <vt:lpstr>NFL Draft Pick Success</vt:lpstr>
      <vt:lpstr>The Question</vt:lpstr>
      <vt:lpstr>The Variables</vt:lpstr>
      <vt:lpstr>Histogram – Fantasy Points (PPR)</vt:lpstr>
      <vt:lpstr>Histogram – Total Yards</vt:lpstr>
      <vt:lpstr>Histogram - Touchdowns</vt:lpstr>
      <vt:lpstr>Histogram – Games Played</vt:lpstr>
      <vt:lpstr>Histogram – Draft Round</vt:lpstr>
      <vt:lpstr>Descriptive Statistics</vt:lpstr>
      <vt:lpstr>Probability Mass Function (PMF)</vt:lpstr>
      <vt:lpstr>Cumulative Distribution Function (CDF)</vt:lpstr>
      <vt:lpstr>Scatter Plot #1</vt:lpstr>
      <vt:lpstr>Scatter Plot #2</vt:lpstr>
      <vt:lpstr>Pearson Correlation</vt:lpstr>
      <vt:lpstr>Analytical Distribution of Fantasy Points (Normal Fit)</vt:lpstr>
      <vt:lpstr>Regression Analysis</vt:lpstr>
      <vt:lpstr>Final Thoughts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Omar Rodriguez</dc:creator>
  <cp:lastModifiedBy>Omar Rodriguez</cp:lastModifiedBy>
  <cp:revision>2</cp:revision>
  <dcterms:created xsi:type="dcterms:W3CDTF">2025-02-25T04:29:43Z</dcterms:created>
  <dcterms:modified xsi:type="dcterms:W3CDTF">2025-02-25T04:32:10Z</dcterms:modified>
</cp:coreProperties>
</file>