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9" r:id="rId7"/>
    <p:sldId id="266" r:id="rId8"/>
    <p:sldId id="260" r:id="rId9"/>
    <p:sldId id="261" r:id="rId10"/>
    <p:sldId id="267" r:id="rId11"/>
    <p:sldId id="263" r:id="rId12"/>
    <p:sldId id="268" r:id="rId13"/>
    <p:sldId id="269" r:id="rId14"/>
    <p:sldId id="262" r:id="rId15"/>
    <p:sldId id="270" r:id="rId16"/>
    <p:sldId id="271" r:id="rId17"/>
    <p:sldId id="274" r:id="rId18"/>
    <p:sldId id="273" r:id="rId19"/>
    <p:sldId id="272" r:id="rId20"/>
    <p:sldId id="26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FFF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102" d="100"/>
          <a:sy n="102" d="100"/>
        </p:scale>
        <p:origin x="13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390" y="1523158"/>
            <a:ext cx="8598299" cy="1690307"/>
          </a:xfrm>
        </p:spPr>
        <p:txBody>
          <a:bodyPr/>
          <a:lstStyle/>
          <a:p>
            <a:r>
              <a:rPr dirty="0">
                <a:solidFill>
                  <a:srgbClr val="44546A"/>
                </a:solidFill>
              </a:rPr>
              <a:t>Customer</a:t>
            </a:r>
            <a:br>
              <a:rPr lang="en-US" dirty="0"/>
            </a:br>
            <a:r>
              <a:rPr dirty="0">
                <a:solidFill>
                  <a:schemeClr val="accent1"/>
                </a:solidFill>
              </a:rPr>
              <a:t>Segmentation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F8E25A-4851-66BE-70D1-A3E694B16F51}"/>
              </a:ext>
            </a:extLst>
          </p:cNvPr>
          <p:cNvSpPr txBox="1">
            <a:spLocks/>
          </p:cNvSpPr>
          <p:nvPr/>
        </p:nvSpPr>
        <p:spPr>
          <a:xfrm>
            <a:off x="2302463" y="5431936"/>
            <a:ext cx="2335468" cy="951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44546A"/>
                </a:solidFill>
              </a:rPr>
              <a:t>Omar </a:t>
            </a:r>
            <a:r>
              <a:rPr lang="en-US" sz="2400" b="1" dirty="0" err="1">
                <a:solidFill>
                  <a:srgbClr val="44546A"/>
                </a:solidFill>
              </a:rPr>
              <a:t>Alsabbah</a:t>
            </a:r>
            <a:br>
              <a:rPr lang="en-US" sz="2400" dirty="0">
                <a:solidFill>
                  <a:srgbClr val="44546A"/>
                </a:solidFill>
              </a:rPr>
            </a:br>
            <a:r>
              <a:rPr lang="en-US" sz="2400" dirty="0">
                <a:solidFill>
                  <a:srgbClr val="44546A"/>
                </a:solidFill>
              </a:rPr>
              <a:t>Data scientist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609601"/>
            <a:ext cx="9779183" cy="816864"/>
          </a:xfrm>
        </p:spPr>
        <p:txBody>
          <a:bodyPr/>
          <a:lstStyle/>
          <a:p>
            <a:r>
              <a:rPr dirty="0"/>
              <a:t>Buying Patterns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749552"/>
            <a:ext cx="10116204" cy="3938016"/>
          </a:xfrm>
        </p:spPr>
        <p:txBody>
          <a:bodyPr/>
          <a:lstStyle/>
          <a:p>
            <a:r>
              <a:rPr lang="en-US" sz="2400" dirty="0"/>
              <a:t>Insights and findings:</a:t>
            </a:r>
          </a:p>
          <a:p>
            <a:br>
              <a:rPr lang="en-US" sz="2400" dirty="0"/>
            </a:br>
            <a:r>
              <a:rPr lang="en-US" sz="2400" dirty="0"/>
              <a:t>Cluster 0: Appears to be moderately engaged with a broad range of offers. Marketing strategies could focus on diversifying the types of wines and offers to this group.</a:t>
            </a:r>
          </a:p>
          <a:p>
            <a:r>
              <a:rPr lang="en-US" sz="2400" dirty="0"/>
              <a:t>Cluster 1: Seems to be selective but highly interested in certain offers. It would be beneficial to identify the specific attributes of offers that resonate with this cluster and focus on those.</a:t>
            </a:r>
          </a:p>
          <a:p>
            <a:r>
              <a:rPr lang="en-US" sz="2400" dirty="0"/>
              <a:t>Cluster 2: Shows interest in specific offers, perhaps more than Cluster 0. Identifying and targeting their preferences could lead to higher engagement.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1174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1" y="-121920"/>
            <a:ext cx="9779183" cy="1325563"/>
          </a:xfrm>
        </p:spPr>
        <p:txBody>
          <a:bodyPr/>
          <a:lstStyle/>
          <a:p>
            <a:r>
              <a:rPr dirty="0"/>
              <a:t>Customer Preferences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331667"/>
            <a:ext cx="9779182" cy="1109781"/>
          </a:xfrm>
        </p:spPr>
        <p:txBody>
          <a:bodyPr/>
          <a:lstStyle/>
          <a:p>
            <a:r>
              <a:rPr lang="en-US" sz="2400" dirty="0"/>
              <a:t>To gain more actionable insights, it would be useful to analyze which specific offers (like varietal, quantity, time, origin, etc.) are most appealing to each cluster.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408" y="-461614"/>
            <a:ext cx="9779183" cy="1325563"/>
          </a:xfrm>
        </p:spPr>
        <p:txBody>
          <a:bodyPr/>
          <a:lstStyle/>
          <a:p>
            <a:r>
              <a:rPr dirty="0"/>
              <a:t>Customer Preferences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3D31A-8929-813D-BFC8-AC6DAE84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634" y="863949"/>
            <a:ext cx="50482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0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408" y="-461614"/>
            <a:ext cx="9779183" cy="1325563"/>
          </a:xfrm>
        </p:spPr>
        <p:txBody>
          <a:bodyPr/>
          <a:lstStyle/>
          <a:p>
            <a:r>
              <a:rPr dirty="0"/>
              <a:t>Customer Preferences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172" y="956763"/>
            <a:ext cx="9779182" cy="5700069"/>
          </a:xfrm>
        </p:spPr>
        <p:txBody>
          <a:bodyPr/>
          <a:lstStyle/>
          <a:p>
            <a:r>
              <a:rPr lang="en-US" sz="2000" b="1" dirty="0"/>
              <a:t>Cluster 0:</a:t>
            </a:r>
          </a:p>
          <a:p>
            <a:r>
              <a:rPr lang="en-US" sz="2000" dirty="0"/>
              <a:t>Shows a strong preference for Champagne (74 mentions) also shows significant interest in Cabernet Sauvignon (31), Prosecco (21), and Chardonnay (14).</a:t>
            </a:r>
          </a:p>
          <a:p>
            <a:r>
              <a:rPr lang="en-US" sz="2000" dirty="0"/>
              <a:t>This suggests that Cluster 0 customers are more inclined towards a variety of wines, with a particular preference for Champagne.</a:t>
            </a:r>
          </a:p>
          <a:p>
            <a:r>
              <a:rPr lang="en-US" sz="2000" b="1" dirty="0"/>
              <a:t>Cluster 1:</a:t>
            </a:r>
          </a:p>
          <a:p>
            <a:r>
              <a:rPr lang="en-US" sz="2000" dirty="0"/>
              <a:t>Dominantly prefers Pinot Noir (37 mentions), with very limited interest in other varietals.</a:t>
            </a:r>
          </a:p>
          <a:p>
            <a:r>
              <a:rPr lang="en-US" sz="2000" dirty="0"/>
              <a:t>This cluster represents customers with a specific preference, mainly for Pinot Noir.</a:t>
            </a:r>
          </a:p>
          <a:p>
            <a:r>
              <a:rPr lang="en-US" sz="2000" b="1" dirty="0"/>
              <a:t>Cluster 2:</a:t>
            </a:r>
          </a:p>
          <a:p>
            <a:r>
              <a:rPr lang="en-US" sz="2000" dirty="0"/>
              <a:t>Shows a high preference for </a:t>
            </a:r>
            <a:r>
              <a:rPr lang="en-US" sz="2000" dirty="0" err="1"/>
              <a:t>Espumante</a:t>
            </a:r>
            <a:r>
              <a:rPr lang="en-US" sz="2000" dirty="0"/>
              <a:t> (32 mentions) and Malbec (16), and also a significant interest in Prosecco (20) and Merlot (6).</a:t>
            </a:r>
          </a:p>
          <a:p>
            <a:r>
              <a:rPr lang="en-US" sz="2000" dirty="0"/>
              <a:t>Customers in this cluster seem to favor wines like </a:t>
            </a:r>
            <a:r>
              <a:rPr lang="en-US" sz="2000" dirty="0" err="1"/>
              <a:t>Espumante</a:t>
            </a:r>
            <a:r>
              <a:rPr lang="en-US" sz="2000" dirty="0"/>
              <a:t> and also show varied preferences in others including Malbec and Prosecco.</a:t>
            </a:r>
          </a:p>
        </p:txBody>
      </p:sp>
    </p:spTree>
    <p:extLst>
      <p:ext uri="{BB962C8B-B14F-4D97-AF65-F5344CB8AC3E}">
        <p14:creationId xmlns:p14="http://schemas.microsoft.com/office/powerpoint/2010/main" val="334853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408" y="-461614"/>
            <a:ext cx="9779183" cy="1325563"/>
          </a:xfrm>
        </p:spPr>
        <p:txBody>
          <a:bodyPr/>
          <a:lstStyle/>
          <a:p>
            <a:r>
              <a:rPr dirty="0"/>
              <a:t>Customer Preferences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220" y="1770579"/>
            <a:ext cx="3633108" cy="5700069"/>
          </a:xfrm>
        </p:spPr>
        <p:txBody>
          <a:bodyPr/>
          <a:lstStyle/>
          <a:p>
            <a:r>
              <a:rPr lang="en-US" sz="2000" b="1" dirty="0"/>
              <a:t>Cluster 0: </a:t>
            </a:r>
            <a:r>
              <a:rPr lang="en-US" sz="2000" dirty="0"/>
              <a:t>Shows a preference for larger quantities, with 117 mentions for 72 kg and 42 mentions for 144 kg.</a:t>
            </a:r>
          </a:p>
          <a:p>
            <a:r>
              <a:rPr lang="en-US" sz="2000" b="1" dirty="0"/>
              <a:t>Cluster 1: </a:t>
            </a:r>
            <a:r>
              <a:rPr lang="en-US" sz="2000" dirty="0"/>
              <a:t>More balanced across different quantities, but with a slightly higher preference for smaller quantities (6 kg and 12 kg).</a:t>
            </a:r>
          </a:p>
          <a:p>
            <a:r>
              <a:rPr lang="en-US" sz="2000" b="1" dirty="0"/>
              <a:t>Cluster 2: </a:t>
            </a:r>
            <a:r>
              <a:rPr lang="en-US" sz="2000" dirty="0"/>
              <a:t>Overwhelmingly prefers the smallest quantity (6 kg), with 85 mentions.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CD1F30-16BF-7C0D-DF82-7A66AE4A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61" y="1636967"/>
            <a:ext cx="51339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65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408" y="-461614"/>
            <a:ext cx="9779183" cy="1325563"/>
          </a:xfrm>
        </p:spPr>
        <p:txBody>
          <a:bodyPr/>
          <a:lstStyle/>
          <a:p>
            <a:r>
              <a:rPr dirty="0"/>
              <a:t>Customer Preferences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0728" y="1615131"/>
            <a:ext cx="3238282" cy="5700069"/>
          </a:xfrm>
        </p:spPr>
        <p:txBody>
          <a:bodyPr/>
          <a:lstStyle/>
          <a:p>
            <a:r>
              <a:rPr lang="en-US" sz="2000" b="1" dirty="0"/>
              <a:t>Cluster 0: </a:t>
            </a:r>
            <a:r>
              <a:rPr lang="en-US" sz="2000" dirty="0"/>
              <a:t>Active throughout the year, with higher activity in August, December, and October.</a:t>
            </a:r>
          </a:p>
          <a:p>
            <a:r>
              <a:rPr lang="en-US" sz="2000" b="1" dirty="0"/>
              <a:t>Cluster 1: </a:t>
            </a:r>
            <a:r>
              <a:rPr lang="en-US" sz="2000" dirty="0"/>
              <a:t>Highly specific preferences, primarily active in January, July, and </a:t>
            </a:r>
            <a:r>
              <a:rPr lang="en-US" sz="2000" b="1" dirty="0"/>
              <a:t>October.</a:t>
            </a:r>
          </a:p>
          <a:p>
            <a:r>
              <a:rPr lang="en-US" sz="2000" b="1" dirty="0"/>
              <a:t>Cluster 2: </a:t>
            </a:r>
            <a:r>
              <a:rPr lang="en-US" sz="2000" dirty="0"/>
              <a:t>Shows a strong preference for campaigns in March and November.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627709-6E5B-7423-2088-35EB2C17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99" y="1250252"/>
            <a:ext cx="50482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5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408" y="-461614"/>
            <a:ext cx="9779183" cy="1325563"/>
          </a:xfrm>
        </p:spPr>
        <p:txBody>
          <a:bodyPr/>
          <a:lstStyle/>
          <a:p>
            <a:r>
              <a:rPr dirty="0"/>
              <a:t>Customer Preferences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384" y="1569411"/>
            <a:ext cx="3914938" cy="5700069"/>
          </a:xfrm>
        </p:spPr>
        <p:txBody>
          <a:bodyPr/>
          <a:lstStyle/>
          <a:p>
            <a:r>
              <a:rPr lang="en-US" sz="2000" b="1" dirty="0"/>
              <a:t>Cluster 0: </a:t>
            </a:r>
            <a:r>
              <a:rPr lang="en-US" sz="2000" dirty="0"/>
              <a:t>Strong preference for wines from France (85 mentions), followed by Chile (30 mentions) and Australia (9 mentions).</a:t>
            </a:r>
          </a:p>
          <a:p>
            <a:r>
              <a:rPr lang="en-US" sz="2000" b="1" dirty="0"/>
              <a:t>Cluster 1: </a:t>
            </a:r>
            <a:r>
              <a:rPr lang="en-US" sz="2000" dirty="0"/>
              <a:t>Diverse origins, with a preference for Australia (13 mentions) and Italy (12 mentions).</a:t>
            </a:r>
          </a:p>
          <a:p>
            <a:r>
              <a:rPr lang="en-US" sz="2000" b="1" dirty="0"/>
              <a:t>Cluster 2: </a:t>
            </a:r>
            <a:r>
              <a:rPr lang="en-US" sz="2000" dirty="0"/>
              <a:t>Prefers wines from Australia (17 mentions), Oregon (15 mentions), and South Africa (17 mentions).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10EA09-D224-2265-606D-5B7B1770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15974"/>
            <a:ext cx="50482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604" y="381001"/>
            <a:ext cx="9779183" cy="762000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276804"/>
            <a:ext cx="9779182" cy="5200196"/>
          </a:xfrm>
        </p:spPr>
        <p:txBody>
          <a:bodyPr/>
          <a:lstStyle/>
          <a:p>
            <a:r>
              <a:rPr lang="en-US" sz="2400" dirty="0"/>
              <a:t>Based on the insights and preferences identified for each cluster, here are the end results and strategic actions:</a:t>
            </a:r>
            <a:br>
              <a:rPr lang="en-US" sz="2400" dirty="0"/>
            </a:br>
            <a:br>
              <a:rPr lang="en-US" dirty="0"/>
            </a:br>
            <a:r>
              <a:rPr lang="en-US" sz="2000" b="1" dirty="0"/>
              <a:t>Cluster 0: </a:t>
            </a:r>
            <a:br>
              <a:rPr lang="en-US" sz="2000" b="1" dirty="0"/>
            </a:br>
            <a:r>
              <a:rPr lang="en-US" sz="2000" dirty="0"/>
              <a:t>Preferences: Prefer Champagne, Cabernet Sauvignon, and a variety of other wines. Show a preference for larger quantities and are active throughout the year, with peaks in August and December.</a:t>
            </a:r>
          </a:p>
          <a:p>
            <a:r>
              <a:rPr lang="en-US" sz="2000" b="1" dirty="0"/>
              <a:t>Actions:</a:t>
            </a:r>
          </a:p>
          <a:p>
            <a:r>
              <a:rPr lang="en-US" sz="2000" dirty="0"/>
              <a:t>Inventory Management: Stock up on Champagne and Cabernet Sauvignon, especially before high-activity months.</a:t>
            </a:r>
          </a:p>
          <a:p>
            <a:r>
              <a:rPr lang="en-US" sz="2000" dirty="0"/>
              <a:t>Marketing Strategies: Launch bulk purchase discounts or loyalty programs targeting this cluster, emphasizing the variety and larger quantities.</a:t>
            </a:r>
          </a:p>
          <a:p>
            <a:r>
              <a:rPr lang="en-US" sz="2000" dirty="0"/>
              <a:t>Seasonal Campaigns: Plan major marketing campaigns before August and December, keeping in mind the continuous activity in all months.</a:t>
            </a: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604" y="381001"/>
            <a:ext cx="9779183" cy="762000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276804"/>
            <a:ext cx="9779182" cy="5200196"/>
          </a:xfrm>
        </p:spPr>
        <p:txBody>
          <a:bodyPr/>
          <a:lstStyle/>
          <a:p>
            <a:r>
              <a:rPr lang="en-US" sz="2400" b="1" dirty="0"/>
              <a:t>Cluster 1:</a:t>
            </a:r>
            <a:endParaRPr lang="en-US" sz="2400" dirty="0"/>
          </a:p>
          <a:p>
            <a:r>
              <a:rPr lang="en-US" sz="2400" dirty="0"/>
              <a:t>Preferences: Show a strong preference for Pinot Noir. These customers prefer smaller quantities and show specific buying patterns, particularly in September and October.</a:t>
            </a:r>
          </a:p>
          <a:p>
            <a:r>
              <a:rPr lang="en-US" sz="2400" b="1" dirty="0"/>
              <a:t>Actions:</a:t>
            </a:r>
          </a:p>
          <a:p>
            <a:r>
              <a:rPr lang="en-US" sz="2400" dirty="0"/>
              <a:t>Inventory Management: Ensure a steady supply of high-quality Pinot Noir to meet the demand.</a:t>
            </a:r>
          </a:p>
          <a:p>
            <a:r>
              <a:rPr lang="en-US" sz="2400" dirty="0"/>
              <a:t>Targeted Marketing: Develop marketing campaigns specifically for Pinot Noir, targeted around January, July, September and October.</a:t>
            </a:r>
          </a:p>
          <a:p>
            <a:r>
              <a:rPr lang="en-US" sz="2400" dirty="0"/>
              <a:t>Personalized Offers: Create personalized offers and events for this cluster to deepen their loyalty and engagement even for other products.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7767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604" y="381001"/>
            <a:ext cx="9779183" cy="762000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276804"/>
            <a:ext cx="9779182" cy="5200196"/>
          </a:xfrm>
        </p:spPr>
        <p:txBody>
          <a:bodyPr/>
          <a:lstStyle/>
          <a:p>
            <a:r>
              <a:rPr lang="en-US" sz="2400" b="1" dirty="0"/>
              <a:t>Cluster 2:</a:t>
            </a:r>
            <a:endParaRPr lang="en-US" sz="2400" dirty="0"/>
          </a:p>
          <a:p>
            <a:r>
              <a:rPr lang="en-US" sz="2400" dirty="0"/>
              <a:t>Preferences: Favor </a:t>
            </a:r>
            <a:r>
              <a:rPr lang="en-US" sz="2400" dirty="0" err="1"/>
              <a:t>Espumante</a:t>
            </a:r>
            <a:r>
              <a:rPr lang="en-US" sz="2400" dirty="0"/>
              <a:t>, Prosecco, Malbec, and wines from less common origins compared to other clusters. They prefer smaller quantities and are particularly active in March and then the end of year in November and December .</a:t>
            </a:r>
          </a:p>
          <a:p>
            <a:r>
              <a:rPr lang="en-US" sz="2400" b="1" dirty="0"/>
              <a:t>Actions:</a:t>
            </a:r>
          </a:p>
          <a:p>
            <a:r>
              <a:rPr lang="en-US" sz="2400" dirty="0"/>
              <a:t>Inventory Management: Diversify the inventory with a focus on the preferred wines like </a:t>
            </a:r>
            <a:r>
              <a:rPr lang="en-US" sz="2400" dirty="0" err="1"/>
              <a:t>Espumante</a:t>
            </a:r>
            <a:r>
              <a:rPr lang="en-US" sz="2400" dirty="0"/>
              <a:t> and Prosecco and selections from unique origins like Oregon and South Africa.</a:t>
            </a:r>
          </a:p>
          <a:p>
            <a:r>
              <a:rPr lang="en-US" sz="2400" dirty="0"/>
              <a:t>Marketing: Develop marketing campaigns specifically for </a:t>
            </a:r>
            <a:r>
              <a:rPr lang="en-US" sz="2400" dirty="0" err="1"/>
              <a:t>Espumante</a:t>
            </a:r>
            <a:r>
              <a:rPr lang="en-US" sz="2400" dirty="0"/>
              <a:t>, Prosecco, Malbec, and highlighting wines from unique origins like south Africa</a:t>
            </a:r>
          </a:p>
          <a:p>
            <a:r>
              <a:rPr lang="en-US" sz="2400" dirty="0"/>
              <a:t>Seasonal campaigns: targeted around March,</a:t>
            </a:r>
            <a:br>
              <a:rPr lang="en-US" sz="2400" dirty="0"/>
            </a:br>
            <a:r>
              <a:rPr lang="en-US" sz="2400" dirty="0"/>
              <a:t>and the end of the year.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3955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1" y="177101"/>
            <a:ext cx="9779183" cy="764731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1124713"/>
            <a:ext cx="9779182" cy="4791456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We aim to enhance marketing strategy by leveraging data-driven customer segmentation for more efficient targeting and personalized campaigns.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We also aim to increase profit and manage excess inventory in an efficient way.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Inefficient marketing campaigns can be addressed through the utilization of data for precise customer segmentation and tailored messaging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004" y="2054353"/>
            <a:ext cx="9779183" cy="762000"/>
          </a:xfrm>
        </p:spPr>
        <p:txBody>
          <a:bodyPr/>
          <a:lstStyle/>
          <a:p>
            <a:r>
              <a:rPr lang="en-US" sz="5400" dirty="0"/>
              <a:t>Thank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5588" y="2703268"/>
            <a:ext cx="9779182" cy="478844"/>
          </a:xfrm>
        </p:spPr>
        <p:txBody>
          <a:bodyPr/>
          <a:lstStyle/>
          <a:p>
            <a:r>
              <a:rPr lang="en-US" sz="3200" dirty="0"/>
              <a:t>Omar </a:t>
            </a:r>
            <a:r>
              <a:rPr lang="en-US" sz="3200" dirty="0" err="1"/>
              <a:t>Alsabbah</a:t>
            </a:r>
            <a:r>
              <a:rPr lang="en-US" sz="3200" dirty="0"/>
              <a:t>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2004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170688"/>
            <a:ext cx="9779183" cy="1325563"/>
          </a:xfrm>
        </p:spPr>
        <p:txBody>
          <a:bodyPr/>
          <a:lstStyle/>
          <a:p>
            <a:r>
              <a:rPr dirty="0"/>
              <a:t>Data-Driven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706563"/>
            <a:ext cx="9779182" cy="418216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Data-driven decision making leverages data to optimize strategies, enhancing precision and relevance in customer segmentation and personalized marketing.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A more targeted approach using data-driven segmentation instead of data eyeballing and gut feelings, enhances customer experience and campaign effectiveness.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 Personalized marketing, powered by data insights, leads to enhanced brand loyalty, reduced marketing costs, and competitive advantage in the market.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761541"/>
          </a:xfrm>
        </p:spPr>
        <p:txBody>
          <a:bodyPr/>
          <a:lstStyle/>
          <a:p>
            <a:r>
              <a:rPr lang="en-US" dirty="0"/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Offer details: Contains details and characteristics of each offer.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Transactions: Contains the customers and the offer they bought each time.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76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71728"/>
          </a:xfrm>
        </p:spPr>
        <p:txBody>
          <a:bodyPr/>
          <a:lstStyle/>
          <a:p>
            <a:r>
              <a:rPr lang="en-US" dirty="0"/>
              <a:t>Methodology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548229"/>
            <a:ext cx="9779182" cy="37615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K-Means clustering is an unsupervised machine learning method that groups data points into 'k' clusters based on similarities.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K-Means clustering identifies distinct customer segments for targeted marketing campaigns, improving personalization</a:t>
            </a:r>
            <a:r>
              <a:rPr lang="en-US" dirty="0"/>
              <a:t> and efficiency.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Creating a new dataset (Customer-offer matrix) which is a combination of the 2 collected datasets to be suitable as an input to the machine learning algorithm keeping all useful information.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62584"/>
          </a:xfrm>
        </p:spPr>
        <p:txBody>
          <a:bodyPr/>
          <a:lstStyle/>
          <a:p>
            <a:r>
              <a:rPr dirty="0"/>
              <a:t>The Elbow </a:t>
            </a:r>
            <a:r>
              <a:rPr lang="en-US" dirty="0"/>
              <a:t>and Silhouette </a:t>
            </a:r>
            <a:r>
              <a:rPr dirty="0"/>
              <a:t>Method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1560267"/>
            <a:ext cx="9779182" cy="41273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sz="2000" dirty="0"/>
              <a:t>The Elbow Method is a technique used to find the optimal number of clusters in K-Means by plotting the within-cluster sum of squares against the number of clusters.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 reflects the level of similarity between points in same cluster.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Silhouette Method is another effective technique to determine the optimal number of clusters for K-Means. It measures how similar an object is to its own cluster compared to other clusters.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silhouette score ranges from -1 to +1, where a high value indicates that the object is well matched to its own cluster and poorly matched to neighboring clusters.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Provides a more nuanced view by considering both the cohesion (how close the points in a cluster are) and the separation (how distinct a cluster is from others).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862584"/>
          </a:xfrm>
        </p:spPr>
        <p:txBody>
          <a:bodyPr/>
          <a:lstStyle/>
          <a:p>
            <a:r>
              <a:rPr lang="en-US" dirty="0"/>
              <a:t>Understanding our segments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612" y="1018032"/>
            <a:ext cx="9779182" cy="51998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Decided the number of clusters to be 3 using the 2 two mentioned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choice represents a good balance between having well-defined, distinct clusters and maintaining a model that is interpretable and manageable clusters for business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Resulting clusters are (0, 1, 2) and customers are assigned to these clusters.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Cluster 0: 48 customers , Cluster 1: 16 customers, </a:t>
            </a:r>
            <a:br>
              <a:rPr lang="en-US" dirty="0"/>
            </a:br>
            <a:r>
              <a:rPr lang="en-US" dirty="0"/>
              <a:t>Cluster 2: 36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Next step is to understand characteristics </a:t>
            </a:r>
            <a:br>
              <a:rPr lang="en-US" dirty="0"/>
            </a:br>
            <a:r>
              <a:rPr lang="en-US" dirty="0"/>
              <a:t>and preferences of each.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03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16864"/>
          </a:xfrm>
        </p:spPr>
        <p:txBody>
          <a:bodyPr/>
          <a:lstStyle/>
          <a:p>
            <a:r>
              <a:rPr dirty="0"/>
              <a:t>Buying Patterns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197866"/>
            <a:ext cx="9779182" cy="816864"/>
          </a:xfrm>
        </p:spPr>
        <p:txBody>
          <a:bodyPr/>
          <a:lstStyle/>
          <a:p>
            <a:r>
              <a:rPr lang="en-US" dirty="0"/>
              <a:t>The following visual </a:t>
            </a:r>
            <a:r>
              <a:rPr dirty="0"/>
              <a:t>showcase</a:t>
            </a:r>
            <a:r>
              <a:rPr lang="en-US" dirty="0"/>
              <a:t>s</a:t>
            </a:r>
            <a:r>
              <a:rPr dirty="0"/>
              <a:t> buying behaviors and trends across distinct customer segments</a:t>
            </a:r>
            <a:r>
              <a:rPr lang="en-US" dirty="0"/>
              <a:t> and top selected offers</a:t>
            </a:r>
            <a:r>
              <a:rPr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93BA27-D1D6-EE5A-2533-177A8546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5236"/>
            <a:ext cx="12192000" cy="43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170689"/>
            <a:ext cx="9779183" cy="816864"/>
          </a:xfrm>
        </p:spPr>
        <p:txBody>
          <a:bodyPr/>
          <a:lstStyle/>
          <a:p>
            <a:r>
              <a:rPr dirty="0"/>
              <a:t>Buying Patterns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008888"/>
            <a:ext cx="10116204" cy="816865"/>
          </a:xfrm>
        </p:spPr>
        <p:txBody>
          <a:bodyPr/>
          <a:lstStyle/>
          <a:p>
            <a:r>
              <a:rPr lang="en-US" sz="2400" dirty="0"/>
              <a:t>The following visual </a:t>
            </a:r>
            <a:r>
              <a:rPr sz="2400" dirty="0"/>
              <a:t>showcase</a:t>
            </a:r>
            <a:r>
              <a:rPr lang="en-US" sz="2400" dirty="0"/>
              <a:t>s</a:t>
            </a:r>
            <a:r>
              <a:rPr sz="2400" dirty="0"/>
              <a:t> buying behaviors and trends across distinct customer segments</a:t>
            </a:r>
            <a:r>
              <a:rPr lang="en-US" sz="2400" dirty="0"/>
              <a:t> and offers that have </a:t>
            </a:r>
            <a:r>
              <a:rPr lang="en-US" sz="2400" b="1" dirty="0"/>
              <a:t>response rate </a:t>
            </a:r>
            <a:r>
              <a:rPr lang="en-US" sz="2400" dirty="0"/>
              <a:t>above average.</a:t>
            </a:r>
            <a:endParaRPr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7C05BB-B86E-BD6C-7412-3D301F45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" y="1847088"/>
            <a:ext cx="8991600" cy="501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1335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Office Theme</vt:lpstr>
      <vt:lpstr>Customer Segmentation</vt:lpstr>
      <vt:lpstr>Introduction</vt:lpstr>
      <vt:lpstr>Data-Driven Approach</vt:lpstr>
      <vt:lpstr>Methodology</vt:lpstr>
      <vt:lpstr>Methodology</vt:lpstr>
      <vt:lpstr>The Elbow and Silhouette Methods</vt:lpstr>
      <vt:lpstr>Understanding our segments</vt:lpstr>
      <vt:lpstr>Buying Patterns Analysis</vt:lpstr>
      <vt:lpstr>Buying Patterns Analysis</vt:lpstr>
      <vt:lpstr>Buying Patterns Analysis</vt:lpstr>
      <vt:lpstr>Customer Preferences Analysis</vt:lpstr>
      <vt:lpstr>Customer Preferences Analysis</vt:lpstr>
      <vt:lpstr>Customer Preferences Analysis</vt:lpstr>
      <vt:lpstr>Customer Preferences Analysis</vt:lpstr>
      <vt:lpstr>Customer Preferences Analysis</vt:lpstr>
      <vt:lpstr>Customer Preferences Analysis</vt:lpstr>
      <vt:lpstr>Conclusions and recommendations</vt:lpstr>
      <vt:lpstr>Conclusions and recommendations</vt:lpstr>
      <vt:lpstr>Conclusions and recommendations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2024-04-07T20:37:55Z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