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2" r:id="rId5"/>
    <p:sldId id="257" r:id="rId6"/>
    <p:sldId id="258" r:id="rId7"/>
    <p:sldId id="259" r:id="rId8"/>
    <p:sldId id="273" r:id="rId9"/>
    <p:sldId id="274" r:id="rId10"/>
    <p:sldId id="276" r:id="rId11"/>
    <p:sldId id="277" r:id="rId12"/>
    <p:sldId id="278" r:id="rId13"/>
    <p:sldId id="279" r:id="rId14"/>
    <p:sldId id="281" r:id="rId15"/>
    <p:sldId id="280"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BF7E2-986D-4F6D-8EB5-DB04ED0FB2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BB09F89-52E7-4AAE-B51D-0A2A2D076518}">
      <dgm:prSet custT="1"/>
      <dgm:spPr/>
      <dgm:t>
        <a:bodyPr/>
        <a:lstStyle/>
        <a:p>
          <a:pPr>
            <a:lnSpc>
              <a:spcPct val="100000"/>
            </a:lnSpc>
          </a:pPr>
          <a:r>
            <a:rPr lang="en-US" sz="2000" dirty="0"/>
            <a:t>As a result of the imbalance in our dataset the preliminary results were not as desired </a:t>
          </a:r>
        </a:p>
      </dgm:t>
    </dgm:pt>
    <dgm:pt modelId="{928253FF-FAD2-438B-A66D-38A3F587D135}" type="parTrans" cxnId="{FE2BC1AB-2C0F-4ED4-A053-264338FE9219}">
      <dgm:prSet/>
      <dgm:spPr/>
      <dgm:t>
        <a:bodyPr/>
        <a:lstStyle/>
        <a:p>
          <a:endParaRPr lang="en-US"/>
        </a:p>
      </dgm:t>
    </dgm:pt>
    <dgm:pt modelId="{0BC8F848-F7E9-4FBE-9040-54168742113C}" type="sibTrans" cxnId="{FE2BC1AB-2C0F-4ED4-A053-264338FE9219}">
      <dgm:prSet/>
      <dgm:spPr/>
      <dgm:t>
        <a:bodyPr/>
        <a:lstStyle/>
        <a:p>
          <a:endParaRPr lang="en-US"/>
        </a:p>
      </dgm:t>
    </dgm:pt>
    <dgm:pt modelId="{5886CC9C-AA4F-4775-BA0C-0813164A403B}">
      <dgm:prSet/>
      <dgm:spPr/>
      <dgm:t>
        <a:bodyPr/>
        <a:lstStyle/>
        <a:p>
          <a:pPr>
            <a:lnSpc>
              <a:spcPct val="100000"/>
            </a:lnSpc>
          </a:pPr>
          <a:r>
            <a:rPr lang="en-US" dirty="0"/>
            <a:t>As a solution SMOTE method was used to do the oversampling </a:t>
          </a:r>
        </a:p>
      </dgm:t>
    </dgm:pt>
    <dgm:pt modelId="{94DAF879-4609-442F-9A26-98AF0DBEE1E3}" type="parTrans" cxnId="{283CE37B-A0E4-4715-AF33-4EC6C1D49D38}">
      <dgm:prSet/>
      <dgm:spPr/>
      <dgm:t>
        <a:bodyPr/>
        <a:lstStyle/>
        <a:p>
          <a:endParaRPr lang="en-US"/>
        </a:p>
      </dgm:t>
    </dgm:pt>
    <dgm:pt modelId="{402A3EE6-3FD1-4CF6-9ACF-4130E05B4A39}" type="sibTrans" cxnId="{283CE37B-A0E4-4715-AF33-4EC6C1D49D38}">
      <dgm:prSet/>
      <dgm:spPr/>
      <dgm:t>
        <a:bodyPr/>
        <a:lstStyle/>
        <a:p>
          <a:endParaRPr lang="en-US"/>
        </a:p>
      </dgm:t>
    </dgm:pt>
    <dgm:pt modelId="{BE4C3F0C-7AE6-4303-BF42-96B8965E962B}">
      <dgm:prSet/>
      <dgm:spPr/>
      <dgm:t>
        <a:bodyPr/>
        <a:lstStyle/>
        <a:p>
          <a:pPr>
            <a:lnSpc>
              <a:spcPct val="100000"/>
            </a:lnSpc>
          </a:pPr>
          <a:r>
            <a:rPr lang="en-US" dirty="0"/>
            <a:t>The results improved significantly after using this method in predicting the actual fraudulent transactions </a:t>
          </a:r>
        </a:p>
      </dgm:t>
    </dgm:pt>
    <dgm:pt modelId="{0C499ED5-7936-4DD9-B2C7-E25A5CF8A16A}" type="parTrans" cxnId="{D9CB6752-7331-4267-8E45-35F2CECA80CC}">
      <dgm:prSet/>
      <dgm:spPr/>
      <dgm:t>
        <a:bodyPr/>
        <a:lstStyle/>
        <a:p>
          <a:endParaRPr lang="en-US"/>
        </a:p>
      </dgm:t>
    </dgm:pt>
    <dgm:pt modelId="{31806F06-8D24-40F4-8C3E-D72937E29750}" type="sibTrans" cxnId="{D9CB6752-7331-4267-8E45-35F2CECA80CC}">
      <dgm:prSet/>
      <dgm:spPr/>
      <dgm:t>
        <a:bodyPr/>
        <a:lstStyle/>
        <a:p>
          <a:endParaRPr lang="en-US"/>
        </a:p>
      </dgm:t>
    </dgm:pt>
    <dgm:pt modelId="{0A25A363-41BF-450E-95B3-58A87BE0B81E}" type="pres">
      <dgm:prSet presAssocID="{F57BF7E2-986D-4F6D-8EB5-DB04ED0FB2E1}" presName="root" presStyleCnt="0">
        <dgm:presLayoutVars>
          <dgm:dir/>
          <dgm:resizeHandles val="exact"/>
        </dgm:presLayoutVars>
      </dgm:prSet>
      <dgm:spPr/>
    </dgm:pt>
    <dgm:pt modelId="{98FE3BCB-00AB-4A4A-9BB6-150B5104FAB7}" type="pres">
      <dgm:prSet presAssocID="{ABB09F89-52E7-4AAE-B51D-0A2A2D076518}" presName="compNode" presStyleCnt="0"/>
      <dgm:spPr/>
    </dgm:pt>
    <dgm:pt modelId="{4B1EBE8B-37FF-4BF7-83B2-259877E16835}" type="pres">
      <dgm:prSet presAssocID="{ABB09F89-52E7-4AAE-B51D-0A2A2D076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E7F10FAC-DC9F-4304-8469-912D34E9DCD0}" type="pres">
      <dgm:prSet presAssocID="{ABB09F89-52E7-4AAE-B51D-0A2A2D076518}" presName="spaceRect" presStyleCnt="0"/>
      <dgm:spPr/>
    </dgm:pt>
    <dgm:pt modelId="{F6BCA610-1F01-49F4-8713-9A7AD4A886B5}" type="pres">
      <dgm:prSet presAssocID="{ABB09F89-52E7-4AAE-B51D-0A2A2D076518}" presName="textRect" presStyleLbl="revTx" presStyleIdx="0" presStyleCnt="3">
        <dgm:presLayoutVars>
          <dgm:chMax val="1"/>
          <dgm:chPref val="1"/>
        </dgm:presLayoutVars>
      </dgm:prSet>
      <dgm:spPr/>
    </dgm:pt>
    <dgm:pt modelId="{26870C6F-BA5C-462B-9CBD-CBD7FA3D0F39}" type="pres">
      <dgm:prSet presAssocID="{0BC8F848-F7E9-4FBE-9040-54168742113C}" presName="sibTrans" presStyleCnt="0"/>
      <dgm:spPr/>
    </dgm:pt>
    <dgm:pt modelId="{E924321F-A9F3-4DF3-B870-22CB036172B7}" type="pres">
      <dgm:prSet presAssocID="{5886CC9C-AA4F-4775-BA0C-0813164A403B}" presName="compNode" presStyleCnt="0"/>
      <dgm:spPr/>
    </dgm:pt>
    <dgm:pt modelId="{46502BE8-C07F-4879-980C-72651496C8E7}" type="pres">
      <dgm:prSet presAssocID="{5886CC9C-AA4F-4775-BA0C-0813164A40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DBF4C92-B27B-4067-A9A4-1147D36B25D2}" type="pres">
      <dgm:prSet presAssocID="{5886CC9C-AA4F-4775-BA0C-0813164A403B}" presName="spaceRect" presStyleCnt="0"/>
      <dgm:spPr/>
    </dgm:pt>
    <dgm:pt modelId="{AC8EDAF4-0E12-4663-BF05-2D701A0844CE}" type="pres">
      <dgm:prSet presAssocID="{5886CC9C-AA4F-4775-BA0C-0813164A403B}" presName="textRect" presStyleLbl="revTx" presStyleIdx="1" presStyleCnt="3">
        <dgm:presLayoutVars>
          <dgm:chMax val="1"/>
          <dgm:chPref val="1"/>
        </dgm:presLayoutVars>
      </dgm:prSet>
      <dgm:spPr/>
    </dgm:pt>
    <dgm:pt modelId="{A42416B6-D80E-4938-9629-0B38DB71A6D3}" type="pres">
      <dgm:prSet presAssocID="{402A3EE6-3FD1-4CF6-9ACF-4130E05B4A39}" presName="sibTrans" presStyleCnt="0"/>
      <dgm:spPr/>
    </dgm:pt>
    <dgm:pt modelId="{6209CEBC-5AA9-432A-8CDF-CED96322508B}" type="pres">
      <dgm:prSet presAssocID="{BE4C3F0C-7AE6-4303-BF42-96B8965E962B}" presName="compNode" presStyleCnt="0"/>
      <dgm:spPr/>
    </dgm:pt>
    <dgm:pt modelId="{90FBA5A6-0B2D-4625-8C22-57FD4EB09C7B}" type="pres">
      <dgm:prSet presAssocID="{BE4C3F0C-7AE6-4303-BF42-96B8965E96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E0DDD91C-057A-400A-93EF-388C15967FFB}" type="pres">
      <dgm:prSet presAssocID="{BE4C3F0C-7AE6-4303-BF42-96B8965E962B}" presName="spaceRect" presStyleCnt="0"/>
      <dgm:spPr/>
    </dgm:pt>
    <dgm:pt modelId="{3F5CE32A-17CF-4EE3-AA36-92B3FC547241}" type="pres">
      <dgm:prSet presAssocID="{BE4C3F0C-7AE6-4303-BF42-96B8965E962B}" presName="textRect" presStyleLbl="revTx" presStyleIdx="2" presStyleCnt="3">
        <dgm:presLayoutVars>
          <dgm:chMax val="1"/>
          <dgm:chPref val="1"/>
        </dgm:presLayoutVars>
      </dgm:prSet>
      <dgm:spPr/>
    </dgm:pt>
  </dgm:ptLst>
  <dgm:cxnLst>
    <dgm:cxn modelId="{A1374468-4898-46D8-8F70-D936A4A6DC39}" type="presOf" srcId="{ABB09F89-52E7-4AAE-B51D-0A2A2D076518}" destId="{F6BCA610-1F01-49F4-8713-9A7AD4A886B5}" srcOrd="0" destOrd="0" presId="urn:microsoft.com/office/officeart/2018/2/layout/IconLabelList"/>
    <dgm:cxn modelId="{9D938F48-6457-4AC3-81BD-6FF18DA99F53}" type="presOf" srcId="{5886CC9C-AA4F-4775-BA0C-0813164A403B}" destId="{AC8EDAF4-0E12-4663-BF05-2D701A0844CE}" srcOrd="0" destOrd="0" presId="urn:microsoft.com/office/officeart/2018/2/layout/IconLabelList"/>
    <dgm:cxn modelId="{D9CB6752-7331-4267-8E45-35F2CECA80CC}" srcId="{F57BF7E2-986D-4F6D-8EB5-DB04ED0FB2E1}" destId="{BE4C3F0C-7AE6-4303-BF42-96B8965E962B}" srcOrd="2" destOrd="0" parTransId="{0C499ED5-7936-4DD9-B2C7-E25A5CF8A16A}" sibTransId="{31806F06-8D24-40F4-8C3E-D72937E29750}"/>
    <dgm:cxn modelId="{283CE37B-A0E4-4715-AF33-4EC6C1D49D38}" srcId="{F57BF7E2-986D-4F6D-8EB5-DB04ED0FB2E1}" destId="{5886CC9C-AA4F-4775-BA0C-0813164A403B}" srcOrd="1" destOrd="0" parTransId="{94DAF879-4609-442F-9A26-98AF0DBEE1E3}" sibTransId="{402A3EE6-3FD1-4CF6-9ACF-4130E05B4A39}"/>
    <dgm:cxn modelId="{FE2BC1AB-2C0F-4ED4-A053-264338FE9219}" srcId="{F57BF7E2-986D-4F6D-8EB5-DB04ED0FB2E1}" destId="{ABB09F89-52E7-4AAE-B51D-0A2A2D076518}" srcOrd="0" destOrd="0" parTransId="{928253FF-FAD2-438B-A66D-38A3F587D135}" sibTransId="{0BC8F848-F7E9-4FBE-9040-54168742113C}"/>
    <dgm:cxn modelId="{5DD48EC7-8243-4F89-A6AB-E90199CE9109}" type="presOf" srcId="{BE4C3F0C-7AE6-4303-BF42-96B8965E962B}" destId="{3F5CE32A-17CF-4EE3-AA36-92B3FC547241}" srcOrd="0" destOrd="0" presId="urn:microsoft.com/office/officeart/2018/2/layout/IconLabelList"/>
    <dgm:cxn modelId="{6B72D3E2-C474-4A4D-8D5D-5292FB67E169}" type="presOf" srcId="{F57BF7E2-986D-4F6D-8EB5-DB04ED0FB2E1}" destId="{0A25A363-41BF-450E-95B3-58A87BE0B81E}" srcOrd="0" destOrd="0" presId="urn:microsoft.com/office/officeart/2018/2/layout/IconLabelList"/>
    <dgm:cxn modelId="{FFB46247-688A-4C68-80AF-A505BBB111EA}" type="presParOf" srcId="{0A25A363-41BF-450E-95B3-58A87BE0B81E}" destId="{98FE3BCB-00AB-4A4A-9BB6-150B5104FAB7}" srcOrd="0" destOrd="0" presId="urn:microsoft.com/office/officeart/2018/2/layout/IconLabelList"/>
    <dgm:cxn modelId="{0C693995-90F6-44C7-A418-B15870D5A0B4}" type="presParOf" srcId="{98FE3BCB-00AB-4A4A-9BB6-150B5104FAB7}" destId="{4B1EBE8B-37FF-4BF7-83B2-259877E16835}" srcOrd="0" destOrd="0" presId="urn:microsoft.com/office/officeart/2018/2/layout/IconLabelList"/>
    <dgm:cxn modelId="{42DB3FEF-F9EF-43F5-814D-842BE3A14645}" type="presParOf" srcId="{98FE3BCB-00AB-4A4A-9BB6-150B5104FAB7}" destId="{E7F10FAC-DC9F-4304-8469-912D34E9DCD0}" srcOrd="1" destOrd="0" presId="urn:microsoft.com/office/officeart/2018/2/layout/IconLabelList"/>
    <dgm:cxn modelId="{BCBB15B7-EB88-44D0-AF18-0CF3DD59868D}" type="presParOf" srcId="{98FE3BCB-00AB-4A4A-9BB6-150B5104FAB7}" destId="{F6BCA610-1F01-49F4-8713-9A7AD4A886B5}" srcOrd="2" destOrd="0" presId="urn:microsoft.com/office/officeart/2018/2/layout/IconLabelList"/>
    <dgm:cxn modelId="{49EECB6D-2019-4336-B6FB-915483E45019}" type="presParOf" srcId="{0A25A363-41BF-450E-95B3-58A87BE0B81E}" destId="{26870C6F-BA5C-462B-9CBD-CBD7FA3D0F39}" srcOrd="1" destOrd="0" presId="urn:microsoft.com/office/officeart/2018/2/layout/IconLabelList"/>
    <dgm:cxn modelId="{B14A1115-D77A-4F94-BC44-93115CB23F7F}" type="presParOf" srcId="{0A25A363-41BF-450E-95B3-58A87BE0B81E}" destId="{E924321F-A9F3-4DF3-B870-22CB036172B7}" srcOrd="2" destOrd="0" presId="urn:microsoft.com/office/officeart/2018/2/layout/IconLabelList"/>
    <dgm:cxn modelId="{4176274B-AB6D-4AB8-9530-3A99EFE274E8}" type="presParOf" srcId="{E924321F-A9F3-4DF3-B870-22CB036172B7}" destId="{46502BE8-C07F-4879-980C-72651496C8E7}" srcOrd="0" destOrd="0" presId="urn:microsoft.com/office/officeart/2018/2/layout/IconLabelList"/>
    <dgm:cxn modelId="{F27C9FB2-8D9E-4862-926D-530641F2E969}" type="presParOf" srcId="{E924321F-A9F3-4DF3-B870-22CB036172B7}" destId="{8DBF4C92-B27B-4067-A9A4-1147D36B25D2}" srcOrd="1" destOrd="0" presId="urn:microsoft.com/office/officeart/2018/2/layout/IconLabelList"/>
    <dgm:cxn modelId="{93679810-A424-4D6D-90EC-78665444324D}" type="presParOf" srcId="{E924321F-A9F3-4DF3-B870-22CB036172B7}" destId="{AC8EDAF4-0E12-4663-BF05-2D701A0844CE}" srcOrd="2" destOrd="0" presId="urn:microsoft.com/office/officeart/2018/2/layout/IconLabelList"/>
    <dgm:cxn modelId="{59AD44C1-D83D-40B7-8F79-732FCDD69D8C}" type="presParOf" srcId="{0A25A363-41BF-450E-95B3-58A87BE0B81E}" destId="{A42416B6-D80E-4938-9629-0B38DB71A6D3}" srcOrd="3" destOrd="0" presId="urn:microsoft.com/office/officeart/2018/2/layout/IconLabelList"/>
    <dgm:cxn modelId="{1178044D-E015-4749-B25A-EE41EC3A01C0}" type="presParOf" srcId="{0A25A363-41BF-450E-95B3-58A87BE0B81E}" destId="{6209CEBC-5AA9-432A-8CDF-CED96322508B}" srcOrd="4" destOrd="0" presId="urn:microsoft.com/office/officeart/2018/2/layout/IconLabelList"/>
    <dgm:cxn modelId="{48A29D6C-F2F7-45DB-BA7D-321A271EBB1E}" type="presParOf" srcId="{6209CEBC-5AA9-432A-8CDF-CED96322508B}" destId="{90FBA5A6-0B2D-4625-8C22-57FD4EB09C7B}" srcOrd="0" destOrd="0" presId="urn:microsoft.com/office/officeart/2018/2/layout/IconLabelList"/>
    <dgm:cxn modelId="{D5EAE101-56E3-4D0D-BA73-2BA143937C7B}" type="presParOf" srcId="{6209CEBC-5AA9-432A-8CDF-CED96322508B}" destId="{E0DDD91C-057A-400A-93EF-388C15967FFB}" srcOrd="1" destOrd="0" presId="urn:microsoft.com/office/officeart/2018/2/layout/IconLabelList"/>
    <dgm:cxn modelId="{D3AA782F-1A4A-4E95-B452-57753D15F9F2}" type="presParOf" srcId="{6209CEBC-5AA9-432A-8CDF-CED96322508B}" destId="{3F5CE32A-17CF-4EE3-AA36-92B3FC54724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EBE8B-37FF-4BF7-83B2-259877E16835}">
      <dsp:nvSpPr>
        <dsp:cNvPr id="0" name=""/>
        <dsp:cNvSpPr/>
      </dsp:nvSpPr>
      <dsp:spPr>
        <a:xfrm>
          <a:off x="1225953" y="464122"/>
          <a:ext cx="1521488" cy="1521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CA610-1F01-49F4-8713-9A7AD4A886B5}">
      <dsp:nvSpPr>
        <dsp:cNvPr id="0" name=""/>
        <dsp:cNvSpPr/>
      </dsp:nvSpPr>
      <dsp:spPr>
        <a:xfrm>
          <a:off x="296155" y="2420985"/>
          <a:ext cx="338108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As a result of the imbalance in our dataset the preliminary results were not as desired </a:t>
          </a:r>
        </a:p>
      </dsp:txBody>
      <dsp:txXfrm>
        <a:off x="296155" y="2420985"/>
        <a:ext cx="3381085" cy="945000"/>
      </dsp:txXfrm>
    </dsp:sp>
    <dsp:sp modelId="{46502BE8-C07F-4879-980C-72651496C8E7}">
      <dsp:nvSpPr>
        <dsp:cNvPr id="0" name=""/>
        <dsp:cNvSpPr/>
      </dsp:nvSpPr>
      <dsp:spPr>
        <a:xfrm>
          <a:off x="5198728" y="464122"/>
          <a:ext cx="1521488" cy="1521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EDAF4-0E12-4663-BF05-2D701A0844CE}">
      <dsp:nvSpPr>
        <dsp:cNvPr id="0" name=""/>
        <dsp:cNvSpPr/>
      </dsp:nvSpPr>
      <dsp:spPr>
        <a:xfrm>
          <a:off x="4268930" y="2420985"/>
          <a:ext cx="338108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As a solution SMOTE method was used to do the oversampling </a:t>
          </a:r>
        </a:p>
      </dsp:txBody>
      <dsp:txXfrm>
        <a:off x="4268930" y="2420985"/>
        <a:ext cx="3381085" cy="945000"/>
      </dsp:txXfrm>
    </dsp:sp>
    <dsp:sp modelId="{90FBA5A6-0B2D-4625-8C22-57FD4EB09C7B}">
      <dsp:nvSpPr>
        <dsp:cNvPr id="0" name=""/>
        <dsp:cNvSpPr/>
      </dsp:nvSpPr>
      <dsp:spPr>
        <a:xfrm>
          <a:off x="9171504" y="464122"/>
          <a:ext cx="1521488" cy="1521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CE32A-17CF-4EE3-AA36-92B3FC547241}">
      <dsp:nvSpPr>
        <dsp:cNvPr id="0" name=""/>
        <dsp:cNvSpPr/>
      </dsp:nvSpPr>
      <dsp:spPr>
        <a:xfrm>
          <a:off x="8241705" y="2420985"/>
          <a:ext cx="338108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The results improved significantly after using this method in predicting the actual fraudulent transactions </a:t>
          </a:r>
        </a:p>
      </dsp:txBody>
      <dsp:txXfrm>
        <a:off x="8241705" y="2420985"/>
        <a:ext cx="3381085"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D17F-D674-D015-DFB9-EBB9FA925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ABAE3A-ACA3-59FA-8621-203FCF0A5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70D500-5FFF-6771-50BB-01DE3FF9348C}"/>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5" name="Footer Placeholder 4">
            <a:extLst>
              <a:ext uri="{FF2B5EF4-FFF2-40B4-BE49-F238E27FC236}">
                <a16:creationId xmlns:a16="http://schemas.microsoft.com/office/drawing/2014/main" id="{C0CFE1C9-AD9D-B489-76FD-A772D9900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EB62E-D692-7236-8CC6-D317001FF878}"/>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125477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FC8D-E05B-2FE4-6C98-961CBBE05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03210-6409-4718-50C0-72766217B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FB18C-5B53-5830-9291-276B7C16B504}"/>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5" name="Footer Placeholder 4">
            <a:extLst>
              <a:ext uri="{FF2B5EF4-FFF2-40B4-BE49-F238E27FC236}">
                <a16:creationId xmlns:a16="http://schemas.microsoft.com/office/drawing/2014/main" id="{5798BCF0-3D2B-4354-4BFE-4EC3F96E9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DDB4D-2F4F-C5BA-6925-3C876E911370}"/>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300594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58FFA-AE2C-2F10-DED6-2FFD4FF7B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6C1378-4114-9194-CB74-8DDEAB484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DDAD6-3563-4C5B-7CA4-9720B8B681AF}"/>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5" name="Footer Placeholder 4">
            <a:extLst>
              <a:ext uri="{FF2B5EF4-FFF2-40B4-BE49-F238E27FC236}">
                <a16:creationId xmlns:a16="http://schemas.microsoft.com/office/drawing/2014/main" id="{732AD5C7-D3C8-8AD0-B938-54B904261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8179E-3B73-322B-4165-1294AB22C761}"/>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393622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A3E6-11F5-DF5A-0F43-27E3C172C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F6D63-41EF-752F-06D7-3A21C0409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7C8F1-C37D-BB78-BE25-F145E7B32715}"/>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5" name="Footer Placeholder 4">
            <a:extLst>
              <a:ext uri="{FF2B5EF4-FFF2-40B4-BE49-F238E27FC236}">
                <a16:creationId xmlns:a16="http://schemas.microsoft.com/office/drawing/2014/main" id="{7F3CC316-0A00-F8BC-2166-8FA876921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A372F-AEFE-F77B-7973-6F2DE8D96061}"/>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224399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A084-5F81-869B-52DB-06654C1B8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72B44-64E9-5E21-6185-81A993341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D6C2A-9D7D-473C-D70F-44056355E70A}"/>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5" name="Footer Placeholder 4">
            <a:extLst>
              <a:ext uri="{FF2B5EF4-FFF2-40B4-BE49-F238E27FC236}">
                <a16:creationId xmlns:a16="http://schemas.microsoft.com/office/drawing/2014/main" id="{5EC7B5C7-0228-9808-B0C1-19A5D8A14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EEFDE-672E-2F26-78C0-30E29584A566}"/>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158303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26C9-35D7-CEF3-195F-C6FEF1883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21595-74A6-8125-302E-CC00BB301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CDF359-1283-C62C-9E00-5586E1E73A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650605-822B-88A2-FE03-DC02046808DB}"/>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6" name="Footer Placeholder 5">
            <a:extLst>
              <a:ext uri="{FF2B5EF4-FFF2-40B4-BE49-F238E27FC236}">
                <a16:creationId xmlns:a16="http://schemas.microsoft.com/office/drawing/2014/main" id="{DB38C183-3F11-B80B-79C3-5E11CC9BE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854F1-0152-6CCB-2BBF-2039B563AD64}"/>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429156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0FA8-3400-AFE9-EDF9-B830FEBB8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6FD60-5E8B-D260-2AC8-6839B23C3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B69E8-F3A5-2E66-68A6-12914850A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D5BC4A-E90D-40CE-1ECC-43B70372F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83774-D2C3-08A8-EC41-F9E3726F9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A2B6F0-D9E0-BD77-C755-5767D2277EA5}"/>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8" name="Footer Placeholder 7">
            <a:extLst>
              <a:ext uri="{FF2B5EF4-FFF2-40B4-BE49-F238E27FC236}">
                <a16:creationId xmlns:a16="http://schemas.microsoft.com/office/drawing/2014/main" id="{F8C90C03-2FAA-A78B-D784-982927A17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F4C5F2-5F86-77E9-6F54-125197BBACCD}"/>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148525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D546-E5E6-D019-68F7-552D8F08F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E3726-F829-247D-9570-C8A3EB33B7EE}"/>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4" name="Footer Placeholder 3">
            <a:extLst>
              <a:ext uri="{FF2B5EF4-FFF2-40B4-BE49-F238E27FC236}">
                <a16:creationId xmlns:a16="http://schemas.microsoft.com/office/drawing/2014/main" id="{EA20700D-B0B2-7AB1-C3CF-E3AAD0417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F473B-A30A-01FB-CDD0-78A016D079AF}"/>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51428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46066-2A8C-4574-3462-B62F22879D67}"/>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3" name="Footer Placeholder 2">
            <a:extLst>
              <a:ext uri="{FF2B5EF4-FFF2-40B4-BE49-F238E27FC236}">
                <a16:creationId xmlns:a16="http://schemas.microsoft.com/office/drawing/2014/main" id="{7A36562D-B7A6-11A1-112D-FFC813E92C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C83F0-BA18-E9C4-6E22-472BC6D7C005}"/>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8665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D6F0-F2F0-904A-0AA9-0F0F9EC09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8F8C2-F47C-C3BE-96F0-A8257BC1B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A69BE3-46C3-1F60-6F0B-EE2D6C9BD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A4651-5743-AC0E-A0D9-687D516B39AD}"/>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6" name="Footer Placeholder 5">
            <a:extLst>
              <a:ext uri="{FF2B5EF4-FFF2-40B4-BE49-F238E27FC236}">
                <a16:creationId xmlns:a16="http://schemas.microsoft.com/office/drawing/2014/main" id="{52386E4B-5E8B-ABEC-F149-621BF3972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8E41D-2C6E-E207-D596-A645152CF7F1}"/>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622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6F02-D05A-8C0B-7DDD-548098118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4B4DCB-6C43-D63F-58CC-6B9E7C7E6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10557-D4E3-F6FA-932A-C7846F8EB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B1584-0491-16D3-9963-B71916E565BE}"/>
              </a:ext>
            </a:extLst>
          </p:cNvPr>
          <p:cNvSpPr>
            <a:spLocks noGrp="1"/>
          </p:cNvSpPr>
          <p:nvPr>
            <p:ph type="dt" sz="half" idx="10"/>
          </p:nvPr>
        </p:nvSpPr>
        <p:spPr/>
        <p:txBody>
          <a:bodyPr/>
          <a:lstStyle/>
          <a:p>
            <a:fld id="{1CE84773-47CF-45F3-9C4C-A07B348C3BFA}" type="datetimeFigureOut">
              <a:rPr lang="en-US" smtClean="0"/>
              <a:t>9/17/2023</a:t>
            </a:fld>
            <a:endParaRPr lang="en-US"/>
          </a:p>
        </p:txBody>
      </p:sp>
      <p:sp>
        <p:nvSpPr>
          <p:cNvPr id="6" name="Footer Placeholder 5">
            <a:extLst>
              <a:ext uri="{FF2B5EF4-FFF2-40B4-BE49-F238E27FC236}">
                <a16:creationId xmlns:a16="http://schemas.microsoft.com/office/drawing/2014/main" id="{853138E8-7A61-594A-6D68-9D99436EF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E847C-6070-93FD-E5D9-22595928038E}"/>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224445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9430D-27DE-583C-69D0-2657D3037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2A4FB-3CE5-88EE-64A4-3EA331330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5C40E-0EA6-A023-8B2E-E67DA07FA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84773-47CF-45F3-9C4C-A07B348C3BFA}" type="datetimeFigureOut">
              <a:rPr lang="en-US" smtClean="0"/>
              <a:t>9/17/2023</a:t>
            </a:fld>
            <a:endParaRPr lang="en-US"/>
          </a:p>
        </p:txBody>
      </p:sp>
      <p:sp>
        <p:nvSpPr>
          <p:cNvPr id="5" name="Footer Placeholder 4">
            <a:extLst>
              <a:ext uri="{FF2B5EF4-FFF2-40B4-BE49-F238E27FC236}">
                <a16:creationId xmlns:a16="http://schemas.microsoft.com/office/drawing/2014/main" id="{51D1683B-CBAF-5B0C-672B-E0756E8D8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5CB8DB-3823-F51A-5155-94FB1E356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FE09-5A25-4B98-8CE2-03054795A556}" type="slidenum">
              <a:rPr lang="en-US" smtClean="0"/>
              <a:t>‹#›</a:t>
            </a:fld>
            <a:endParaRPr lang="en-US"/>
          </a:p>
        </p:txBody>
      </p:sp>
    </p:spTree>
    <p:extLst>
      <p:ext uri="{BB962C8B-B14F-4D97-AF65-F5344CB8AC3E}">
        <p14:creationId xmlns:p14="http://schemas.microsoft.com/office/powerpoint/2010/main" val="56527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57E34B-1E4D-014D-3E35-8D5B46CFF171}"/>
              </a:ext>
            </a:extLst>
          </p:cNvPr>
          <p:cNvSpPr>
            <a:spLocks noGrp="1"/>
          </p:cNvSpPr>
          <p:nvPr>
            <p:ph type="title"/>
          </p:nvPr>
        </p:nvSpPr>
        <p:spPr>
          <a:xfrm>
            <a:off x="714608" y="271465"/>
            <a:ext cx="4524565" cy="1701925"/>
          </a:xfrm>
        </p:spPr>
        <p:txBody>
          <a:bodyPr vert="horz" lIns="91440" tIns="45720" rIns="91440" bIns="45720" rtlCol="0" anchor="b">
            <a:normAutofit/>
          </a:bodyPr>
          <a:lstStyle/>
          <a:p>
            <a:r>
              <a:rPr lang="en-US" sz="5400" b="1" dirty="0"/>
              <a:t>Fraud Detection </a:t>
            </a:r>
            <a:r>
              <a:rPr lang="en-US" sz="2700" b="1" dirty="0"/>
              <a:t>Identifying Credit Card Fraudulent Transactions</a:t>
            </a:r>
          </a:p>
        </p:txBody>
      </p:sp>
      <p:pic>
        <p:nvPicPr>
          <p:cNvPr id="7" name="Content Placeholder 6" descr="A yellow and blue credit card with a magnifying glass&#10;&#10;Description automatically generated">
            <a:extLst>
              <a:ext uri="{FF2B5EF4-FFF2-40B4-BE49-F238E27FC236}">
                <a16:creationId xmlns:a16="http://schemas.microsoft.com/office/drawing/2014/main" id="{552215AE-B94B-A270-EB62-F3E957AD698F}"/>
              </a:ext>
            </a:extLst>
          </p:cNvPr>
          <p:cNvPicPr>
            <a:picLocks noGrp="1" noChangeAspect="1"/>
          </p:cNvPicPr>
          <p:nvPr>
            <p:ph idx="1"/>
          </p:nvPr>
        </p:nvPicPr>
        <p:blipFill>
          <a:blip r:embed="rId2">
            <a:grayscl/>
            <a:extLst>
              <a:ext uri="{28A0092B-C50C-407E-A947-70E740481C1C}">
                <a14:useLocalDpi xmlns:a14="http://schemas.microsoft.com/office/drawing/2010/main" val="0"/>
              </a:ext>
            </a:extLst>
          </a:blip>
          <a:stretch>
            <a:fillRect/>
          </a:stretch>
        </p:blipFill>
        <p:spPr>
          <a:xfrm>
            <a:off x="4520457" y="593813"/>
            <a:ext cx="9485901" cy="5341161"/>
          </a:xfrm>
        </p:spPr>
      </p:pic>
    </p:spTree>
    <p:extLst>
      <p:ext uri="{BB962C8B-B14F-4D97-AF65-F5344CB8AC3E}">
        <p14:creationId xmlns:p14="http://schemas.microsoft.com/office/powerpoint/2010/main" val="3640586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Modelling </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797B4122-2E23-8E63-78D6-00C06F1F539D}"/>
              </a:ext>
            </a:extLst>
          </p:cNvPr>
          <p:cNvSpPr txBox="1">
            <a:spLocks/>
          </p:cNvSpPr>
          <p:nvPr/>
        </p:nvSpPr>
        <p:spPr>
          <a:xfrm>
            <a:off x="759171" y="1993597"/>
            <a:ext cx="11350136" cy="31356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source-serif-pro"/>
              </a:rPr>
              <a:t>Testing multiple models as a preliminary test.</a:t>
            </a:r>
          </a:p>
          <a:p>
            <a:r>
              <a:rPr lang="en-US" sz="2500" dirty="0">
                <a:latin typeface="source-serif-pro"/>
              </a:rPr>
              <a:t>Chose the Random Forest classifier due to its robustness and ability to handle imbalanced data.</a:t>
            </a:r>
          </a:p>
          <a:p>
            <a:r>
              <a:rPr lang="en-US" sz="2500" dirty="0">
                <a:latin typeface="source-serif-pro"/>
              </a:rPr>
              <a:t>Class weights were adjusted to give more importance to the minority class (fraudulent transactions).</a:t>
            </a:r>
            <a:endParaRPr lang="en-US" sz="2400" dirty="0">
              <a:latin typeface="source-serif-pro"/>
            </a:endParaRPr>
          </a:p>
          <a:p>
            <a:r>
              <a:rPr lang="en-US" sz="2400" dirty="0">
                <a:latin typeface="source-serif-pro"/>
              </a:rPr>
              <a:t>The model performance should be measured using more than one metric, and accuracy score alone will not be enough since our target variable is imbalanced.</a:t>
            </a:r>
          </a:p>
          <a:p>
            <a:r>
              <a:rPr lang="en-US" sz="2400" dirty="0">
                <a:latin typeface="source-serif-pro"/>
              </a:rPr>
              <a:t>Model evaluation will be done using Accuracy score,  F1-score , precision and recall values from the classification report to ensure that the model is performing well in predicting both classes labels.</a:t>
            </a:r>
          </a:p>
          <a:p>
            <a:pPr marL="0" indent="0">
              <a:buFont typeface="Arial" panose="020B0604020202020204" pitchFamily="34" charset="0"/>
              <a:buNone/>
            </a:pPr>
            <a:endParaRPr lang="en-US" sz="2400" dirty="0">
              <a:latin typeface="source-serif-pro"/>
            </a:endParaRPr>
          </a:p>
          <a:p>
            <a:endParaRPr lang="en-US" sz="2400" dirty="0"/>
          </a:p>
        </p:txBody>
      </p:sp>
    </p:spTree>
    <p:extLst>
      <p:ext uri="{BB962C8B-B14F-4D97-AF65-F5344CB8AC3E}">
        <p14:creationId xmlns:p14="http://schemas.microsoft.com/office/powerpoint/2010/main" val="383023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1405869" y="1034719"/>
            <a:ext cx="9380262" cy="1181045"/>
          </a:xfrm>
        </p:spPr>
        <p:txBody>
          <a:bodyPr anchor="t">
            <a:noAutofit/>
          </a:bodyPr>
          <a:lstStyle/>
          <a:p>
            <a:r>
              <a:rPr lang="en-US" sz="4800" dirty="0"/>
              <a:t>Oversampling using SMOTE method</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6" name="Content Placeholder 2">
            <a:extLst>
              <a:ext uri="{FF2B5EF4-FFF2-40B4-BE49-F238E27FC236}">
                <a16:creationId xmlns:a16="http://schemas.microsoft.com/office/drawing/2014/main" id="{308F2C02-2925-2842-C5FB-5B8AEB7F62C7}"/>
              </a:ext>
            </a:extLst>
          </p:cNvPr>
          <p:cNvGraphicFramePr/>
          <p:nvPr>
            <p:extLst>
              <p:ext uri="{D42A27DB-BD31-4B8C-83A1-F6EECF244321}">
                <p14:modId xmlns:p14="http://schemas.microsoft.com/office/powerpoint/2010/main" val="2554496176"/>
              </p:ext>
            </p:extLst>
          </p:nvPr>
        </p:nvGraphicFramePr>
        <p:xfrm>
          <a:off x="273054" y="1856317"/>
          <a:ext cx="11918946" cy="383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63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90941" y="347717"/>
            <a:ext cx="9262205" cy="604582"/>
          </a:xfrm>
        </p:spPr>
        <p:txBody>
          <a:bodyPr anchor="t">
            <a:noAutofit/>
          </a:bodyPr>
          <a:lstStyle/>
          <a:p>
            <a:r>
              <a:rPr lang="en-US" sz="4800" dirty="0"/>
              <a:t>Results and recommendation</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797B4122-2E23-8E63-78D6-00C06F1F539D}"/>
              </a:ext>
            </a:extLst>
          </p:cNvPr>
          <p:cNvSpPr txBox="1">
            <a:spLocks/>
          </p:cNvSpPr>
          <p:nvPr/>
        </p:nvSpPr>
        <p:spPr>
          <a:xfrm>
            <a:off x="759171" y="1527425"/>
            <a:ext cx="6159214" cy="2098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source-serif-pro"/>
              </a:rPr>
              <a:t>Based on my analysis the random forest model showed reliable results and performance </a:t>
            </a:r>
          </a:p>
          <a:p>
            <a:r>
              <a:rPr lang="en-US" sz="1800" dirty="0">
                <a:latin typeface="source-serif-pro"/>
              </a:rPr>
              <a:t>Results improved significantly after doing the oversampling step to mitigate the imbalance problem considering the recall but not precision</a:t>
            </a:r>
          </a:p>
          <a:p>
            <a:r>
              <a:rPr lang="en-US" sz="1800" dirty="0">
                <a:latin typeface="source-serif-pro"/>
              </a:rPr>
              <a:t>There is no overfitting since both training and testing sets showed high results</a:t>
            </a:r>
            <a:endParaRPr lang="en-US" sz="1800" i="0" dirty="0">
              <a:solidFill>
                <a:srgbClr val="D1D5DB"/>
              </a:solidFill>
              <a:effectLst/>
              <a:latin typeface="Söhne"/>
            </a:endParaRP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sp>
        <p:nvSpPr>
          <p:cNvPr id="7" name="Content Placeholder 2">
            <a:extLst>
              <a:ext uri="{FF2B5EF4-FFF2-40B4-BE49-F238E27FC236}">
                <a16:creationId xmlns:a16="http://schemas.microsoft.com/office/drawing/2014/main" id="{84B538F0-230B-7798-D5B3-D27C2AADAAE2}"/>
              </a:ext>
            </a:extLst>
          </p:cNvPr>
          <p:cNvSpPr txBox="1">
            <a:spLocks/>
          </p:cNvSpPr>
          <p:nvPr/>
        </p:nvSpPr>
        <p:spPr>
          <a:xfrm>
            <a:off x="759171" y="4476895"/>
            <a:ext cx="9709829" cy="209846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effectLst/>
                <a:latin typeface="Söhne"/>
              </a:rPr>
              <a:t>Precision, Recall, F1-Score</a:t>
            </a:r>
            <a:r>
              <a:rPr lang="en-US" b="0" i="0" dirty="0">
                <a:effectLst/>
                <a:latin typeface="Söhne"/>
              </a:rPr>
              <a:t>:</a:t>
            </a:r>
          </a:p>
          <a:p>
            <a:pPr algn="l">
              <a:buFont typeface="Arial" panose="020B0604020202020204" pitchFamily="34" charset="0"/>
              <a:buChar char="•"/>
            </a:pPr>
            <a:r>
              <a:rPr lang="en-US" b="1" i="0" dirty="0">
                <a:effectLst/>
                <a:latin typeface="Söhne"/>
              </a:rPr>
              <a:t>For Non-Fraudulent Transactions (Class 0)</a:t>
            </a:r>
            <a:r>
              <a:rPr lang="en-US" b="0" i="0" dirty="0">
                <a:effectLst/>
                <a:latin typeface="Söhne"/>
              </a:rPr>
              <a:t>:</a:t>
            </a:r>
          </a:p>
          <a:p>
            <a:pPr marL="742950" lvl="1" indent="-285750" algn="l">
              <a:buFont typeface="Arial" panose="020B0604020202020204" pitchFamily="34" charset="0"/>
              <a:buChar char="•"/>
            </a:pPr>
            <a:r>
              <a:rPr lang="en-US" b="1" i="0" dirty="0">
                <a:effectLst/>
                <a:latin typeface="Söhne"/>
              </a:rPr>
              <a:t>Precision</a:t>
            </a:r>
            <a:r>
              <a:rPr lang="en-US" b="0" i="0" dirty="0">
                <a:effectLst/>
                <a:latin typeface="Söhne"/>
              </a:rPr>
              <a:t>: </a:t>
            </a:r>
            <a:r>
              <a:rPr lang="en-US" b="0" i="0" dirty="0">
                <a:effectLst/>
                <a:latin typeface="KaTeX_Main"/>
              </a:rPr>
              <a:t>0.9981</a:t>
            </a:r>
            <a:r>
              <a:rPr lang="en-US" b="0" i="0" dirty="0">
                <a:effectLst/>
                <a:latin typeface="Söhne"/>
              </a:rPr>
              <a:t> Out of all the transactions predicted as non-fraudulent, </a:t>
            </a:r>
            <a:r>
              <a:rPr lang="en-US" b="0" i="0" dirty="0">
                <a:effectLst/>
                <a:latin typeface="KaTeX_Main"/>
              </a:rPr>
              <a:t>99.81%</a:t>
            </a:r>
            <a:r>
              <a:rPr lang="en-US" b="0" i="0" dirty="0">
                <a:effectLst/>
                <a:latin typeface="Söhne"/>
              </a:rPr>
              <a:t> were actually non-fraudulent.</a:t>
            </a:r>
          </a:p>
          <a:p>
            <a:pPr marL="742950" lvl="1" indent="-285750" algn="l">
              <a:buFont typeface="Arial" panose="020B0604020202020204" pitchFamily="34" charset="0"/>
              <a:buChar char="•"/>
            </a:pPr>
            <a:r>
              <a:rPr lang="en-US" b="1" i="0" dirty="0">
                <a:effectLst/>
                <a:latin typeface="Söhne"/>
              </a:rPr>
              <a:t>Recall</a:t>
            </a:r>
            <a:r>
              <a:rPr lang="en-US" b="0" i="0" dirty="0">
                <a:effectLst/>
                <a:latin typeface="Söhne"/>
              </a:rPr>
              <a:t>: </a:t>
            </a:r>
            <a:r>
              <a:rPr lang="en-US" b="0" i="0" dirty="0">
                <a:effectLst/>
                <a:latin typeface="KaTeX_Main"/>
              </a:rPr>
              <a:t>0.9956</a:t>
            </a:r>
            <a:r>
              <a:rPr lang="en-US" b="0" i="0" dirty="0">
                <a:effectLst/>
                <a:latin typeface="Söhne"/>
              </a:rPr>
              <a:t> Out of all the actual non-fraudulent transactions, </a:t>
            </a:r>
            <a:r>
              <a:rPr lang="en-US" b="0" i="0" dirty="0">
                <a:effectLst/>
                <a:latin typeface="KaTeX_Main"/>
              </a:rPr>
              <a:t>99.56%</a:t>
            </a:r>
            <a:r>
              <a:rPr lang="en-US" b="0" i="0" dirty="0">
                <a:effectLst/>
                <a:latin typeface="Söhne"/>
              </a:rPr>
              <a:t> were correctly identified.</a:t>
            </a:r>
          </a:p>
          <a:p>
            <a:pPr marL="742950" lvl="1" indent="-285750" algn="l">
              <a:buFont typeface="Arial" panose="020B0604020202020204" pitchFamily="34" charset="0"/>
              <a:buChar char="•"/>
            </a:pPr>
            <a:r>
              <a:rPr lang="en-US" b="1" i="0" dirty="0">
                <a:effectLst/>
                <a:latin typeface="Söhne"/>
              </a:rPr>
              <a:t>F1-Score</a:t>
            </a:r>
            <a:r>
              <a:rPr lang="en-US" b="0" i="0" dirty="0">
                <a:effectLst/>
                <a:latin typeface="Söhne"/>
              </a:rPr>
              <a:t>: </a:t>
            </a:r>
            <a:r>
              <a:rPr lang="en-US" b="0" i="0" dirty="0">
                <a:effectLst/>
                <a:latin typeface="KaTeX_Main"/>
              </a:rPr>
              <a:t>0.9968</a:t>
            </a:r>
            <a:r>
              <a:rPr lang="en-US" b="0" i="0" dirty="0">
                <a:effectLst/>
                <a:latin typeface="Söhne"/>
              </a:rPr>
              <a:t> This is the harmonic mean of precision and recall, providing a balanced view of the two metrics.</a:t>
            </a:r>
          </a:p>
          <a:p>
            <a:pPr algn="l">
              <a:buFont typeface="Arial" panose="020B0604020202020204" pitchFamily="34" charset="0"/>
              <a:buChar char="•"/>
            </a:pPr>
            <a:r>
              <a:rPr lang="en-US" b="1" i="0" dirty="0">
                <a:effectLst/>
                <a:latin typeface="Söhne"/>
              </a:rPr>
              <a:t>For Fraudulent Transactions (Class 1)</a:t>
            </a:r>
            <a:r>
              <a:rPr lang="en-US" b="0" i="0" dirty="0">
                <a:effectLst/>
                <a:latin typeface="Söhne"/>
              </a:rPr>
              <a:t>:</a:t>
            </a:r>
          </a:p>
          <a:p>
            <a:pPr marL="742950" lvl="1" indent="-285750" algn="l">
              <a:buFont typeface="Arial" panose="020B0604020202020204" pitchFamily="34" charset="0"/>
              <a:buChar char="•"/>
            </a:pPr>
            <a:r>
              <a:rPr lang="en-US" b="1" i="0" dirty="0">
                <a:effectLst/>
                <a:latin typeface="Söhne"/>
              </a:rPr>
              <a:t>Precision</a:t>
            </a:r>
            <a:r>
              <a:rPr lang="en-US" b="0" i="0" dirty="0">
                <a:effectLst/>
                <a:latin typeface="Söhne"/>
              </a:rPr>
              <a:t>: </a:t>
            </a:r>
            <a:r>
              <a:rPr lang="en-US" b="0" i="0" dirty="0">
                <a:effectLst/>
                <a:latin typeface="KaTeX_Main"/>
              </a:rPr>
              <a:t>0.7025</a:t>
            </a:r>
            <a:r>
              <a:rPr lang="en-US" b="0" i="0" dirty="0">
                <a:effectLst/>
                <a:latin typeface="Söhne"/>
              </a:rPr>
              <a:t> Out of all the transactions predicted as fraudulent, </a:t>
            </a:r>
            <a:r>
              <a:rPr lang="en-US" b="0" i="0" dirty="0">
                <a:effectLst/>
                <a:latin typeface="KaTeX_Main"/>
              </a:rPr>
              <a:t>70.25%70.25%</a:t>
            </a:r>
            <a:r>
              <a:rPr lang="en-US" b="0" i="0" dirty="0">
                <a:effectLst/>
                <a:latin typeface="Söhne"/>
              </a:rPr>
              <a:t> were actually fraudulent.</a:t>
            </a:r>
          </a:p>
          <a:p>
            <a:pPr marL="742950" lvl="1" indent="-285750" algn="l">
              <a:buFont typeface="Arial" panose="020B0604020202020204" pitchFamily="34" charset="0"/>
              <a:buChar char="•"/>
            </a:pPr>
            <a:r>
              <a:rPr lang="en-US" b="1" i="0" dirty="0">
                <a:effectLst/>
                <a:latin typeface="Söhne"/>
              </a:rPr>
              <a:t>Recall</a:t>
            </a:r>
            <a:r>
              <a:rPr lang="en-US" b="0" i="0" dirty="0">
                <a:effectLst/>
                <a:latin typeface="Söhne"/>
              </a:rPr>
              <a:t>: </a:t>
            </a:r>
            <a:r>
              <a:rPr lang="en-US" b="0" i="0" dirty="0">
                <a:effectLst/>
                <a:latin typeface="KaTeX_Main"/>
              </a:rPr>
              <a:t>0.8431</a:t>
            </a:r>
            <a:r>
              <a:rPr lang="en-US" b="0" i="0" dirty="0">
                <a:effectLst/>
                <a:latin typeface="Söhne"/>
              </a:rPr>
              <a:t> Out of all the actual fraudulent transactions, </a:t>
            </a:r>
            <a:r>
              <a:rPr lang="en-US" b="0" i="0" dirty="0">
                <a:effectLst/>
                <a:latin typeface="KaTeX_Main"/>
              </a:rPr>
              <a:t>84.31%84.31%</a:t>
            </a:r>
            <a:r>
              <a:rPr lang="en-US" b="0" i="0" dirty="0">
                <a:effectLst/>
                <a:latin typeface="Söhne"/>
              </a:rPr>
              <a:t> were correctly identified.</a:t>
            </a:r>
          </a:p>
          <a:p>
            <a:pPr marL="742950" lvl="1" indent="-285750" algn="l">
              <a:buFont typeface="Arial" panose="020B0604020202020204" pitchFamily="34" charset="0"/>
              <a:buChar char="•"/>
            </a:pPr>
            <a:r>
              <a:rPr lang="en-US" b="1" i="0" dirty="0">
                <a:effectLst/>
                <a:latin typeface="Söhne"/>
              </a:rPr>
              <a:t>F1-Score</a:t>
            </a:r>
            <a:r>
              <a:rPr lang="en-US" b="0" i="0" dirty="0">
                <a:effectLst/>
                <a:latin typeface="Söhne"/>
              </a:rPr>
              <a:t>: </a:t>
            </a:r>
            <a:r>
              <a:rPr lang="en-US" b="0" i="0" dirty="0">
                <a:effectLst/>
                <a:latin typeface="KaTeX_Main"/>
              </a:rPr>
              <a:t>0.7664</a:t>
            </a:r>
            <a:r>
              <a:rPr lang="en-US" b="0" i="0" dirty="0">
                <a:effectLst/>
                <a:latin typeface="Söhne"/>
              </a:rPr>
              <a:t> Again, this metric provides a balance between precision and recall for fraudulent transactions.</a:t>
            </a:r>
          </a:p>
          <a:p>
            <a:pPr algn="l">
              <a:buFont typeface="+mj-lt"/>
              <a:buAutoNum type="arabicPeriod"/>
            </a:pPr>
            <a:endParaRPr lang="en-US" b="0" i="0" dirty="0">
              <a:solidFill>
                <a:srgbClr val="D1D5DB"/>
              </a:solidFill>
              <a:effectLst/>
              <a:latin typeface="Söhne"/>
            </a:endParaRPr>
          </a:p>
          <a:p>
            <a:endParaRPr lang="en-US" sz="2000" dirty="0">
              <a:latin typeface="source-serif-pro"/>
            </a:endParaRPr>
          </a:p>
          <a:p>
            <a:endParaRPr lang="en-US" sz="2000" dirty="0">
              <a:latin typeface="source-serif-pro"/>
            </a:endParaRPr>
          </a:p>
          <a:p>
            <a:endParaRPr lang="en-US" sz="2000" dirty="0">
              <a:latin typeface="source-serif-pro"/>
            </a:endParaRPr>
          </a:p>
          <a:p>
            <a:endParaRPr lang="en-US" sz="2000" dirty="0">
              <a:latin typeface="source-serif-pro"/>
            </a:endParaRPr>
          </a:p>
          <a:p>
            <a:pPr marL="0" indent="0">
              <a:buFont typeface="Arial" panose="020B0604020202020204" pitchFamily="34" charset="0"/>
              <a:buNone/>
            </a:pPr>
            <a:endParaRPr lang="en-US" sz="2400" dirty="0">
              <a:latin typeface="source-serif-pro"/>
            </a:endParaRPr>
          </a:p>
          <a:p>
            <a:endParaRPr lang="en-US" sz="2400" dirty="0"/>
          </a:p>
        </p:txBody>
      </p:sp>
      <p:pic>
        <p:nvPicPr>
          <p:cNvPr id="5" name="Picture 4">
            <a:extLst>
              <a:ext uri="{FF2B5EF4-FFF2-40B4-BE49-F238E27FC236}">
                <a16:creationId xmlns:a16="http://schemas.microsoft.com/office/drawing/2014/main" id="{99BA628C-FC58-B0D2-A7CB-ADABBAC83586}"/>
              </a:ext>
            </a:extLst>
          </p:cNvPr>
          <p:cNvPicPr>
            <a:picLocks noChangeAspect="1"/>
          </p:cNvPicPr>
          <p:nvPr/>
        </p:nvPicPr>
        <p:blipFill>
          <a:blip r:embed="rId2"/>
          <a:stretch>
            <a:fillRect/>
          </a:stretch>
        </p:blipFill>
        <p:spPr>
          <a:xfrm>
            <a:off x="8612111" y="3174130"/>
            <a:ext cx="3341433" cy="1624008"/>
          </a:xfrm>
          <a:prstGeom prst="rect">
            <a:avLst/>
          </a:prstGeom>
        </p:spPr>
      </p:pic>
      <p:pic>
        <p:nvPicPr>
          <p:cNvPr id="9" name="Picture 8">
            <a:extLst>
              <a:ext uri="{FF2B5EF4-FFF2-40B4-BE49-F238E27FC236}">
                <a16:creationId xmlns:a16="http://schemas.microsoft.com/office/drawing/2014/main" id="{A3285DE1-FE75-09FF-E343-281E6D15562B}"/>
              </a:ext>
            </a:extLst>
          </p:cNvPr>
          <p:cNvPicPr>
            <a:picLocks noChangeAspect="1"/>
          </p:cNvPicPr>
          <p:nvPr/>
        </p:nvPicPr>
        <p:blipFill>
          <a:blip r:embed="rId3"/>
          <a:stretch>
            <a:fillRect/>
          </a:stretch>
        </p:blipFill>
        <p:spPr>
          <a:xfrm>
            <a:off x="8612112" y="1363091"/>
            <a:ext cx="3341433" cy="1624009"/>
          </a:xfrm>
          <a:prstGeom prst="rect">
            <a:avLst/>
          </a:prstGeom>
        </p:spPr>
      </p:pic>
      <p:sp>
        <p:nvSpPr>
          <p:cNvPr id="10" name="TextBox 9">
            <a:extLst>
              <a:ext uri="{FF2B5EF4-FFF2-40B4-BE49-F238E27FC236}">
                <a16:creationId xmlns:a16="http://schemas.microsoft.com/office/drawing/2014/main" id="{86536431-25D7-727E-3918-CD7625B21F6D}"/>
              </a:ext>
            </a:extLst>
          </p:cNvPr>
          <p:cNvSpPr txBox="1"/>
          <p:nvPr/>
        </p:nvSpPr>
        <p:spPr>
          <a:xfrm>
            <a:off x="7022043" y="1293370"/>
            <a:ext cx="1915127" cy="369332"/>
          </a:xfrm>
          <a:prstGeom prst="rect">
            <a:avLst/>
          </a:prstGeom>
          <a:noFill/>
        </p:spPr>
        <p:txBody>
          <a:bodyPr wrap="square" rtlCol="0">
            <a:spAutoFit/>
          </a:bodyPr>
          <a:lstStyle/>
          <a:p>
            <a:r>
              <a:rPr lang="en-US" dirty="0"/>
              <a:t>Before SMOTE:</a:t>
            </a:r>
          </a:p>
        </p:txBody>
      </p:sp>
      <p:sp>
        <p:nvSpPr>
          <p:cNvPr id="11" name="TextBox 10">
            <a:extLst>
              <a:ext uri="{FF2B5EF4-FFF2-40B4-BE49-F238E27FC236}">
                <a16:creationId xmlns:a16="http://schemas.microsoft.com/office/drawing/2014/main" id="{4B146B8A-646D-4CD7-7B0A-3ABE079BA8A4}"/>
              </a:ext>
            </a:extLst>
          </p:cNvPr>
          <p:cNvSpPr txBox="1"/>
          <p:nvPr/>
        </p:nvSpPr>
        <p:spPr>
          <a:xfrm>
            <a:off x="7029143" y="3256554"/>
            <a:ext cx="1915127" cy="369332"/>
          </a:xfrm>
          <a:prstGeom prst="rect">
            <a:avLst/>
          </a:prstGeom>
          <a:noFill/>
        </p:spPr>
        <p:txBody>
          <a:bodyPr wrap="square" rtlCol="0">
            <a:spAutoFit/>
          </a:bodyPr>
          <a:lstStyle/>
          <a:p>
            <a:r>
              <a:rPr lang="en-US" dirty="0"/>
              <a:t>After SMOTE:</a:t>
            </a:r>
          </a:p>
        </p:txBody>
      </p:sp>
    </p:spTree>
    <p:extLst>
      <p:ext uri="{BB962C8B-B14F-4D97-AF65-F5344CB8AC3E}">
        <p14:creationId xmlns:p14="http://schemas.microsoft.com/office/powerpoint/2010/main" val="383239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90941" y="347717"/>
            <a:ext cx="9262205" cy="604582"/>
          </a:xfrm>
        </p:spPr>
        <p:txBody>
          <a:bodyPr anchor="t">
            <a:noAutofit/>
          </a:bodyPr>
          <a:lstStyle/>
          <a:p>
            <a:r>
              <a:rPr lang="en-US" sz="4800" dirty="0"/>
              <a:t>Results and recommendation</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797B4122-2E23-8E63-78D6-00C06F1F539D}"/>
              </a:ext>
            </a:extLst>
          </p:cNvPr>
          <p:cNvSpPr txBox="1">
            <a:spLocks/>
          </p:cNvSpPr>
          <p:nvPr/>
        </p:nvSpPr>
        <p:spPr>
          <a:xfrm>
            <a:off x="2147977" y="1258235"/>
            <a:ext cx="9135374" cy="2571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source-serif-pro"/>
              </a:rPr>
              <a:t>Hyperparameter</a:t>
            </a:r>
            <a:r>
              <a:rPr lang="en-US" sz="1800" i="0" dirty="0">
                <a:effectLst/>
                <a:latin typeface="source-serif-pro"/>
              </a:rPr>
              <a:t> tuning can be done using G</a:t>
            </a:r>
            <a:r>
              <a:rPr lang="en-US" sz="1800" dirty="0">
                <a:latin typeface="source-serif-pro"/>
              </a:rPr>
              <a:t>rid search and Cross validation to improve results even more.</a:t>
            </a:r>
          </a:p>
          <a:p>
            <a:r>
              <a:rPr lang="en-US" sz="1800" i="0" dirty="0">
                <a:effectLst/>
                <a:latin typeface="source-serif-pro"/>
              </a:rPr>
              <a:t>Top features having the most significant impact on the predictions are evaluated in the chart below, which agrees to a considerable level with some findings noticed during the EDA stage</a:t>
            </a:r>
          </a:p>
          <a:p>
            <a:endParaRPr lang="en-US" sz="1800" i="0" dirty="0">
              <a:effectLst/>
              <a:latin typeface="source-serif-pro"/>
            </a:endParaRPr>
          </a:p>
          <a:p>
            <a:endParaRPr lang="en-US" sz="1800" i="0" dirty="0">
              <a:effectLst/>
              <a:latin typeface="Söhne"/>
            </a:endParaRP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pic>
        <p:nvPicPr>
          <p:cNvPr id="2050" name="Picture 2">
            <a:extLst>
              <a:ext uri="{FF2B5EF4-FFF2-40B4-BE49-F238E27FC236}">
                <a16:creationId xmlns:a16="http://schemas.microsoft.com/office/drawing/2014/main" id="{6C987A9F-E54B-8021-E18C-94A4402AA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968" y="2429476"/>
            <a:ext cx="4875782" cy="25718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6DA529-FAEB-40D5-CF8E-6C046D835FBB}"/>
              </a:ext>
            </a:extLst>
          </p:cNvPr>
          <p:cNvSpPr txBox="1">
            <a:spLocks/>
          </p:cNvSpPr>
          <p:nvPr/>
        </p:nvSpPr>
        <p:spPr>
          <a:xfrm>
            <a:off x="2147976" y="5088363"/>
            <a:ext cx="9505169" cy="16090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0" dirty="0">
                <a:effectLst/>
                <a:latin typeface="source-serif-pro"/>
              </a:rPr>
              <a:t>“category” , “amount”, are contributing the most and as found in EDA, some categories have the significantly higher percentages of frauds compared to others and usually frauds tend to have higher amounts that non fraudulent transactions </a:t>
            </a:r>
            <a:endParaRPr lang="en-US" sz="1800" dirty="0">
              <a:latin typeface="source-serif-pro"/>
            </a:endParaRPr>
          </a:p>
          <a:p>
            <a:r>
              <a:rPr lang="en-US" sz="1800" dirty="0">
                <a:latin typeface="source-serif-pro"/>
              </a:rPr>
              <a:t>Sometimes, a small increase in recall (detecting more actual fraud cases) might be more valuable, even if it comes at the cost of a lower precision (more false positives). The business cost of missing a fraud might be much higher than the cost of a false alarm.</a:t>
            </a:r>
          </a:p>
          <a:p>
            <a:endParaRPr lang="en-US" sz="1800" i="0" dirty="0">
              <a:effectLst/>
              <a:latin typeface="Söhne"/>
            </a:endParaRP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spTree>
    <p:extLst>
      <p:ext uri="{BB962C8B-B14F-4D97-AF65-F5344CB8AC3E}">
        <p14:creationId xmlns:p14="http://schemas.microsoft.com/office/powerpoint/2010/main" val="327978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90941" y="347717"/>
            <a:ext cx="9262205" cy="604582"/>
          </a:xfrm>
        </p:spPr>
        <p:txBody>
          <a:bodyPr anchor="t">
            <a:noAutofit/>
          </a:bodyPr>
          <a:lstStyle/>
          <a:p>
            <a:r>
              <a:rPr lang="en-US" sz="4800" dirty="0"/>
              <a:t>Results and recommendation</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6DA529-FAEB-40D5-CF8E-6C046D835FBB}"/>
              </a:ext>
            </a:extLst>
          </p:cNvPr>
          <p:cNvSpPr txBox="1">
            <a:spLocks/>
          </p:cNvSpPr>
          <p:nvPr/>
        </p:nvSpPr>
        <p:spPr>
          <a:xfrm>
            <a:off x="2044459" y="1480838"/>
            <a:ext cx="9505169" cy="434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0" dirty="0">
                <a:effectLst/>
                <a:latin typeface="source-serif-pro"/>
              </a:rPr>
              <a:t>“category” , “amount”, are contributing the most and as found in EDA, some categories have the significantly higher percentages of frauds compared to others and usually frauds tend to have higher amounts that non fraudulent transactions </a:t>
            </a:r>
            <a:endParaRPr lang="en-US" sz="1800" dirty="0">
              <a:latin typeface="source-serif-pro"/>
            </a:endParaRPr>
          </a:p>
          <a:p>
            <a:r>
              <a:rPr lang="en-US" sz="1800" dirty="0">
                <a:latin typeface="source-serif-pro"/>
              </a:rPr>
              <a:t>Sometimes, a small increase in recall (detecting more actual fraud cases) might be more valuable, even if it comes at the cost of a lower precision (more false positives). The business cost of missing a fraud might be much higher than the cost of a false alarm.</a:t>
            </a:r>
          </a:p>
          <a:p>
            <a:r>
              <a:rPr lang="en-US" sz="1800" dirty="0">
                <a:latin typeface="source-serif-pro"/>
              </a:rPr>
              <a:t>In conclusion, while SMOTE can be beneficial in many scenarios, it's not a one-size-fits-all solution. The best approach often requires experimentation, and it's entirely valid to achieve better results without oversampling in certain cases.</a:t>
            </a: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spTree>
    <p:extLst>
      <p:ext uri="{BB962C8B-B14F-4D97-AF65-F5344CB8AC3E}">
        <p14:creationId xmlns:p14="http://schemas.microsoft.com/office/powerpoint/2010/main" val="194839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151270-B0C0-1869-0A4F-B2AA9EFDF351}"/>
              </a:ext>
            </a:extLst>
          </p:cNvPr>
          <p:cNvSpPr>
            <a:spLocks noGrp="1"/>
          </p:cNvSpPr>
          <p:nvPr>
            <p:ph type="title"/>
          </p:nvPr>
        </p:nvSpPr>
        <p:spPr>
          <a:xfrm>
            <a:off x="804673" y="1445494"/>
            <a:ext cx="3616856" cy="4376572"/>
          </a:xfrm>
        </p:spPr>
        <p:txBody>
          <a:bodyPr anchor="ctr">
            <a:normAutofit/>
          </a:bodyPr>
          <a:lstStyle/>
          <a:p>
            <a:r>
              <a:rPr lang="en-US" sz="4800" b="1" i="0" u="none" strike="noStrike" dirty="0">
                <a:effectLst/>
                <a:latin typeface="Calibri Light" panose="020F0302020204030204" pitchFamily="34" charset="0"/>
              </a:rPr>
              <a:t>Problem Statement</a:t>
            </a:r>
            <a:r>
              <a:rPr lang="en-US" sz="4800" b="1" i="0" dirty="0">
                <a:effectLst/>
                <a:latin typeface="Calibri Light" panose="020F0302020204030204" pitchFamily="34" charset="0"/>
              </a:rPr>
              <a:t>​</a:t>
            </a:r>
            <a:endParaRPr lang="en-US" sz="4800" b="1" dirty="0"/>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137426-8AC1-DDCC-F17C-16D46207397C}"/>
              </a:ext>
            </a:extLst>
          </p:cNvPr>
          <p:cNvSpPr>
            <a:spLocks noGrp="1"/>
          </p:cNvSpPr>
          <p:nvPr>
            <p:ph idx="1"/>
          </p:nvPr>
        </p:nvSpPr>
        <p:spPr>
          <a:xfrm>
            <a:off x="6096000" y="1399032"/>
            <a:ext cx="5501834" cy="4471416"/>
          </a:xfrm>
        </p:spPr>
        <p:txBody>
          <a:bodyPr anchor="ctr">
            <a:normAutofit/>
          </a:bodyPr>
          <a:lstStyle/>
          <a:p>
            <a:r>
              <a:rPr lang="en-US" sz="2400" dirty="0">
                <a:solidFill>
                  <a:schemeClr val="bg1"/>
                </a:solidFill>
                <a:latin typeface="Inter"/>
              </a:rPr>
              <a:t>explore a fraud detection problem using a dataset containing information about credit card transactions. The goal is to build a model that can accurately classify transactions as fraudulent or benign based on various features associated with each transaction.</a:t>
            </a:r>
          </a:p>
          <a:p>
            <a:endParaRPr lang="en-US" sz="2400" dirty="0">
              <a:solidFill>
                <a:schemeClr val="bg1"/>
              </a:solidFill>
              <a:latin typeface="Inter"/>
            </a:endParaRPr>
          </a:p>
          <a:p>
            <a:r>
              <a:rPr lang="en-US" sz="2400" i="0" dirty="0">
                <a:solidFill>
                  <a:schemeClr val="bg1"/>
                </a:solidFill>
                <a:effectLst/>
                <a:latin typeface="Inter"/>
              </a:rPr>
              <a:t>“Fraud” is the target variable to predict.</a:t>
            </a:r>
            <a:endParaRPr lang="en-US" sz="2400" b="0" i="0" dirty="0">
              <a:solidFill>
                <a:schemeClr val="bg1"/>
              </a:solidFill>
              <a:effectLst/>
              <a:latin typeface="Inter"/>
            </a:endParaRPr>
          </a:p>
        </p:txBody>
      </p:sp>
    </p:spTree>
    <p:extLst>
      <p:ext uri="{BB962C8B-B14F-4D97-AF65-F5344CB8AC3E}">
        <p14:creationId xmlns:p14="http://schemas.microsoft.com/office/powerpoint/2010/main" val="10509838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734B-6513-BAB8-0544-D12B4BB7B60D}"/>
              </a:ext>
            </a:extLst>
          </p:cNvPr>
          <p:cNvSpPr>
            <a:spLocks noGrp="1"/>
          </p:cNvSpPr>
          <p:nvPr>
            <p:ph type="title"/>
          </p:nvPr>
        </p:nvSpPr>
        <p:spPr>
          <a:xfrm>
            <a:off x="1156851" y="637762"/>
            <a:ext cx="9888496" cy="900131"/>
          </a:xfrm>
        </p:spPr>
        <p:txBody>
          <a:bodyPr anchor="t">
            <a:normAutofit/>
          </a:bodyPr>
          <a:lstStyle/>
          <a:p>
            <a:r>
              <a:rPr lang="en-US" sz="4800" dirty="0">
                <a:solidFill>
                  <a:schemeClr val="bg1"/>
                </a:solidFill>
              </a:rPr>
              <a:t>Data Description </a:t>
            </a:r>
          </a:p>
        </p:txBody>
      </p:sp>
      <p:sp>
        <p:nvSpPr>
          <p:cNvPr id="28"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8B219-AC28-475C-9182-EF05FBDD97C3}"/>
              </a:ext>
            </a:extLst>
          </p:cNvPr>
          <p:cNvSpPr>
            <a:spLocks noGrp="1"/>
          </p:cNvSpPr>
          <p:nvPr>
            <p:ph idx="1"/>
          </p:nvPr>
        </p:nvSpPr>
        <p:spPr>
          <a:xfrm>
            <a:off x="428625" y="2031379"/>
            <a:ext cx="11572875" cy="4497782"/>
          </a:xfrm>
        </p:spPr>
        <p:txBody>
          <a:bodyPr>
            <a:normAutofit/>
          </a:bodyPr>
          <a:lstStyle/>
          <a:p>
            <a:pPr marL="0" indent="0">
              <a:buNone/>
            </a:pPr>
            <a:r>
              <a:rPr lang="en-US" sz="2600" i="0" dirty="0">
                <a:effectLst/>
                <a:latin typeface="Inter"/>
              </a:rPr>
              <a:t>The dataset consists of the following columns:</a:t>
            </a:r>
          </a:p>
          <a:p>
            <a:pPr>
              <a:buFont typeface="Arial" panose="020B0604020202020204" pitchFamily="34" charset="0"/>
              <a:buChar char="•"/>
            </a:pPr>
            <a:r>
              <a:rPr lang="en-US" sz="1500" b="1" i="0" dirty="0">
                <a:effectLst/>
                <a:latin typeface="Inter"/>
              </a:rPr>
              <a:t>Step: </a:t>
            </a:r>
            <a:r>
              <a:rPr lang="en-US" sz="1500" i="0" dirty="0">
                <a:effectLst/>
                <a:latin typeface="Inter"/>
              </a:rPr>
              <a:t>Maps a unit of time in the real world. 1 step = 1 hour of time.</a:t>
            </a:r>
            <a:endParaRPr lang="en-US" sz="1500" dirty="0">
              <a:latin typeface="Inter"/>
            </a:endParaRPr>
          </a:p>
          <a:p>
            <a:pPr>
              <a:buFont typeface="Arial" panose="020B0604020202020204" pitchFamily="34" charset="0"/>
              <a:buChar char="•"/>
            </a:pPr>
            <a:r>
              <a:rPr lang="en-US" sz="1500" b="1" i="0" dirty="0">
                <a:effectLst/>
                <a:latin typeface="Inter"/>
              </a:rPr>
              <a:t>Customer: </a:t>
            </a:r>
            <a:r>
              <a:rPr lang="en-US" sz="1500" i="0" dirty="0">
                <a:effectLst/>
                <a:latin typeface="Inter"/>
              </a:rPr>
              <a:t>Unique customer ID associated with each transaction.</a:t>
            </a:r>
          </a:p>
          <a:p>
            <a:pPr>
              <a:buFont typeface="Arial" panose="020B0604020202020204" pitchFamily="34" charset="0"/>
              <a:buChar char="•"/>
            </a:pPr>
            <a:r>
              <a:rPr lang="en-US" sz="1500" b="1" i="0" dirty="0" err="1">
                <a:effectLst/>
                <a:latin typeface="Inter"/>
              </a:rPr>
              <a:t>zipCodeOrigin</a:t>
            </a:r>
            <a:r>
              <a:rPr lang="en-US" sz="1500" b="1" i="0" dirty="0">
                <a:effectLst/>
                <a:latin typeface="Inter"/>
              </a:rPr>
              <a:t>: </a:t>
            </a:r>
            <a:r>
              <a:rPr lang="en-US" sz="1500" i="0" dirty="0">
                <a:effectLst/>
                <a:latin typeface="Inter"/>
              </a:rPr>
              <a:t>The zip code of the transaction's origin/source.</a:t>
            </a:r>
          </a:p>
          <a:p>
            <a:pPr>
              <a:buFont typeface="Arial" panose="020B0604020202020204" pitchFamily="34" charset="0"/>
              <a:buChar char="•"/>
            </a:pPr>
            <a:r>
              <a:rPr lang="en-US" sz="1500" b="1" i="0" dirty="0">
                <a:effectLst/>
                <a:latin typeface="Inter"/>
              </a:rPr>
              <a:t>Merchant: </a:t>
            </a:r>
            <a:r>
              <a:rPr lang="en-US" sz="1500" i="0" dirty="0">
                <a:effectLst/>
                <a:latin typeface="Inter"/>
              </a:rPr>
              <a:t>The unique ID of the merchant involved in the transaction.</a:t>
            </a:r>
          </a:p>
          <a:p>
            <a:pPr>
              <a:buFont typeface="Arial" panose="020B0604020202020204" pitchFamily="34" charset="0"/>
              <a:buChar char="•"/>
            </a:pPr>
            <a:r>
              <a:rPr lang="en-US" sz="1500" b="1" i="0" dirty="0" err="1">
                <a:effectLst/>
                <a:latin typeface="Inter"/>
              </a:rPr>
              <a:t>zipMerchant</a:t>
            </a:r>
            <a:r>
              <a:rPr lang="en-US" sz="1500" b="1" i="0" dirty="0">
                <a:effectLst/>
                <a:latin typeface="Inter"/>
              </a:rPr>
              <a:t>: </a:t>
            </a:r>
            <a:r>
              <a:rPr lang="en-US" sz="1500" i="0" dirty="0">
                <a:effectLst/>
                <a:latin typeface="Inter"/>
              </a:rPr>
              <a:t>The zip code of the merchant.</a:t>
            </a:r>
          </a:p>
          <a:p>
            <a:pPr>
              <a:buFont typeface="Arial" panose="020B0604020202020204" pitchFamily="34" charset="0"/>
              <a:buChar char="•"/>
            </a:pPr>
            <a:r>
              <a:rPr lang="en-US" sz="1500" b="1" i="0" dirty="0">
                <a:effectLst/>
                <a:latin typeface="Inter"/>
              </a:rPr>
              <a:t>Age: </a:t>
            </a:r>
            <a:r>
              <a:rPr lang="en-US" sz="1500" i="0" dirty="0">
                <a:effectLst/>
                <a:latin typeface="Inter"/>
              </a:rPr>
              <a:t>Categorized age (0: &lt;= 18, 1: 19-25, 2: 26-35, 3: 36-45, 4: 46:55, 5: 56:65, 6: &gt; 65 , U: Unknown)</a:t>
            </a:r>
          </a:p>
          <a:p>
            <a:pPr>
              <a:buFont typeface="Arial" panose="020B0604020202020204" pitchFamily="34" charset="0"/>
              <a:buChar char="•"/>
            </a:pPr>
            <a:r>
              <a:rPr lang="en-US" sz="1500" b="1" i="0" dirty="0">
                <a:effectLst/>
                <a:latin typeface="Inter"/>
              </a:rPr>
              <a:t>Gender: </a:t>
            </a:r>
            <a:r>
              <a:rPr lang="en-US" sz="1500" i="0" dirty="0">
                <a:effectLst/>
                <a:latin typeface="Inter"/>
              </a:rPr>
              <a:t>Gender of the customer (E : Enterprise, F: Female, M: Male, U: Unknown)</a:t>
            </a:r>
          </a:p>
          <a:p>
            <a:pPr>
              <a:buFont typeface="Arial" panose="020B0604020202020204" pitchFamily="34" charset="0"/>
              <a:buChar char="•"/>
            </a:pPr>
            <a:r>
              <a:rPr lang="en-US" sz="1500" b="1" i="0" dirty="0">
                <a:effectLst/>
                <a:latin typeface="Inter"/>
              </a:rPr>
              <a:t>Category: </a:t>
            </a:r>
            <a:r>
              <a:rPr lang="en-US" sz="1500" i="0" dirty="0">
                <a:effectLst/>
                <a:latin typeface="Inter"/>
              </a:rPr>
              <a:t>Category of the purchase. </a:t>
            </a:r>
          </a:p>
          <a:p>
            <a:pPr>
              <a:buFont typeface="Arial" panose="020B0604020202020204" pitchFamily="34" charset="0"/>
              <a:buChar char="•"/>
            </a:pPr>
            <a:r>
              <a:rPr lang="en-US" sz="1500" b="1" i="0" dirty="0">
                <a:effectLst/>
                <a:latin typeface="Inter"/>
              </a:rPr>
              <a:t>Amount: </a:t>
            </a:r>
            <a:r>
              <a:rPr lang="en-US" sz="1500" i="0" dirty="0">
                <a:effectLst/>
                <a:latin typeface="Inter"/>
              </a:rPr>
              <a:t>Amount of the purchase</a:t>
            </a:r>
          </a:p>
          <a:p>
            <a:pPr>
              <a:buFont typeface="Arial" panose="020B0604020202020204" pitchFamily="34" charset="0"/>
              <a:buChar char="•"/>
            </a:pPr>
            <a:r>
              <a:rPr lang="en-US" sz="1500" b="1" i="0" dirty="0">
                <a:effectLst/>
                <a:latin typeface="Inter"/>
              </a:rPr>
              <a:t>Fraud: </a:t>
            </a:r>
            <a:r>
              <a:rPr lang="en-US" sz="1500" i="0" dirty="0">
                <a:effectLst/>
                <a:latin typeface="Inter"/>
              </a:rPr>
              <a:t>Target variable which shows if the transaction fraudulent(1) or benign(0) and it is highly imbalanced </a:t>
            </a:r>
            <a:endParaRPr lang="en-US" sz="1100" dirty="0"/>
          </a:p>
        </p:txBody>
      </p:sp>
    </p:spTree>
    <p:extLst>
      <p:ext uri="{BB962C8B-B14F-4D97-AF65-F5344CB8AC3E}">
        <p14:creationId xmlns:p14="http://schemas.microsoft.com/office/powerpoint/2010/main" val="180568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9" y="824895"/>
            <a:ext cx="5261704" cy="604582"/>
          </a:xfrm>
        </p:spPr>
        <p:txBody>
          <a:bodyPr anchor="t">
            <a:noAutofit/>
          </a:bodyPr>
          <a:lstStyle/>
          <a:p>
            <a:r>
              <a:rPr lang="en-US" sz="4800" dirty="0"/>
              <a:t>Exploring the data</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1993597"/>
            <a:ext cx="7387709" cy="912690"/>
          </a:xfrm>
        </p:spPr>
        <p:txBody>
          <a:bodyPr>
            <a:normAutofit/>
          </a:bodyPr>
          <a:lstStyle/>
          <a:p>
            <a:r>
              <a:rPr lang="en-US" sz="2000" b="0" i="0" dirty="0">
                <a:effectLst/>
                <a:latin typeface="source-serif-pro"/>
              </a:rPr>
              <a:t>Having a look first at data types, null values existence , the shape of the dataset , and statistical summaries </a:t>
            </a:r>
            <a:endParaRPr lang="en-US" sz="20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07E217E-5F7A-18AE-8E7D-706A527CE061}"/>
              </a:ext>
            </a:extLst>
          </p:cNvPr>
          <p:cNvPicPr>
            <a:picLocks noChangeAspect="1"/>
          </p:cNvPicPr>
          <p:nvPr/>
        </p:nvPicPr>
        <p:blipFill>
          <a:blip r:embed="rId2"/>
          <a:stretch>
            <a:fillRect/>
          </a:stretch>
        </p:blipFill>
        <p:spPr>
          <a:xfrm>
            <a:off x="8184351" y="998876"/>
            <a:ext cx="3248478" cy="3362794"/>
          </a:xfrm>
          <a:prstGeom prst="rect">
            <a:avLst/>
          </a:prstGeom>
        </p:spPr>
      </p:pic>
      <p:pic>
        <p:nvPicPr>
          <p:cNvPr id="9" name="Picture 8">
            <a:extLst>
              <a:ext uri="{FF2B5EF4-FFF2-40B4-BE49-F238E27FC236}">
                <a16:creationId xmlns:a16="http://schemas.microsoft.com/office/drawing/2014/main" id="{820227A2-D6D6-B433-5F44-306D46DC24CE}"/>
              </a:ext>
            </a:extLst>
          </p:cNvPr>
          <p:cNvPicPr>
            <a:picLocks noChangeAspect="1"/>
          </p:cNvPicPr>
          <p:nvPr/>
        </p:nvPicPr>
        <p:blipFill>
          <a:blip r:embed="rId3"/>
          <a:stretch>
            <a:fillRect/>
          </a:stretch>
        </p:blipFill>
        <p:spPr>
          <a:xfrm>
            <a:off x="4516714" y="4874380"/>
            <a:ext cx="6916115" cy="1638529"/>
          </a:xfrm>
          <a:prstGeom prst="rect">
            <a:avLst/>
          </a:prstGeom>
        </p:spPr>
      </p:pic>
      <p:pic>
        <p:nvPicPr>
          <p:cNvPr id="11" name="Picture 10">
            <a:extLst>
              <a:ext uri="{FF2B5EF4-FFF2-40B4-BE49-F238E27FC236}">
                <a16:creationId xmlns:a16="http://schemas.microsoft.com/office/drawing/2014/main" id="{477EE4A8-7223-17AA-917C-AB570C7EC93A}"/>
              </a:ext>
            </a:extLst>
          </p:cNvPr>
          <p:cNvPicPr>
            <a:picLocks noChangeAspect="1"/>
          </p:cNvPicPr>
          <p:nvPr/>
        </p:nvPicPr>
        <p:blipFill>
          <a:blip r:embed="rId4"/>
          <a:stretch>
            <a:fillRect/>
          </a:stretch>
        </p:blipFill>
        <p:spPr>
          <a:xfrm>
            <a:off x="538529" y="3816958"/>
            <a:ext cx="3724795" cy="2695951"/>
          </a:xfrm>
          <a:prstGeom prst="rect">
            <a:avLst/>
          </a:prstGeom>
        </p:spPr>
      </p:pic>
    </p:spTree>
    <p:extLst>
      <p:ext uri="{BB962C8B-B14F-4D97-AF65-F5344CB8AC3E}">
        <p14:creationId xmlns:p14="http://schemas.microsoft.com/office/powerpoint/2010/main" val="19284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Exploratory Data Analysis</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1792718"/>
            <a:ext cx="11350136" cy="3135616"/>
          </a:xfrm>
        </p:spPr>
        <p:txBody>
          <a:bodyPr>
            <a:normAutofit/>
          </a:bodyPr>
          <a:lstStyle/>
          <a:p>
            <a:r>
              <a:rPr lang="en-US" sz="2000" dirty="0">
                <a:latin typeface="source-serif-pro"/>
              </a:rPr>
              <a:t>Determining the categorical and numerical features.</a:t>
            </a:r>
          </a:p>
          <a:p>
            <a:r>
              <a:rPr lang="en-US" sz="2000" dirty="0">
                <a:latin typeface="source-serif-pro"/>
              </a:rPr>
              <a:t>Visualizing the distribution of features.</a:t>
            </a:r>
          </a:p>
          <a:p>
            <a:r>
              <a:rPr lang="en-US" sz="2000" dirty="0"/>
              <a:t>Analyzing the relations between features and with the target variable using visuals and calculations.</a:t>
            </a:r>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3A9A00A8-02CC-927C-EE0A-22FFFE0FE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3" y="3558795"/>
            <a:ext cx="3574598" cy="2556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5796F5-C741-F4D3-448A-F108E5BE4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331" y="3429000"/>
            <a:ext cx="4140855" cy="30241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F77676F-2498-8F13-18D5-904768815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800" y="3314574"/>
            <a:ext cx="3814800" cy="304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7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20506" y="824895"/>
            <a:ext cx="9187132" cy="1402954"/>
          </a:xfrm>
        </p:spPr>
        <p:txBody>
          <a:bodyPr anchor="t">
            <a:noAutofit/>
          </a:bodyPr>
          <a:lstStyle/>
          <a:p>
            <a:r>
              <a:rPr lang="en-US" sz="4800" dirty="0"/>
              <a:t>Data Preprocessing &amp; Feature engineering:</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2375349" y="2811064"/>
            <a:ext cx="11350136" cy="3135616"/>
          </a:xfrm>
        </p:spPr>
        <p:txBody>
          <a:bodyPr>
            <a:normAutofit/>
          </a:bodyPr>
          <a:lstStyle/>
          <a:p>
            <a:pPr marL="0" indent="0">
              <a:buNone/>
            </a:pPr>
            <a:r>
              <a:rPr lang="en-US" sz="2400" dirty="0">
                <a:latin typeface="source-serif-pro"/>
              </a:rPr>
              <a:t>This step consists of:</a:t>
            </a:r>
          </a:p>
          <a:p>
            <a:r>
              <a:rPr lang="en-US" sz="2400" dirty="0">
                <a:latin typeface="source-serif-pro"/>
              </a:rPr>
              <a:t>Categorical variables encoding</a:t>
            </a:r>
          </a:p>
          <a:p>
            <a:r>
              <a:rPr lang="en-US" sz="2400" dirty="0">
                <a:latin typeface="source-serif-pro"/>
              </a:rPr>
              <a:t>Selecting relevant features </a:t>
            </a:r>
          </a:p>
          <a:p>
            <a:r>
              <a:rPr lang="en-US" sz="2400" dirty="0">
                <a:latin typeface="source-serif-pro"/>
              </a:rPr>
              <a:t>Splitting data into train and test data sets</a:t>
            </a:r>
          </a:p>
          <a:p>
            <a:r>
              <a:rPr lang="en-US" sz="2400" dirty="0">
                <a:latin typeface="source-serif-pro"/>
              </a:rPr>
              <a:t>Data scaling for the numerical variables </a:t>
            </a:r>
          </a:p>
          <a:p>
            <a:pPr marL="0" indent="0">
              <a:buNone/>
            </a:pPr>
            <a:endParaRPr lang="en-US" sz="2400" dirty="0">
              <a:latin typeface="source-serif-pro"/>
            </a:endParaRP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609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7942992" cy="604582"/>
          </a:xfrm>
        </p:spPr>
        <p:txBody>
          <a:bodyPr anchor="t">
            <a:noAutofit/>
          </a:bodyPr>
          <a:lstStyle/>
          <a:p>
            <a:r>
              <a:rPr lang="en-US" sz="4800" dirty="0"/>
              <a:t>Categorical Variables encoding</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2392726"/>
            <a:ext cx="11350136" cy="2604081"/>
          </a:xfrm>
        </p:spPr>
        <p:txBody>
          <a:bodyPr>
            <a:normAutofit fontScale="92500" lnSpcReduction="10000"/>
          </a:bodyPr>
          <a:lstStyle/>
          <a:p>
            <a:r>
              <a:rPr lang="en-US" sz="2400" dirty="0">
                <a:latin typeface="source-serif-pro"/>
              </a:rPr>
              <a:t>It is important to deal with the categorical variables to be a suitable input to the machine learning model.</a:t>
            </a:r>
          </a:p>
          <a:p>
            <a:r>
              <a:rPr lang="en-US" sz="2400" dirty="0">
                <a:latin typeface="source-serif-pro"/>
              </a:rPr>
              <a:t>To avoid curse of dimensionality, because of the very high number of categories in some features, I Used one-hot encoding for some features , and used label encoding for others like “step” and “customer”.</a:t>
            </a:r>
          </a:p>
          <a:p>
            <a:endParaRPr lang="en-US" sz="2400" dirty="0">
              <a:latin typeface="source-serif-pro"/>
            </a:endParaRPr>
          </a:p>
          <a:p>
            <a:br>
              <a:rPr lang="en-US" sz="1600" b="0" dirty="0">
                <a:solidFill>
                  <a:srgbClr val="D4D4D4"/>
                </a:solidFill>
                <a:effectLst/>
                <a:latin typeface="Courier New" panose="02070309020205020404" pitchFamily="49" charset="0"/>
              </a:rPr>
            </a:br>
            <a:endParaRPr lang="en-US" sz="1600" b="0" dirty="0">
              <a:solidFill>
                <a:srgbClr val="D4D4D4"/>
              </a:solidFill>
              <a:effectLst/>
              <a:latin typeface="Courier New" panose="02070309020205020404" pitchFamily="49" charset="0"/>
            </a:endParaRPr>
          </a:p>
          <a:p>
            <a:endParaRPr lang="en-US" sz="2400" dirty="0">
              <a:latin typeface="source-serif-pro"/>
            </a:endParaRPr>
          </a:p>
          <a:p>
            <a:pPr marL="0" indent="0">
              <a:buNone/>
            </a:pPr>
            <a:endParaRPr lang="en-US" sz="2400" dirty="0">
              <a:latin typeface="source-serif-pro"/>
            </a:endParaRP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605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Splitting the dataset </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640908" y="2204681"/>
            <a:ext cx="11350136" cy="3135616"/>
          </a:xfrm>
        </p:spPr>
        <p:txBody>
          <a:bodyPr>
            <a:normAutofit/>
          </a:bodyPr>
          <a:lstStyle/>
          <a:p>
            <a:r>
              <a:rPr lang="en-US" sz="2400" dirty="0">
                <a:latin typeface="source-serif-pro"/>
              </a:rPr>
              <a:t>We split the data into  X: Features , and y: Target variable.</a:t>
            </a:r>
          </a:p>
          <a:p>
            <a:r>
              <a:rPr lang="en-US" sz="2400" dirty="0">
                <a:latin typeface="source-serif-pro"/>
              </a:rPr>
              <a:t>The data set should also be split into train and test data sets to be able to train the ML model on the data set then evaluate the built model on an unseen data set to test its performance when dealing with new data. </a:t>
            </a:r>
          </a:p>
          <a:p>
            <a:r>
              <a:rPr lang="en-US" sz="2400" dirty="0">
                <a:latin typeface="source-serif-pro"/>
              </a:rPr>
              <a:t>The splitting method used is “ </a:t>
            </a:r>
            <a:r>
              <a:rPr lang="en-US" sz="2400" dirty="0" err="1">
                <a:latin typeface="source-serif-pro"/>
              </a:rPr>
              <a:t>Train_test_split</a:t>
            </a:r>
            <a:r>
              <a:rPr lang="en-US" sz="2400" dirty="0">
                <a:latin typeface="source-serif-pro"/>
              </a:rPr>
              <a:t> “ from </a:t>
            </a:r>
            <a:r>
              <a:rPr lang="en-US" sz="2400" dirty="0" err="1">
                <a:latin typeface="source-serif-pro"/>
              </a:rPr>
              <a:t>Sklearn</a:t>
            </a:r>
            <a:r>
              <a:rPr lang="en-US" sz="2400" dirty="0">
                <a:latin typeface="source-serif-pro"/>
              </a:rPr>
              <a:t> library.</a:t>
            </a:r>
          </a:p>
          <a:p>
            <a:r>
              <a:rPr lang="en-US" sz="2400" dirty="0">
                <a:latin typeface="source-serif-pro"/>
              </a:rPr>
              <a:t>Other common methods of splitting data is cross validation, but it is not used now in this project.</a:t>
            </a: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5123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Data scaling </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1861192"/>
            <a:ext cx="11350136" cy="3135616"/>
          </a:xfrm>
        </p:spPr>
        <p:txBody>
          <a:bodyPr>
            <a:normAutofit/>
          </a:bodyPr>
          <a:lstStyle/>
          <a:p>
            <a:r>
              <a:rPr lang="en-US" sz="2400" dirty="0">
                <a:latin typeface="source-serif-pro"/>
              </a:rPr>
              <a:t>Scaling is very important when building machine learning models to make all features on the same scale to avoid bias and that some features of values with large magnitude outweigh other features </a:t>
            </a:r>
          </a:p>
          <a:p>
            <a:r>
              <a:rPr lang="en-US" sz="2400" dirty="0">
                <a:latin typeface="source-serif-pro"/>
              </a:rPr>
              <a:t>Common methods of scaling are Standardization and Normalization </a:t>
            </a:r>
          </a:p>
          <a:p>
            <a:r>
              <a:rPr lang="en-US" sz="2400" dirty="0">
                <a:latin typeface="source-serif-pro"/>
              </a:rPr>
              <a:t>Standard Scaler was used to scale numerical values in our dataset ( Standardization )</a:t>
            </a:r>
          </a:p>
          <a:p>
            <a:endParaRPr lang="en-US" sz="2400" dirty="0">
              <a:latin typeface="source-serif-pro"/>
            </a:endParaRPr>
          </a:p>
          <a:p>
            <a:pPr marL="0" indent="0">
              <a:buNone/>
            </a:pPr>
            <a:endParaRPr lang="en-US" sz="2400" dirty="0">
              <a:latin typeface="source-serif-pro"/>
            </a:endParaRP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835819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4C61C6DF8B044A95DD4CF16D02DDF" ma:contentTypeVersion="2" ma:contentTypeDescription="Create a new document." ma:contentTypeScope="" ma:versionID="dcf5c63803e058010700daab05b96b0d">
  <xsd:schema xmlns:xsd="http://www.w3.org/2001/XMLSchema" xmlns:xs="http://www.w3.org/2001/XMLSchema" xmlns:p="http://schemas.microsoft.com/office/2006/metadata/properties" xmlns:ns2="d539ce95-3059-4160-bb24-7324662392c5" targetNamespace="http://schemas.microsoft.com/office/2006/metadata/properties" ma:root="true" ma:fieldsID="cea0bdd13b502f17ec669abbafc893c2" ns2:_="">
    <xsd:import namespace="d539ce95-3059-4160-bb24-7324662392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39ce95-3059-4160-bb24-7324662392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2841D-1909-4ADD-89B6-630836F9DA7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DECEAF-749D-488B-BFCC-A07ADE158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39ce95-3059-4160-bb24-732466239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34F0C-13CE-4F73-B34D-48DDF6DD0D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TotalTime>
  <Words>1150</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Courier New</vt:lpstr>
      <vt:lpstr>Inter</vt:lpstr>
      <vt:lpstr>KaTeX_Main</vt:lpstr>
      <vt:lpstr>Söhne</vt:lpstr>
      <vt:lpstr>source-serif-pro</vt:lpstr>
      <vt:lpstr>Office Theme</vt:lpstr>
      <vt:lpstr>Fraud Detection Identifying Credit Card Fraudulent Transactions</vt:lpstr>
      <vt:lpstr>Problem Statement​</vt:lpstr>
      <vt:lpstr>Data Description </vt:lpstr>
      <vt:lpstr>Exploring the data</vt:lpstr>
      <vt:lpstr>Exploratory Data Analysis</vt:lpstr>
      <vt:lpstr>Data Preprocessing &amp; Feature engineering:</vt:lpstr>
      <vt:lpstr>Categorical Variables encoding</vt:lpstr>
      <vt:lpstr>Splitting the dataset </vt:lpstr>
      <vt:lpstr>Data scaling </vt:lpstr>
      <vt:lpstr>Modelling </vt:lpstr>
      <vt:lpstr>Oversampling using SMOTE method</vt:lpstr>
      <vt:lpstr>Results and recommendation</vt:lpstr>
      <vt:lpstr>Results and recommendation</vt:lpstr>
      <vt:lpstr>Results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Abutair, Mohammad</dc:creator>
  <cp:lastModifiedBy>Omar AlSabbah</cp:lastModifiedBy>
  <cp:revision>14</cp:revision>
  <dcterms:created xsi:type="dcterms:W3CDTF">2023-02-15T05:19:31Z</dcterms:created>
  <dcterms:modified xsi:type="dcterms:W3CDTF">2023-09-17T13:21:04Z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0x010100EEC4C61C6DF8B044A95DD4CF16D02DDF</vt:lpwstr>
  </property>
</Properties>
</file>