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71" r:id="rId4"/>
    <p:sldId id="300" r:id="rId5"/>
    <p:sldId id="268" r:id="rId6"/>
    <p:sldId id="296" r:id="rId7"/>
    <p:sldId id="302" r:id="rId8"/>
    <p:sldId id="283" r:id="rId9"/>
    <p:sldId id="291" r:id="rId10"/>
    <p:sldId id="305" r:id="rId11"/>
    <p:sldId id="289" r:id="rId12"/>
    <p:sldId id="306" r:id="rId13"/>
    <p:sldId id="279" r:id="rId14"/>
    <p:sldId id="307" r:id="rId15"/>
    <p:sldId id="325" r:id="rId16"/>
    <p:sldId id="290" r:id="rId17"/>
    <p:sldId id="284" r:id="rId18"/>
    <p:sldId id="285" r:id="rId19"/>
    <p:sldId id="286" r:id="rId20"/>
    <p:sldId id="308" r:id="rId21"/>
    <p:sldId id="287" r:id="rId22"/>
    <p:sldId id="293" r:id="rId23"/>
    <p:sldId id="288" r:id="rId24"/>
    <p:sldId id="309" r:id="rId25"/>
    <p:sldId id="292" r:id="rId26"/>
    <p:sldId id="311" r:id="rId27"/>
    <p:sldId id="310" r:id="rId28"/>
    <p:sldId id="294" r:id="rId29"/>
    <p:sldId id="260" r:id="rId30"/>
    <p:sldId id="31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2D57D-F58C-4E4F-A5FB-7DD5AFE1C380}" type="datetimeFigureOut">
              <a:rPr lang="en-GB" smtClean="0"/>
              <a:pPr/>
              <a:t>16/04/2024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A8986-277E-4B61-8B0B-05401FCCAA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8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BC072-A8A7-45E9-AF88-5E77B03E8D6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57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BC072-A8A7-45E9-AF88-5E77B03E8D6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57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BC072-A8A7-45E9-AF88-5E77B03E8D65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79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BC072-A8A7-45E9-AF88-5E77B03E8D65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793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0CE-4BD3-4E4B-9295-C40BDE52B005}" type="datetime1">
              <a:rPr lang="en-GB" smtClean="0"/>
              <a:pPr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280D-8252-4622-98F0-1B99B8E6A8F3}" type="datetime1">
              <a:rPr lang="en-GB" smtClean="0"/>
              <a:pPr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606F-0421-4C47-B3DB-93B6E77DB63A}" type="datetime1">
              <a:rPr lang="en-GB" smtClean="0"/>
              <a:pPr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B10C-733B-4ABA-8B9F-09B0B2B9688A}" type="datetime1">
              <a:rPr lang="en-GB" smtClean="0"/>
              <a:pPr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6873-D0DD-4093-9DEF-F9A6688BA89D}" type="datetime1">
              <a:rPr lang="en-GB" smtClean="0"/>
              <a:pPr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C48B0-45C2-45F9-B63E-022155F38B1D}" type="datetime1">
              <a:rPr lang="en-GB" smtClean="0"/>
              <a:pPr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62CE-0986-44A6-B5D0-2E0CA5290BA8}" type="datetime1">
              <a:rPr lang="en-GB" smtClean="0"/>
              <a:pPr/>
              <a:t>16/04/2024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E7DE-1471-4979-8B16-A0BEBEB9F0A4}" type="datetime1">
              <a:rPr lang="en-GB" smtClean="0"/>
              <a:pPr/>
              <a:t>16/04/2024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D0B7-2B41-425B-8D24-18B554F424BC}" type="datetime1">
              <a:rPr lang="en-GB" smtClean="0"/>
              <a:pPr/>
              <a:t>16/04/2024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F73D-73CC-4F25-A24D-9FC8A7306766}" type="datetime1">
              <a:rPr lang="en-GB" smtClean="0"/>
              <a:pPr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EC05-1ED2-4770-8F4C-F6AD57C6DBC0}" type="datetime1">
              <a:rPr lang="en-GB" smtClean="0"/>
              <a:pPr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D1A5-7B78-4EEE-8A33-961FE58AD4DC}" type="datetime1">
              <a:rPr lang="en-GB" smtClean="0"/>
              <a:pPr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CC41-8842-4180-AD46-A1E76E08F6F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en500.org/sites/default/files/huang-hppac09-gpu.pdf" TargetMode="External"/><Relationship Id="rId2" Type="http://schemas.openxmlformats.org/officeDocument/2006/relationships/hyperlink" Target="http://www.nvidia.co.uk/object/gcr-energy-efficienc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ronos.org/openc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Lecture 11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rgbClr val="FF0066"/>
                </a:solidFill>
              </a:rPr>
              <a:t>General Purpose GPU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GPCPU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CPU and 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44" y="1844824"/>
            <a:ext cx="5832648" cy="4525963"/>
          </a:xfrm>
        </p:spPr>
        <p:txBody>
          <a:bodyPr>
            <a:normAutofit/>
          </a:bodyPr>
          <a:lstStyle/>
          <a:p>
            <a:r>
              <a:rPr lang="en-GB" sz="2800" dirty="0"/>
              <a:t>Won’t perform well on some tasks on which </a:t>
            </a:r>
            <a:r>
              <a:rPr lang="en-GB" sz="2800" dirty="0">
                <a:solidFill>
                  <a:srgbClr val="0000FF"/>
                </a:solidFill>
              </a:rPr>
              <a:t>CPU</a:t>
            </a:r>
            <a:r>
              <a:rPr lang="en-GB" sz="2800" dirty="0"/>
              <a:t>s are designed to perform well</a:t>
            </a:r>
          </a:p>
          <a:p>
            <a:endParaRPr lang="en-GB" sz="2800" dirty="0"/>
          </a:p>
          <a:p>
            <a:pPr lvl="1"/>
            <a:r>
              <a:rPr lang="en-GB" sz="2400" dirty="0"/>
              <a:t>Most applications will use both CPUs and GPUs</a:t>
            </a:r>
          </a:p>
          <a:p>
            <a:pPr lvl="2"/>
            <a:r>
              <a:rPr lang="en-GB" sz="2000" dirty="0"/>
              <a:t>CPU - sequential parts, management, I/O</a:t>
            </a:r>
          </a:p>
          <a:p>
            <a:pPr marL="914400" lvl="2" indent="0">
              <a:buNone/>
            </a:pPr>
            <a:r>
              <a:rPr lang="en-GB" sz="2000" dirty="0"/>
              <a:t> </a:t>
            </a:r>
          </a:p>
          <a:p>
            <a:pPr lvl="2"/>
            <a:r>
              <a:rPr lang="en-GB" sz="2000" dirty="0"/>
              <a:t>GPUs - numerically intensive  (parallel)   </a:t>
            </a:r>
          </a:p>
          <a:p>
            <a:pPr marL="914400" lvl="2" indent="0">
              <a:buNone/>
            </a:pPr>
            <a:r>
              <a:rPr lang="en-GB" sz="2000" dirty="0"/>
              <a:t>                 parts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0192" y="2060848"/>
            <a:ext cx="23762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160" y="3356992"/>
            <a:ext cx="12961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part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7524328" y="3356992"/>
            <a:ext cx="12961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part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84168" y="4797152"/>
            <a:ext cx="1152128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96336" y="4797152"/>
            <a:ext cx="1152128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GPU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6660232" y="2924944"/>
            <a:ext cx="82809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7488324" y="2924944"/>
            <a:ext cx="68407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6660232" y="42210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>
          <a:xfrm>
            <a:off x="8172400" y="42210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5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88640"/>
            <a:ext cx="4680520" cy="289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39678"/>
            <a:ext cx="433082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CPU/GPU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3356992"/>
            <a:ext cx="8798692" cy="3024336"/>
          </a:xfrm>
        </p:spPr>
        <p:txBody>
          <a:bodyPr>
            <a:normAutofit/>
          </a:bodyPr>
          <a:lstStyle/>
          <a:p>
            <a:r>
              <a:rPr lang="en-GB" dirty="0"/>
              <a:t>The CPU is the </a:t>
            </a:r>
            <a:r>
              <a:rPr lang="en-GB" b="1" dirty="0"/>
              <a:t>Host</a:t>
            </a:r>
            <a:r>
              <a:rPr lang="en-GB" dirty="0"/>
              <a:t>, and runs the main program and any sequential code</a:t>
            </a:r>
          </a:p>
          <a:p>
            <a:endParaRPr lang="en-GB" dirty="0"/>
          </a:p>
          <a:p>
            <a:r>
              <a:rPr lang="en-GB" dirty="0"/>
              <a:t>The GPU is a compute </a:t>
            </a:r>
            <a:r>
              <a:rPr lang="en-GB" b="1" dirty="0"/>
              <a:t>device</a:t>
            </a:r>
            <a:r>
              <a:rPr lang="en-GB" dirty="0"/>
              <a:t>, which is attached to and managed by the host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8640"/>
            <a:ext cx="3902149" cy="238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433082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CPU/GPU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1" y="2708920"/>
            <a:ext cx="8798693" cy="367240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basic unit of parallel execution is a </a:t>
            </a:r>
            <a:r>
              <a:rPr lang="en-GB" b="1" dirty="0"/>
              <a:t>kernel</a:t>
            </a:r>
            <a:r>
              <a:rPr lang="en-GB" dirty="0"/>
              <a:t>, roughly a C/C++ function</a:t>
            </a:r>
          </a:p>
          <a:p>
            <a:endParaRPr lang="en-GB" dirty="0"/>
          </a:p>
          <a:p>
            <a:pPr lvl="1"/>
            <a:r>
              <a:rPr lang="en-GB" dirty="0"/>
              <a:t>The host compiles and sends kernel(s) to the GPU</a:t>
            </a:r>
          </a:p>
          <a:p>
            <a:pPr lvl="1"/>
            <a:r>
              <a:rPr lang="en-GB" dirty="0"/>
              <a:t>The GPU can execute many copies of a kernel at once, each on different data (</a:t>
            </a:r>
            <a:r>
              <a:rPr lang="en-GB" b="1" dirty="0"/>
              <a:t>work item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 GPU schedule work items – like small threads – on the available SPUs</a:t>
            </a:r>
            <a:r>
              <a:rPr lang="en-GB" dirty="0">
                <a:solidFill>
                  <a:srgbClr val="C00000"/>
                </a:solidFill>
              </a:rPr>
              <a:t> (Stream Processing Unit)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60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CPU/GPU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2808312"/>
          </a:xfrm>
        </p:spPr>
        <p:txBody>
          <a:bodyPr>
            <a:normAutofit/>
          </a:bodyPr>
          <a:lstStyle/>
          <a:p>
            <a:r>
              <a:rPr lang="en-GB" dirty="0"/>
              <a:t>The CPU and GPU work in parallel with each other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3902149" cy="238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44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347"/>
          </a:xfrm>
        </p:spPr>
        <p:txBody>
          <a:bodyPr>
            <a:normAutofit fontScale="90000"/>
          </a:bodyPr>
          <a:lstStyle/>
          <a:p>
            <a:r>
              <a:rPr lang="en-GB" dirty="0"/>
              <a:t>CPU/GPU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367240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They communicate asynchronously via </a:t>
            </a:r>
            <a:r>
              <a:rPr lang="en-GB" b="1" dirty="0"/>
              <a:t>command queues </a:t>
            </a:r>
            <a:r>
              <a:rPr lang="en-GB" dirty="0"/>
              <a:t>or </a:t>
            </a:r>
            <a:r>
              <a:rPr lang="en-GB" b="1" dirty="0"/>
              <a:t>buffers</a:t>
            </a:r>
          </a:p>
          <a:p>
            <a:endParaRPr lang="en-GB" b="1" dirty="0"/>
          </a:p>
          <a:p>
            <a:pPr lvl="1"/>
            <a:r>
              <a:rPr lang="en-US" sz="2600" dirty="0"/>
              <a:t>Care is needed to maintain synchronization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If command buffer becomes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empty </a:t>
            </a:r>
            <a:r>
              <a:rPr lang="en-US" sz="2600" dirty="0"/>
              <a:t>the GPU sits idle waiting for new input (CPU limited)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If the command buffer becomes </a:t>
            </a:r>
            <a:r>
              <a:rPr lang="en-US" sz="2600" dirty="0">
                <a:solidFill>
                  <a:srgbClr val="00B050"/>
                </a:solidFill>
              </a:rPr>
              <a:t>full</a:t>
            </a:r>
            <a:r>
              <a:rPr lang="en-US" sz="2600" dirty="0"/>
              <a:t> CPU sits idle waiting for GPU to consume data (GPU limited) </a:t>
            </a:r>
            <a:endParaRPr lang="en-GB" sz="2600" dirty="0"/>
          </a:p>
        </p:txBody>
      </p:sp>
      <p:grpSp>
        <p:nvGrpSpPr>
          <p:cNvPr id="4" name="Group 17"/>
          <p:cNvGrpSpPr/>
          <p:nvPr/>
        </p:nvGrpSpPr>
        <p:grpSpPr>
          <a:xfrm>
            <a:off x="1757364" y="5299868"/>
            <a:ext cx="5256213" cy="1368426"/>
            <a:chOff x="1692276" y="4077295"/>
            <a:chExt cx="5256213" cy="136842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79614" y="5012333"/>
              <a:ext cx="4968875" cy="43338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692276" y="4221758"/>
              <a:ext cx="1152525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dirty="0">
                  <a:solidFill>
                    <a:srgbClr val="0070C0"/>
                  </a:solidFill>
                </a:rPr>
                <a:t>CPU writes commands</a:t>
              </a:r>
              <a:endParaRPr lang="el-G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5724526" y="4077295"/>
              <a:ext cx="1152525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dirty="0">
                  <a:solidFill>
                    <a:srgbClr val="0070C0"/>
                  </a:solidFill>
                </a:rPr>
                <a:t>GPU reads commands</a:t>
              </a:r>
              <a:endParaRPr lang="el-G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555876" y="5012333"/>
              <a:ext cx="3744913" cy="4333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dirty="0"/>
                <a:t>Pending GPU commands </a:t>
              </a:r>
              <a:endParaRPr lang="el-GR" dirty="0"/>
            </a:p>
          </p:txBody>
        </p:sp>
        <p:cxnSp>
          <p:nvCxnSpPr>
            <p:cNvPr id="15" name="Curved Connector 14"/>
            <p:cNvCxnSpPr/>
            <p:nvPr/>
          </p:nvCxnSpPr>
          <p:spPr>
            <a:xfrm rot="16200000" flipH="1">
              <a:off x="2268216" y="4724672"/>
              <a:ext cx="431205" cy="144116"/>
            </a:xfrm>
            <a:prstGeom prst="curved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>
              <a:off x="6085162" y="4653286"/>
              <a:ext cx="574675" cy="143419"/>
            </a:xfrm>
            <a:prstGeom prst="curvedConnector3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274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Synchronisation</a:t>
            </a:r>
            <a:r>
              <a:rPr lang="en-US" sz="3200" dirty="0"/>
              <a:t> issues between a CPU and GPU </a:t>
            </a:r>
            <a:br>
              <a:rPr lang="en-MY" sz="3200" dirty="0"/>
            </a:br>
            <a:endParaRPr lang="en-MY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Two approaches to dealing with </a:t>
            </a:r>
            <a:r>
              <a:rPr lang="en-US" sz="2400" dirty="0" err="1"/>
              <a:t>synchronisation</a:t>
            </a:r>
            <a:r>
              <a:rPr lang="en-US" sz="2400" dirty="0"/>
              <a:t> issues: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>
                <a:solidFill>
                  <a:srgbClr val="0070C0"/>
                </a:solidFill>
              </a:rPr>
              <a:t>Inlining</a:t>
            </a:r>
            <a:r>
              <a:rPr lang="en-US" sz="2400" dirty="0">
                <a:solidFill>
                  <a:srgbClr val="0070C0"/>
                </a:solidFill>
              </a:rPr>
              <a:t> data</a:t>
            </a:r>
            <a:r>
              <a:rPr lang="en-US" sz="2400" dirty="0"/>
              <a:t>: Inline all data to the command buffer, but bad for performance 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Renaming data</a:t>
            </a:r>
            <a:r>
              <a:rPr lang="en-US" sz="2400" dirty="0"/>
              <a:t>: Allocate a new data block and </a:t>
            </a:r>
            <a:r>
              <a:rPr lang="en-US" sz="2400" dirty="0" err="1"/>
              <a:t>initialise</a:t>
            </a:r>
            <a:r>
              <a:rPr lang="en-US" sz="2400" dirty="0"/>
              <a:t> </a:t>
            </a: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24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00141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 general: </a:t>
            </a:r>
          </a:p>
          <a:p>
            <a:pPr lvl="1"/>
            <a:r>
              <a:rPr lang="en-GB" dirty="0"/>
              <a:t>Kernels do not (often cannot) access main memory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Each kernel works with </a:t>
            </a:r>
          </a:p>
          <a:p>
            <a:pPr lvl="2"/>
            <a:r>
              <a:rPr lang="en-GB" dirty="0"/>
              <a:t>its own private memory </a:t>
            </a:r>
          </a:p>
          <a:p>
            <a:pPr lvl="2"/>
            <a:r>
              <a:rPr lang="en-GB" dirty="0"/>
              <a:t>plus some local memory (shared by a group of work items)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 application must move data explicitly between host, device, global and local memory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Note:</a:t>
            </a:r>
            <a:r>
              <a:rPr lang="en-GB" dirty="0"/>
              <a:t> compared to multi-core, a more complicated application model, but no single memory bottleneck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GPGPU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40444" cy="4525963"/>
          </a:xfrm>
        </p:spPr>
        <p:txBody>
          <a:bodyPr>
            <a:normAutofit/>
          </a:bodyPr>
          <a:lstStyle/>
          <a:p>
            <a:r>
              <a:rPr lang="en-GB" sz="2400" dirty="0"/>
              <a:t>Used in game physics calculations (physical effects like debris, smoke, fire, fluids)</a:t>
            </a:r>
          </a:p>
          <a:p>
            <a:endParaRPr lang="en-GB" sz="2400" dirty="0"/>
          </a:p>
          <a:p>
            <a:r>
              <a:rPr lang="en-GB" sz="2400" dirty="0"/>
              <a:t>Have also been used to accelerate non-graphical applications in computational biology, cryptography and other fields, </a:t>
            </a:r>
          </a:p>
          <a:p>
            <a:r>
              <a:rPr lang="en-GB" sz="2400" dirty="0"/>
              <a:t>e.g. </a:t>
            </a:r>
          </a:p>
          <a:p>
            <a:pPr lvl="1"/>
            <a:r>
              <a:rPr lang="en-GB" sz="2400" dirty="0"/>
              <a:t>Medical imaging</a:t>
            </a:r>
          </a:p>
          <a:p>
            <a:pPr lvl="1"/>
            <a:r>
              <a:rPr lang="en-GB" sz="2400" dirty="0"/>
              <a:t>Computational fluid dynamics</a:t>
            </a:r>
          </a:p>
          <a:p>
            <a:pPr lvl="1"/>
            <a:r>
              <a:rPr lang="en-GB" sz="2400" dirty="0"/>
              <a:t>Environmental science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05064"/>
            <a:ext cx="3267836" cy="2821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03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Molecular Biology Research Simulations</a:t>
            </a:r>
            <a:r>
              <a:rPr lang="en-GB" dirty="0"/>
              <a:t>:</a:t>
            </a:r>
          </a:p>
          <a:p>
            <a:r>
              <a:rPr lang="en-GB" dirty="0"/>
              <a:t>The </a:t>
            </a:r>
            <a:r>
              <a:rPr lang="en-GB" b="1" dirty="0"/>
              <a:t>size</a:t>
            </a:r>
            <a:r>
              <a:rPr lang="en-GB" dirty="0"/>
              <a:t> of the biological system that can be simulated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49080"/>
            <a:ext cx="2619125" cy="253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46" y="4114403"/>
            <a:ext cx="2246915" cy="257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7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GPUs: overview and history (already done)</a:t>
            </a:r>
          </a:p>
          <a:p>
            <a:r>
              <a:rPr lang="en-GB" dirty="0"/>
              <a:t>GPU Architecture </a:t>
            </a:r>
            <a:r>
              <a:rPr lang="en-GB"/>
              <a:t>(already done)</a:t>
            </a:r>
            <a:endParaRPr lang="en-GB" dirty="0"/>
          </a:p>
          <a:p>
            <a:r>
              <a:rPr lang="en-GB" dirty="0"/>
              <a:t>CPU/GPU Interaction</a:t>
            </a:r>
          </a:p>
          <a:p>
            <a:r>
              <a:rPr lang="en-GB" dirty="0"/>
              <a:t>Applications</a:t>
            </a:r>
          </a:p>
          <a:p>
            <a:r>
              <a:rPr lang="en-GB" dirty="0"/>
              <a:t>Discussion</a:t>
            </a:r>
          </a:p>
          <a:p>
            <a:r>
              <a:rPr lang="en-GB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808312"/>
          </a:xfrm>
        </p:spPr>
        <p:txBody>
          <a:bodyPr>
            <a:normAutofit/>
          </a:bodyPr>
          <a:lstStyle/>
          <a:p>
            <a:r>
              <a:rPr lang="en-GB" dirty="0"/>
              <a:t>A vast quantity of processing is necessary for HDTV. </a:t>
            </a:r>
          </a:p>
          <a:p>
            <a:r>
              <a:rPr lang="en-GB" dirty="0"/>
              <a:t>It is a very parallel process as are 3D imaging and visualisation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49080"/>
            <a:ext cx="2619125" cy="253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46" y="4114403"/>
            <a:ext cx="2246915" cy="2574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7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94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With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increased computing speed </a:t>
            </a:r>
            <a:r>
              <a:rPr lang="en-GB" dirty="0"/>
              <a:t>games can be based on dynamic simulation rather than prearranged scenes. </a:t>
            </a:r>
          </a:p>
          <a:p>
            <a:endParaRPr lang="en-GB" dirty="0"/>
          </a:p>
          <a:p>
            <a:r>
              <a:rPr lang="en-GB" dirty="0">
                <a:solidFill>
                  <a:srgbClr val="00B050"/>
                </a:solidFill>
              </a:rPr>
              <a:t>Realistic modelling and simulation </a:t>
            </a:r>
            <a:r>
              <a:rPr lang="en-GB" dirty="0"/>
              <a:t>of physical effects  -  demand large amounts of computing power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221088"/>
            <a:ext cx="2966021" cy="246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1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Discussion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GPU or CPU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040560"/>
          </a:xfrm>
        </p:spPr>
        <p:txBody>
          <a:bodyPr>
            <a:normAutofit/>
          </a:bodyPr>
          <a:lstStyle/>
          <a:p>
            <a:r>
              <a:rPr lang="en-GB" dirty="0"/>
              <a:t>The level of speedup achieved over CPU execution reflects the suitability of the CPU to the application. </a:t>
            </a:r>
          </a:p>
          <a:p>
            <a:endParaRPr lang="en-GB" dirty="0"/>
          </a:p>
          <a:p>
            <a:pPr lvl="1"/>
            <a:r>
              <a:rPr lang="en-GB" sz="2400" dirty="0"/>
              <a:t>Most applications have portions that can be much better executed on the CPU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Some portions are easy to parallelize and so would benefit from being run on the GPU rather than the CPU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37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GPU or CPU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4968552"/>
          </a:xfrm>
        </p:spPr>
        <p:txBody>
          <a:bodyPr>
            <a:normAutofit fontScale="92500"/>
          </a:bodyPr>
          <a:lstStyle/>
          <a:p>
            <a:r>
              <a:rPr lang="en-GB" dirty="0"/>
              <a:t>GPU computations can be much more energy-efficient than CPU</a:t>
            </a:r>
          </a:p>
          <a:p>
            <a:pPr lvl="1"/>
            <a:r>
              <a:rPr lang="en-GB" dirty="0"/>
              <a:t>Simpler, e.g. No prediction, no cache, and slower clock</a:t>
            </a:r>
          </a:p>
          <a:p>
            <a:pPr lvl="2"/>
            <a:r>
              <a:rPr lang="en-GB" dirty="0"/>
              <a:t>e.g. </a:t>
            </a:r>
            <a:r>
              <a:rPr lang="en-GB" dirty="0">
                <a:hlinkClick r:id="rId2"/>
              </a:rPr>
              <a:t>http://www.nvidia.co.uk/object/gcr-energy-efficiency.html</a:t>
            </a:r>
            <a:r>
              <a:rPr lang="en-GB" dirty="0"/>
              <a:t> suggests basic operations can be 10x more efficient</a:t>
            </a:r>
          </a:p>
          <a:p>
            <a:pPr lvl="2"/>
            <a:endParaRPr lang="en-GB" dirty="0"/>
          </a:p>
          <a:p>
            <a:pPr lvl="2"/>
            <a:r>
              <a:rPr lang="en-GB" dirty="0">
                <a:hlinkClick r:id="rId3"/>
              </a:rPr>
              <a:t>http://www.green500.org/sites/default/files/huang-hppac09-gpu.pdf</a:t>
            </a:r>
            <a:r>
              <a:rPr lang="en-GB" dirty="0"/>
              <a:t>  - Just look at energy (forget Energy-Delay product)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=&gt; lower power consumption / less heat</a:t>
            </a:r>
          </a:p>
          <a:p>
            <a:pPr lvl="2"/>
            <a:r>
              <a:rPr lang="en-GB" dirty="0"/>
              <a:t>REALLY important for large computers &amp; data centres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185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P F8W20AA - Intel Xeon Phi 3120a Compute Process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7480" y="836712"/>
            <a:ext cx="1905000" cy="1905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options and issues?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Other attached processor options</a:t>
            </a:r>
          </a:p>
          <a:p>
            <a:pPr lvl="1"/>
            <a:r>
              <a:rPr lang="en-GB" dirty="0"/>
              <a:t>E.g. DSP, FPGA</a:t>
            </a:r>
          </a:p>
          <a:p>
            <a:pPr lvl="1"/>
            <a:endParaRPr lang="en-GB" dirty="0"/>
          </a:p>
          <a:p>
            <a:r>
              <a:rPr lang="en-GB" dirty="0"/>
              <a:t>Many-core CPUs now also available as add-on compute devices</a:t>
            </a:r>
          </a:p>
          <a:p>
            <a:endParaRPr lang="en-GB" dirty="0"/>
          </a:p>
          <a:p>
            <a:pPr lvl="1"/>
            <a:r>
              <a:rPr lang="en-GB" sz="2000" dirty="0"/>
              <a:t>E.g. </a:t>
            </a:r>
            <a:r>
              <a:rPr lang="en-GB" sz="2000" dirty="0">
                <a:solidFill>
                  <a:srgbClr val="0000FF"/>
                </a:solidFill>
              </a:rPr>
              <a:t>Intel Xeon Phi</a:t>
            </a:r>
            <a:r>
              <a:rPr lang="en-GB" sz="2000" dirty="0"/>
              <a:t>, </a:t>
            </a:r>
            <a:r>
              <a:rPr lang="en-GB" sz="2000" dirty="0">
                <a:solidFill>
                  <a:srgbClr val="FF3399"/>
                </a:solidFill>
              </a:rPr>
              <a:t>Many Integrated Core (MIC</a:t>
            </a:r>
            <a:r>
              <a:rPr lang="en-GB" sz="2000" dirty="0"/>
              <a:t>) </a:t>
            </a:r>
            <a:r>
              <a:rPr lang="en-GB" sz="2000" dirty="0">
                <a:solidFill>
                  <a:srgbClr val="FF3399"/>
                </a:solidFill>
              </a:rPr>
              <a:t>architecture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P F8W20AA - Intel Xeon Phi 3120a Compute Process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7480" y="836712"/>
            <a:ext cx="1905000" cy="1905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options and issues?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20888"/>
            <a:ext cx="8568952" cy="3888432"/>
          </a:xfrm>
        </p:spPr>
        <p:txBody>
          <a:bodyPr>
            <a:normAutofit lnSpcReduction="10000"/>
          </a:bodyPr>
          <a:lstStyle/>
          <a:p>
            <a:pPr lvl="1"/>
            <a:r>
              <a:rPr lang="en-GB" dirty="0"/>
              <a:t>E.g. Intel Xeon Phi, Many Integrated Core (MIC) architecture</a:t>
            </a:r>
          </a:p>
          <a:p>
            <a:pPr lvl="2"/>
            <a:r>
              <a:rPr lang="en-GB" dirty="0"/>
              <a:t>50+ Intel cores on a single chip, packaged as a PCI card, ~£2,500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Each core supports 512 bits vector instructions, e.g. 16 single-precision operations at once (roughly like 16 SPEs)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Roughly 1 TFLOPS (double precision), and able to run arbitrary code on each core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386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P F8W20AA - Intel Xeon Phi 3120a Compute Process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7480" y="836712"/>
            <a:ext cx="1905000" cy="1905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options and issues?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Likely future convergence of GPU &amp; CPU/multicore</a:t>
            </a:r>
          </a:p>
          <a:p>
            <a:pPr lvl="1"/>
            <a:r>
              <a:rPr lang="en-GB" dirty="0"/>
              <a:t>E.g. shared memory support</a:t>
            </a:r>
          </a:p>
          <a:p>
            <a:pPr lvl="1"/>
            <a:endParaRPr lang="en-GB" dirty="0"/>
          </a:p>
          <a:p>
            <a:r>
              <a:rPr lang="en-GB" dirty="0"/>
              <a:t>In general, energy efficiency is a HUGE issue today, not just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05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713387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/>
              <a:t>GPU</a:t>
            </a:r>
            <a:r>
              <a:rPr lang="en-GB" dirty="0"/>
              <a:t> is an </a:t>
            </a:r>
            <a:r>
              <a:rPr lang="en-GB" b="1" dirty="0"/>
              <a:t>attached processor</a:t>
            </a:r>
            <a:r>
              <a:rPr lang="en-GB" dirty="0"/>
              <a:t>, specialised for operations common to 3D graphics</a:t>
            </a:r>
          </a:p>
          <a:p>
            <a:endParaRPr lang="en-GB" dirty="0"/>
          </a:p>
          <a:p>
            <a:pPr lvl="1"/>
            <a:r>
              <a:rPr lang="en-GB" sz="2000" dirty="0"/>
              <a:t>Typically has several SIMD cores, each of which has many Stream Processing Elements (~ALUs)</a:t>
            </a:r>
          </a:p>
          <a:p>
            <a:pPr lvl="2"/>
            <a:r>
              <a:rPr lang="en-GB" sz="2000" dirty="0"/>
              <a:t>Can execute many floating point operations at once (highly data parallel)</a:t>
            </a:r>
          </a:p>
          <a:p>
            <a:pPr lvl="2"/>
            <a:endParaRPr lang="en-GB" sz="2000" dirty="0"/>
          </a:p>
          <a:p>
            <a:pPr lvl="1"/>
            <a:r>
              <a:rPr lang="en-GB" sz="2000" dirty="0"/>
              <a:t>Has multiple memory areas with larger total bandwidth than main memory </a:t>
            </a:r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More cost and energy efficient than a general-purpose CPU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6632"/>
            <a:ext cx="3002952" cy="225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3960441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In November 2006 NVIDIA released the first Direct X 10 GPU, the </a:t>
            </a:r>
            <a:r>
              <a:rPr lang="en-GB" dirty="0">
                <a:solidFill>
                  <a:srgbClr val="FF3399"/>
                </a:solidFill>
              </a:rPr>
              <a:t>GeForce 8800 GTX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This was the first GPU to be built with NVIDIA’s </a:t>
            </a:r>
            <a:r>
              <a:rPr lang="en-GB" b="1" dirty="0"/>
              <a:t>CUDA architecture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350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79296" cy="4713387"/>
          </a:xfrm>
        </p:spPr>
        <p:txBody>
          <a:bodyPr>
            <a:normAutofit/>
          </a:bodyPr>
          <a:lstStyle/>
          <a:p>
            <a:r>
              <a:rPr lang="en-GB" dirty="0"/>
              <a:t>Requires specialised programs:</a:t>
            </a:r>
          </a:p>
          <a:p>
            <a:endParaRPr lang="en-GB" dirty="0"/>
          </a:p>
          <a:p>
            <a:pPr lvl="1"/>
            <a:r>
              <a:rPr lang="en-GB" dirty="0"/>
              <a:t>The general purpose </a:t>
            </a:r>
            <a:r>
              <a:rPr lang="en-GB" b="1" dirty="0"/>
              <a:t>host</a:t>
            </a:r>
            <a:r>
              <a:rPr lang="en-GB" dirty="0"/>
              <a:t> sends </a:t>
            </a:r>
            <a:r>
              <a:rPr lang="en-GB" b="1" dirty="0"/>
              <a:t>work items</a:t>
            </a:r>
            <a:r>
              <a:rPr lang="en-GB" dirty="0"/>
              <a:t> via </a:t>
            </a:r>
            <a:r>
              <a:rPr lang="en-GB" b="1" dirty="0"/>
              <a:t>command queues </a:t>
            </a:r>
            <a:r>
              <a:rPr lang="en-GB" dirty="0"/>
              <a:t>to </a:t>
            </a:r>
            <a:r>
              <a:rPr lang="en-GB" b="1" dirty="0"/>
              <a:t>kernels </a:t>
            </a:r>
            <a:r>
              <a:rPr lang="en-GB" dirty="0"/>
              <a:t>(functions) that run in many parallel threads on the GPU (</a:t>
            </a:r>
            <a:r>
              <a:rPr lang="en-GB" b="1" dirty="0"/>
              <a:t>device</a:t>
            </a:r>
            <a:r>
              <a:rPr lang="en-GB" dirty="0"/>
              <a:t>)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(typically) no shared memory: requires memory movement to be programmed explicitly		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1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6632"/>
            <a:ext cx="3002952" cy="225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1"/>
            <a:ext cx="8229600" cy="3960441"/>
          </a:xfrm>
        </p:spPr>
        <p:txBody>
          <a:bodyPr>
            <a:normAutofit/>
          </a:bodyPr>
          <a:lstStyle/>
          <a:p>
            <a:r>
              <a:rPr lang="en-GB" dirty="0"/>
              <a:t>The CUDA architecture added several new components designed strictly for GPU computing </a:t>
            </a:r>
          </a:p>
          <a:p>
            <a:pPr lvl="1"/>
            <a:r>
              <a:rPr lang="en-GB" dirty="0"/>
              <a:t>every </a:t>
            </a:r>
            <a:r>
              <a:rPr lang="en-GB" b="1" dirty="0"/>
              <a:t>ALU</a:t>
            </a:r>
            <a:r>
              <a:rPr lang="en-GB" dirty="0"/>
              <a:t> on the chip could be used by a program for </a:t>
            </a:r>
            <a:r>
              <a:rPr lang="en-GB" b="1" dirty="0"/>
              <a:t>general-purpose computations</a:t>
            </a:r>
            <a:r>
              <a:rPr lang="en-GB" dirty="0"/>
              <a:t>.   </a:t>
            </a:r>
          </a:p>
          <a:p>
            <a:pPr lvl="1"/>
            <a:r>
              <a:rPr lang="en-GB" dirty="0"/>
              <a:t>ALUs implemented by using an IEEE standard</a:t>
            </a:r>
          </a:p>
          <a:p>
            <a:pPr marL="457200" lvl="1" indent="0">
              <a:buNone/>
            </a:pPr>
            <a:r>
              <a:rPr lang="en-GB" sz="2000" dirty="0"/>
              <a:t>    </a:t>
            </a:r>
            <a:r>
              <a:rPr lang="en-GB" sz="2000" b="1" dirty="0"/>
              <a:t>single precision floating point arithmetic</a:t>
            </a:r>
            <a:r>
              <a:rPr lang="en-GB" sz="2000" dirty="0"/>
              <a:t> included instruction sets    </a:t>
            </a:r>
          </a:p>
          <a:p>
            <a:pPr marL="457200" lvl="1" indent="0">
              <a:buNone/>
            </a:pPr>
            <a:r>
              <a:rPr lang="en-GB" sz="2000" dirty="0"/>
              <a:t>    suitable for </a:t>
            </a:r>
            <a:r>
              <a:rPr lang="en-GB" sz="2000" b="1" dirty="0"/>
              <a:t>general computation</a:t>
            </a:r>
            <a:endParaRPr lang="en-GB" sz="2000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GPU </a:t>
            </a:r>
            <a:r>
              <a:rPr lang="en-GB" dirty="0" err="1"/>
              <a:t>vs</a:t>
            </a:r>
            <a:r>
              <a:rPr lang="en-GB" dirty="0"/>
              <a:t> CPU performance (2001-2014)</a:t>
            </a:r>
          </a:p>
        </p:txBody>
      </p:sp>
      <p:pic>
        <p:nvPicPr>
          <p:cNvPr id="3074" name="Picture 2" descr="http://michaelgalloy.com/wp-content/uploads/2013/06/cpu-vs-gpu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1448" y="1600200"/>
            <a:ext cx="6341104" cy="452596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59632" y="6093296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http://michaelgalloy.com/wp-content/uploads/2013/06/cpu-vs-gpu.png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“The open standard for parallel programming of </a:t>
            </a:r>
            <a:r>
              <a:rPr lang="en-GB" u="sng" dirty="0"/>
              <a:t>heterogeneous</a:t>
            </a:r>
            <a:r>
              <a:rPr lang="en-GB" dirty="0"/>
              <a:t> systems”</a:t>
            </a:r>
          </a:p>
          <a:p>
            <a:endParaRPr lang="en-GB" dirty="0"/>
          </a:p>
          <a:p>
            <a:pPr lvl="1"/>
            <a:r>
              <a:rPr lang="en-GB" dirty="0"/>
              <a:t>Initially targeted for graphics cards, but also CPUs, DSPs, and more…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e.g. Allows parallel kernels to be run on CPU with SIMD instructions, or on GPU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GB" dirty="0"/>
              <a:t>Alternative to CUDA – non-proprietary</a:t>
            </a:r>
          </a:p>
          <a:p>
            <a:endParaRPr lang="en-GB" dirty="0"/>
          </a:p>
          <a:p>
            <a:pPr lvl="1"/>
            <a:r>
              <a:rPr lang="en-GB" dirty="0"/>
              <a:t>First released Nov. 2008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Managed by Kronos Group industry standardisation forum 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hlinkClick r:id="rId2"/>
              </a:rPr>
              <a:t>https://www.khronos.org/opencl/</a:t>
            </a:r>
            <a:r>
              <a:rPr lang="en-GB" dirty="0"/>
              <a:t> 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18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CPU/GPU 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CPU and 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44" y="1844824"/>
            <a:ext cx="5832648" cy="452596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FF3399"/>
                </a:solidFill>
              </a:rPr>
              <a:t>GPU</a:t>
            </a:r>
            <a:r>
              <a:rPr lang="en-GB" sz="2800" dirty="0"/>
              <a:t>s are designed as numeric computing engines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0192" y="2060848"/>
            <a:ext cx="23762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2160" y="3356992"/>
            <a:ext cx="12961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Sequential part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7524328" y="3356992"/>
            <a:ext cx="129614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Parallel part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84168" y="4797152"/>
            <a:ext cx="1152128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CPU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96336" y="4797152"/>
            <a:ext cx="1152128" cy="79208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GPU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6660232" y="2924944"/>
            <a:ext cx="828092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7488324" y="2924944"/>
            <a:ext cx="684076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6660232" y="42210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9" idx="0"/>
          </p:cNvCxnSpPr>
          <p:nvPr/>
        </p:nvCxnSpPr>
        <p:spPr>
          <a:xfrm>
            <a:off x="8172400" y="4221088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CC41-8842-4180-AD46-A1E76E08F6F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1144</Words>
  <Application>Microsoft Office PowerPoint</Application>
  <PresentationFormat>On-screen Show (4:3)</PresentationFormat>
  <Paragraphs>202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Lecture 11  General Purpose GPU computing</vt:lpstr>
      <vt:lpstr>Contents</vt:lpstr>
      <vt:lpstr>CUDA</vt:lpstr>
      <vt:lpstr>CUDA</vt:lpstr>
      <vt:lpstr>GPU vs CPU performance (2001-2014)</vt:lpstr>
      <vt:lpstr>OpenCL</vt:lpstr>
      <vt:lpstr>OpenCL</vt:lpstr>
      <vt:lpstr>CPU/GPU Interaction</vt:lpstr>
      <vt:lpstr>Using CPU and GPU</vt:lpstr>
      <vt:lpstr>Using CPU and GPU</vt:lpstr>
      <vt:lpstr>CPU/GPU interaction</vt:lpstr>
      <vt:lpstr>CPU/GPU interaction</vt:lpstr>
      <vt:lpstr>CPU/GPU Interaction</vt:lpstr>
      <vt:lpstr>CPU/GPU Interaction</vt:lpstr>
      <vt:lpstr>Synchronisation issues between a CPU and GPU  </vt:lpstr>
      <vt:lpstr>Memory</vt:lpstr>
      <vt:lpstr>Applications</vt:lpstr>
      <vt:lpstr>GPGPU Applications</vt:lpstr>
      <vt:lpstr>Applications</vt:lpstr>
      <vt:lpstr>Applications</vt:lpstr>
      <vt:lpstr>Applications</vt:lpstr>
      <vt:lpstr>Discussion</vt:lpstr>
      <vt:lpstr>GPU or CPU ?</vt:lpstr>
      <vt:lpstr>GPU or CPU ?</vt:lpstr>
      <vt:lpstr>Other options and issues?</vt:lpstr>
      <vt:lpstr>Other options and issues?</vt:lpstr>
      <vt:lpstr>Other options and issues?</vt:lpstr>
      <vt:lpstr>Summary</vt:lpstr>
      <vt:lpstr>Summary</vt:lpstr>
      <vt:lpstr>Summary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General Purpose GPU computing</dc:title>
  <dc:creator>Chris Greenhalgh</dc:creator>
  <cp:lastModifiedBy>Srivarshini Selvaraj</cp:lastModifiedBy>
  <cp:revision>113</cp:revision>
  <dcterms:created xsi:type="dcterms:W3CDTF">2015-03-09T10:47:17Z</dcterms:created>
  <dcterms:modified xsi:type="dcterms:W3CDTF">2024-04-16T02:44:22Z</dcterms:modified>
</cp:coreProperties>
</file>