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4CE2F-7F4E-4A6B-A71D-734C39C46A4B}" v="661" dt="2023-11-05T14:45:20.947"/>
    <p1510:client id="{DD752246-19E9-F5D7-3CAE-689A5013460A}" v="1721" dt="2023-11-06T05:15:33.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Algorithm design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Omaran </a:t>
            </a:r>
            <a:r>
              <a:rPr lang="en-US" dirty="0" err="1">
                <a:cs typeface="Calibri"/>
              </a:rPr>
              <a:t>Bazna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53708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273761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319543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416596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5724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13348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371927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And so on:</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54694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5E42-17CC-5CC4-2AAD-29F2E9DF4958}"/>
              </a:ext>
            </a:extLst>
          </p:cNvPr>
          <p:cNvSpPr>
            <a:spLocks noGrp="1"/>
          </p:cNvSpPr>
          <p:nvPr>
            <p:ph type="title"/>
          </p:nvPr>
        </p:nvSpPr>
        <p:spPr/>
        <p:txBody>
          <a:bodyPr/>
          <a:lstStyle/>
          <a:p>
            <a:r>
              <a:rPr lang="en-US" b="1" dirty="0">
                <a:cs typeface="Calibri Light"/>
              </a:rPr>
              <a:t>The problem: </a:t>
            </a:r>
            <a:endParaRPr lang="en-US" b="1" dirty="0"/>
          </a:p>
        </p:txBody>
      </p:sp>
      <p:sp>
        <p:nvSpPr>
          <p:cNvPr id="3" name="Content Placeholder 2">
            <a:extLst>
              <a:ext uri="{FF2B5EF4-FFF2-40B4-BE49-F238E27FC236}">
                <a16:creationId xmlns:a16="http://schemas.microsoft.com/office/drawing/2014/main" id="{1E472F10-FE7C-06D3-5792-ED42B12C3A52}"/>
              </a:ext>
            </a:extLst>
          </p:cNvPr>
          <p:cNvSpPr>
            <a:spLocks noGrp="1"/>
          </p:cNvSpPr>
          <p:nvPr>
            <p:ph idx="1"/>
          </p:nvPr>
        </p:nvSpPr>
        <p:spPr/>
        <p:txBody>
          <a:bodyPr vert="horz" lIns="91440" tIns="45720" rIns="91440" bIns="45720" rtlCol="0" anchor="t">
            <a:normAutofit/>
          </a:bodyPr>
          <a:lstStyle/>
          <a:p>
            <a:pPr marL="457200" indent="-457200"/>
            <a:r>
              <a:rPr lang="en-US" sz="1800" dirty="0">
                <a:latin typeface="Arial Nova"/>
                <a:cs typeface="Calibri"/>
              </a:rPr>
              <a:t>We have a list of (professor-course) </a:t>
            </a:r>
            <a:r>
              <a:rPr lang="en-US" sz="1800" dirty="0">
                <a:latin typeface="Arial Nova"/>
                <a:ea typeface="+mn-lt"/>
                <a:cs typeface="+mn-lt"/>
              </a:rPr>
              <a:t>availabilities, along with the available time on the week's schedule </a:t>
            </a:r>
            <a:r>
              <a:rPr lang="en-US" sz="1800" b="1" dirty="0">
                <a:latin typeface="Arial Nova"/>
                <a:ea typeface="+mn-lt"/>
                <a:cs typeface="+mn-lt"/>
              </a:rPr>
              <a:t>Basic Detroit Mercy Time Slots.</a:t>
            </a:r>
            <a:endParaRPr lang="en-US" sz="1800" dirty="0">
              <a:latin typeface="Arial Nova"/>
              <a:ea typeface="+mn-lt"/>
              <a:cs typeface="+mn-lt"/>
            </a:endParaRPr>
          </a:p>
          <a:p>
            <a:pPr marL="457200" indent="-457200"/>
            <a:endParaRPr lang="en-US" sz="1800" b="1" dirty="0">
              <a:latin typeface="Arial Nova"/>
              <a:cs typeface="Calibri"/>
            </a:endParaRPr>
          </a:p>
          <a:p>
            <a:pPr marL="457200" indent="-457200"/>
            <a:r>
              <a:rPr lang="en-US" sz="1800" dirty="0">
                <a:latin typeface="Arial Nova"/>
                <a:cs typeface="Calibri"/>
              </a:rPr>
              <a:t>We need to fill the available schedule slots with those availabilities such that:</a:t>
            </a:r>
          </a:p>
          <a:p>
            <a:pPr marL="914400" lvl="1" indent="-457200">
              <a:buAutoNum type="arabicPeriod"/>
            </a:pPr>
            <a:r>
              <a:rPr lang="en-US" sz="1800" u="sng" dirty="0">
                <a:latin typeface="Arial Nova"/>
                <a:cs typeface="Calibri"/>
              </a:rPr>
              <a:t>No conflict happens for any professor or any school year: </a:t>
            </a:r>
            <a:r>
              <a:rPr lang="en-US" sz="1800" dirty="0">
                <a:latin typeface="Arial Nova"/>
                <a:cs typeface="Calibri"/>
              </a:rPr>
              <a:t>meaning that at any slot of the schedule there is no professor that have two classes at the same time and no year (junior, senior ,…) has two classes at the same time.</a:t>
            </a:r>
          </a:p>
          <a:p>
            <a:pPr marL="914400" lvl="1" indent="-457200">
              <a:buAutoNum type="arabicPeriod"/>
            </a:pPr>
            <a:r>
              <a:rPr lang="en-US" sz="1800" u="sng" dirty="0">
                <a:latin typeface="Arial Nova"/>
                <a:cs typeface="Calibri"/>
              </a:rPr>
              <a:t>Choose schedule with best outcomes:</a:t>
            </a:r>
            <a:r>
              <a:rPr lang="en-US" sz="1800" dirty="0">
                <a:latin typeface="Arial Nova"/>
                <a:cs typeface="Calibri"/>
              </a:rPr>
              <a:t> if there are multiple valid schedules we want our algorithm to pick the schedule that provide best outcomes in any aspect (academic , cost , …) ,this could be achieved  for example by prioritize the senior professors , prioritize the full time faculties and so on.</a:t>
            </a:r>
          </a:p>
          <a:p>
            <a:pPr marL="914400" lvl="1" indent="-457200">
              <a:buAutoNum type="arabicPeriod"/>
            </a:pPr>
            <a:r>
              <a:rPr lang="en-US" sz="1800" dirty="0">
                <a:latin typeface="Arial Nova"/>
                <a:cs typeface="Calibri"/>
              </a:rPr>
              <a:t>The output schedule should guaranteed that all required courses for one year should be provided and as much as possible of elective courses</a:t>
            </a: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60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599-0504-23F5-7952-867CB89498F0}"/>
              </a:ext>
            </a:extLst>
          </p:cNvPr>
          <p:cNvSpPr>
            <a:spLocks noGrp="1"/>
          </p:cNvSpPr>
          <p:nvPr>
            <p:ph type="title"/>
          </p:nvPr>
        </p:nvSpPr>
        <p:spPr/>
        <p:txBody>
          <a:bodyPr/>
          <a:lstStyle/>
          <a:p>
            <a:r>
              <a:rPr lang="en-US" b="1" dirty="0">
                <a:ea typeface="Calibri Light"/>
                <a:cs typeface="Calibri Light"/>
              </a:rPr>
              <a:t>Input:</a:t>
            </a:r>
            <a:endParaRPr lang="en-US" b="1" dirty="0"/>
          </a:p>
        </p:txBody>
      </p:sp>
      <p:sp>
        <p:nvSpPr>
          <p:cNvPr id="3" name="Content Placeholder 2">
            <a:extLst>
              <a:ext uri="{FF2B5EF4-FFF2-40B4-BE49-F238E27FC236}">
                <a16:creationId xmlns:a16="http://schemas.microsoft.com/office/drawing/2014/main" id="{867AD1C4-A775-772D-033F-F93DAAF6DF08}"/>
              </a:ext>
            </a:extLst>
          </p:cNvPr>
          <p:cNvSpPr>
            <a:spLocks noGrp="1"/>
          </p:cNvSpPr>
          <p:nvPr>
            <p:ph idx="1"/>
          </p:nvPr>
        </p:nvSpPr>
        <p:spPr/>
        <p:txBody>
          <a:bodyPr vert="horz" lIns="91440" tIns="45720" rIns="91440" bIns="45720" rtlCol="0" anchor="t">
            <a:normAutofit/>
          </a:bodyPr>
          <a:lstStyle/>
          <a:p>
            <a:r>
              <a:rPr lang="en-US" u="sng" dirty="0">
                <a:ea typeface="Calibri"/>
                <a:cs typeface="Calibri"/>
              </a:rPr>
              <a:t>Variables:</a:t>
            </a:r>
          </a:p>
          <a:p>
            <a:r>
              <a:rPr lang="en-US" dirty="0">
                <a:ea typeface="Calibri"/>
                <a:cs typeface="Calibri"/>
              </a:rPr>
              <a:t>List of availabilities:  a list that connect between (professor ,course he choose to teach , a time slot on the schedule)</a:t>
            </a:r>
            <a:endParaRPr lang="en-US"/>
          </a:p>
          <a:p>
            <a:r>
              <a:rPr lang="en-US" dirty="0">
                <a:ea typeface="Calibri"/>
                <a:cs typeface="Calibri"/>
              </a:rPr>
              <a:t>Detroit Mercy time slots, The available times for courses at the University of Detroit Mercy.</a:t>
            </a:r>
          </a:p>
          <a:p>
            <a:r>
              <a:rPr lang="en-US" u="sng" dirty="0">
                <a:ea typeface="Calibri" panose="020F0502020204030204"/>
                <a:cs typeface="Calibri" panose="020F0502020204030204"/>
              </a:rPr>
              <a:t>Contants:</a:t>
            </a:r>
          </a:p>
          <a:p>
            <a:r>
              <a:rPr lang="en-US" dirty="0">
                <a:ea typeface="Calibri" panose="020F0502020204030204"/>
                <a:cs typeface="Calibri" panose="020F0502020204030204"/>
              </a:rPr>
              <a:t>List of department professors along with the professor details.</a:t>
            </a:r>
          </a:p>
          <a:p>
            <a:r>
              <a:rPr lang="en-US" dirty="0">
                <a:ea typeface="Calibri" panose="020F0502020204030204"/>
                <a:cs typeface="Calibri" panose="020F0502020204030204"/>
              </a:rPr>
              <a:t>List of courses provided by the department along with the course details.</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7728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A04A-C8EC-4D40-00B5-5D56D86D18FE}"/>
              </a:ext>
            </a:extLst>
          </p:cNvPr>
          <p:cNvSpPr>
            <a:spLocks noGrp="1"/>
          </p:cNvSpPr>
          <p:nvPr>
            <p:ph type="title"/>
          </p:nvPr>
        </p:nvSpPr>
        <p:spPr/>
        <p:txBody>
          <a:bodyPr/>
          <a:lstStyle/>
          <a:p>
            <a:r>
              <a:rPr lang="en-US" b="1" dirty="0">
                <a:ea typeface="Calibri Light"/>
                <a:cs typeface="Calibri Light"/>
              </a:rPr>
              <a:t>Output:</a:t>
            </a:r>
            <a:endParaRPr lang="en-US" b="1" dirty="0"/>
          </a:p>
        </p:txBody>
      </p:sp>
      <p:sp>
        <p:nvSpPr>
          <p:cNvPr id="3" name="Content Placeholder 2">
            <a:extLst>
              <a:ext uri="{FF2B5EF4-FFF2-40B4-BE49-F238E27FC236}">
                <a16:creationId xmlns:a16="http://schemas.microsoft.com/office/drawing/2014/main" id="{CE6BE94D-10C7-6537-3358-593A916F403A}"/>
              </a:ext>
            </a:extLst>
          </p:cNvPr>
          <p:cNvSpPr>
            <a:spLocks noGrp="1"/>
          </p:cNvSpPr>
          <p:nvPr>
            <p:ph idx="1"/>
          </p:nvPr>
        </p:nvSpPr>
        <p:spPr/>
        <p:txBody>
          <a:bodyPr vert="horz" lIns="91440" tIns="45720" rIns="91440" bIns="45720" rtlCol="0" anchor="t">
            <a:normAutofit/>
          </a:bodyPr>
          <a:lstStyle/>
          <a:p>
            <a:r>
              <a:rPr lang="en-US" dirty="0">
                <a:ea typeface="Calibri"/>
                <a:cs typeface="Calibri"/>
              </a:rPr>
              <a:t>A list of the classes across the week along with the class type and class professors for each major and each year.</a:t>
            </a:r>
          </a:p>
          <a:p>
            <a:endParaRPr lang="en-US" dirty="0">
              <a:ea typeface="Calibri"/>
              <a:cs typeface="Calibri"/>
            </a:endParaRPr>
          </a:p>
          <a:p>
            <a:r>
              <a:rPr lang="en-US" dirty="0">
                <a:ea typeface="Calibri"/>
                <a:cs typeface="Calibri"/>
              </a:rPr>
              <a:t>If there are multiple valid schedule , the algorithm should pick the best option</a:t>
            </a:r>
          </a:p>
        </p:txBody>
      </p:sp>
    </p:spTree>
    <p:extLst>
      <p:ext uri="{BB962C8B-B14F-4D97-AF65-F5344CB8AC3E}">
        <p14:creationId xmlns:p14="http://schemas.microsoft.com/office/powerpoint/2010/main" val="37909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C40A-8F0D-0B18-3B4E-F01EF2F27343}"/>
              </a:ext>
            </a:extLst>
          </p:cNvPr>
          <p:cNvSpPr>
            <a:spLocks noGrp="1"/>
          </p:cNvSpPr>
          <p:nvPr>
            <p:ph type="title"/>
          </p:nvPr>
        </p:nvSpPr>
        <p:spPr/>
        <p:txBody>
          <a:bodyPr/>
          <a:lstStyle/>
          <a:p>
            <a:r>
              <a:rPr lang="en-US" dirty="0">
                <a:ea typeface="Calibri Light"/>
                <a:cs typeface="Calibri Light"/>
              </a:rPr>
              <a:t>How the algorithm will work:</a:t>
            </a:r>
            <a:endParaRPr lang="en-US" dirty="0"/>
          </a:p>
        </p:txBody>
      </p:sp>
      <p:sp>
        <p:nvSpPr>
          <p:cNvPr id="3" name="Content Placeholder 2">
            <a:extLst>
              <a:ext uri="{FF2B5EF4-FFF2-40B4-BE49-F238E27FC236}">
                <a16:creationId xmlns:a16="http://schemas.microsoft.com/office/drawing/2014/main" id="{CA5ABCAE-10BE-ABA4-E664-97E1F85AD72D}"/>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algorithm will follow a </a:t>
            </a:r>
            <a:r>
              <a:rPr lang="en-US" b="1" dirty="0">
                <a:ea typeface="Calibri"/>
                <a:cs typeface="Calibri"/>
              </a:rPr>
              <a:t>greedy </a:t>
            </a:r>
            <a:r>
              <a:rPr lang="en-US" dirty="0">
                <a:ea typeface="Calibri"/>
                <a:cs typeface="Calibri"/>
              </a:rPr>
              <a:t>approach:</a:t>
            </a:r>
          </a:p>
          <a:p>
            <a:pPr lvl="1"/>
            <a:r>
              <a:rPr lang="en-US" dirty="0">
                <a:ea typeface="Calibri"/>
                <a:cs typeface="Calibri"/>
              </a:rPr>
              <a:t>Start with an empty schedule.</a:t>
            </a:r>
          </a:p>
          <a:p>
            <a:pPr lvl="1"/>
            <a:r>
              <a:rPr lang="en-US" dirty="0">
                <a:ea typeface="Calibri"/>
                <a:cs typeface="Calibri"/>
              </a:rPr>
              <a:t>Loop the schedule available slot.</a:t>
            </a:r>
          </a:p>
          <a:p>
            <a:pPr lvl="1"/>
            <a:r>
              <a:rPr lang="en-US" dirty="0">
                <a:ea typeface="Calibri"/>
                <a:cs typeface="Calibri"/>
              </a:rPr>
              <a:t>For each slot pick all the possible availabilities that might fit the slot and not </a:t>
            </a:r>
            <a:r>
              <a:rPr lang="en-US">
                <a:ea typeface="Calibri"/>
                <a:cs typeface="Calibri"/>
              </a:rPr>
              <a:t>been selected yet.</a:t>
            </a:r>
            <a:endParaRPr lang="en-US" dirty="0">
              <a:ea typeface="Calibri"/>
              <a:cs typeface="Calibri"/>
            </a:endParaRPr>
          </a:p>
          <a:p>
            <a:pPr lvl="1"/>
            <a:r>
              <a:rPr lang="en-US" dirty="0">
                <a:ea typeface="Calibri"/>
                <a:cs typeface="Calibri"/>
              </a:rPr>
              <a:t>Sort those availabilities according to priority factors, like prioritize the required courses over elective courses.</a:t>
            </a:r>
          </a:p>
          <a:p>
            <a:pPr lvl="1"/>
            <a:r>
              <a:rPr lang="en-US" dirty="0">
                <a:ea typeface="Calibri"/>
                <a:cs typeface="Calibri"/>
              </a:rPr>
              <a:t>Loop those availabilities from the beginning and pick what ever availability that does not made a conflict in the professor schedule or year </a:t>
            </a:r>
            <a:r>
              <a:rPr lang="en-US">
                <a:ea typeface="Calibri"/>
                <a:cs typeface="Calibri"/>
              </a:rPr>
              <a:t>schedule.</a:t>
            </a:r>
            <a:endParaRPr lang="en-US" dirty="0">
              <a:ea typeface="Calibri"/>
              <a:cs typeface="Calibri"/>
            </a:endParaRPr>
          </a:p>
          <a:p>
            <a:pPr lvl="1"/>
            <a:r>
              <a:rPr lang="en-US" dirty="0">
                <a:ea typeface="Calibri"/>
                <a:cs typeface="Calibri"/>
              </a:rPr>
              <a:t>Assign this availability to the time slot and mark it as selected</a:t>
            </a:r>
          </a:p>
          <a:p>
            <a:pPr lvl="1"/>
            <a:endParaRPr lang="en-US" dirty="0">
              <a:ea typeface="Calibri"/>
              <a:cs typeface="Calibri"/>
            </a:endParaRPr>
          </a:p>
        </p:txBody>
      </p:sp>
    </p:spTree>
    <p:extLst>
      <p:ext uri="{BB962C8B-B14F-4D97-AF65-F5344CB8AC3E}">
        <p14:creationId xmlns:p14="http://schemas.microsoft.com/office/powerpoint/2010/main" val="7917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EC8-EB08-1CFC-3593-751386BBD20B}"/>
              </a:ext>
            </a:extLst>
          </p:cNvPr>
          <p:cNvSpPr>
            <a:spLocks noGrp="1"/>
          </p:cNvSpPr>
          <p:nvPr>
            <p:ph type="title"/>
          </p:nvPr>
        </p:nvSpPr>
        <p:spPr/>
        <p:txBody>
          <a:bodyPr/>
          <a:lstStyle/>
          <a:p>
            <a:r>
              <a:rPr lang="en-US" b="1" dirty="0">
                <a:ea typeface="Calibri Light"/>
                <a:cs typeface="Calibri Light"/>
              </a:rPr>
              <a:t>Notes:</a:t>
            </a:r>
            <a:endParaRPr lang="en-US" b="1" dirty="0"/>
          </a:p>
        </p:txBody>
      </p:sp>
      <p:sp>
        <p:nvSpPr>
          <p:cNvPr id="3" name="Content Placeholder 2">
            <a:extLst>
              <a:ext uri="{FF2B5EF4-FFF2-40B4-BE49-F238E27FC236}">
                <a16:creationId xmlns:a16="http://schemas.microsoft.com/office/drawing/2014/main" id="{8D10381E-7E04-0737-8C05-A23EA9C6CEB1}"/>
              </a:ext>
            </a:extLst>
          </p:cNvPr>
          <p:cNvSpPr>
            <a:spLocks noGrp="1"/>
          </p:cNvSpPr>
          <p:nvPr>
            <p:ph idx="1"/>
          </p:nvPr>
        </p:nvSpPr>
        <p:spPr>
          <a:xfrm>
            <a:off x="838200" y="1407454"/>
            <a:ext cx="10515600" cy="4815972"/>
          </a:xfrm>
        </p:spPr>
        <p:txBody>
          <a:bodyPr vert="horz" lIns="91440" tIns="45720" rIns="91440" bIns="45720" rtlCol="0" anchor="t">
            <a:normAutofit fontScale="92500"/>
          </a:bodyPr>
          <a:lstStyle/>
          <a:p>
            <a:r>
              <a:rPr lang="en-US" dirty="0">
                <a:ea typeface="Calibri"/>
                <a:cs typeface="Calibri"/>
              </a:rPr>
              <a:t>Since we are sorting the availabilities according to the priority criteria, it is guaranteed to pick the most important class before non-important class.</a:t>
            </a:r>
          </a:p>
          <a:p>
            <a:r>
              <a:rPr lang="en-US" dirty="0">
                <a:ea typeface="Calibri"/>
                <a:cs typeface="Calibri"/>
              </a:rPr>
              <a:t>Using priority queue will make the algorithm works faster.</a:t>
            </a:r>
          </a:p>
          <a:p>
            <a:r>
              <a:rPr lang="en-US" dirty="0">
                <a:ea typeface="Calibri"/>
                <a:cs typeface="Calibri"/>
              </a:rPr>
              <a:t>Sorting criteria:</a:t>
            </a:r>
          </a:p>
          <a:p>
            <a:pPr marL="914400" lvl="1" indent="-457200">
              <a:buAutoNum type="arabicPeriod"/>
            </a:pPr>
            <a:r>
              <a:rPr lang="en-US" dirty="0">
                <a:ea typeface="Calibri"/>
                <a:cs typeface="Calibri"/>
              </a:rPr>
              <a:t>Class  : required  vs elective prioritize  required classes as not everyone need to take elective class</a:t>
            </a:r>
          </a:p>
          <a:p>
            <a:pPr marL="914400" lvl="1" indent="-457200">
              <a:buAutoNum type="arabicPeriod"/>
            </a:pPr>
            <a:r>
              <a:rPr lang="en-US" dirty="0">
                <a:ea typeface="Calibri"/>
                <a:cs typeface="Calibri"/>
              </a:rPr>
              <a:t>Professor type: full time  vs adjacent: adjacent, as we might assign full time professor to any slot because he /she work full time.</a:t>
            </a:r>
          </a:p>
          <a:p>
            <a:pPr marL="914400" lvl="1" indent="-457200">
              <a:buAutoNum type="arabicPeriod"/>
            </a:pPr>
            <a:r>
              <a:rPr lang="en-US" dirty="0">
                <a:ea typeface="Calibri"/>
                <a:cs typeface="Calibri"/>
              </a:rPr>
              <a:t>Class duration: </a:t>
            </a:r>
            <a:r>
              <a:rPr lang="en-US">
                <a:ea typeface="Calibri"/>
                <a:cs typeface="Calibri"/>
              </a:rPr>
              <a:t>prioritize short classes as it is taking less time on the schedule</a:t>
            </a:r>
          </a:p>
          <a:p>
            <a:pPr marL="914400" lvl="1" indent="-457200">
              <a:buAutoNum type="arabicPeriod"/>
            </a:pPr>
            <a:r>
              <a:rPr lang="en-US" dirty="0">
                <a:ea typeface="Calibri"/>
                <a:cs typeface="Calibri"/>
              </a:rPr>
              <a:t>Students preferences: for example graduate students prefer to take class in the </a:t>
            </a:r>
            <a:r>
              <a:rPr lang="en-US">
                <a:ea typeface="Calibri"/>
                <a:cs typeface="Calibri"/>
              </a:rPr>
              <a:t>afternoon.</a:t>
            </a:r>
            <a:endParaRPr lang="en-US" dirty="0">
              <a:ea typeface="Calibri"/>
              <a:cs typeface="Calibri"/>
            </a:endParaRPr>
          </a:p>
          <a:p>
            <a:pPr marL="914400" lvl="1" indent="-457200">
              <a:buAutoNum type="arabicPeriod"/>
            </a:pPr>
            <a:r>
              <a:rPr lang="en-US" dirty="0">
                <a:ea typeface="Calibri"/>
                <a:cs typeface="Calibri"/>
              </a:rPr>
              <a:t>Faculties preferences: for example prefer to give all classes in the same day of work.</a:t>
            </a:r>
          </a:p>
          <a:p>
            <a:pPr marL="457200" lvl="1" indent="0">
              <a:buNone/>
            </a:pPr>
            <a:endParaRPr lang="en-US" dirty="0">
              <a:ea typeface="Calibri"/>
              <a:cs typeface="Calibri"/>
            </a:endParaRPr>
          </a:p>
          <a:p>
            <a:pPr marL="457200" lvl="1" indent="0">
              <a:buNone/>
            </a:pPr>
            <a:endParaRPr lang="en-US" dirty="0">
              <a:ea typeface="Calibri"/>
              <a:cs typeface="Calibri"/>
            </a:endParaRPr>
          </a:p>
        </p:txBody>
      </p:sp>
    </p:spTree>
    <p:extLst>
      <p:ext uri="{BB962C8B-B14F-4D97-AF65-F5344CB8AC3E}">
        <p14:creationId xmlns:p14="http://schemas.microsoft.com/office/powerpoint/2010/main" val="322915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Visualization of the algorithm:</a:t>
            </a:r>
            <a:endParaRPr lang="en-US" b="1"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extLst>
              <p:ext uri="{D42A27DB-BD31-4B8C-83A1-F6EECF244321}">
                <p14:modId xmlns:p14="http://schemas.microsoft.com/office/powerpoint/2010/main" val="691511848"/>
              </p:ext>
            </p:extLst>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248588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Each availability is assign to a slot in the schedule:</a:t>
            </a:r>
            <a:endParaRPr lang="en-US" b="1"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Arrow: Left 9">
            <a:extLst>
              <a:ext uri="{FF2B5EF4-FFF2-40B4-BE49-F238E27FC236}">
                <a16:creationId xmlns:a16="http://schemas.microsoft.com/office/drawing/2014/main" id="{3E8CE1D8-9455-7774-B8DE-2FDF78BF8013}"/>
              </a:ext>
            </a:extLst>
          </p:cNvPr>
          <p:cNvSpPr/>
          <p:nvPr/>
        </p:nvSpPr>
        <p:spPr>
          <a:xfrm>
            <a:off x="1589049" y="3466170"/>
            <a:ext cx="9013902" cy="157977"/>
          </a:xfrm>
          <a:prstGeom prst="leftArrow">
            <a:avLst/>
          </a:prstGeom>
          <a:solidFill>
            <a:srgbClr val="FFFF0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Left 48">
            <a:extLst>
              <a:ext uri="{FF2B5EF4-FFF2-40B4-BE49-F238E27FC236}">
                <a16:creationId xmlns:a16="http://schemas.microsoft.com/office/drawing/2014/main" id="{A648F9EA-04D0-3CC4-CF14-7CFD7E63349F}"/>
              </a:ext>
            </a:extLst>
          </p:cNvPr>
          <p:cNvSpPr/>
          <p:nvPr/>
        </p:nvSpPr>
        <p:spPr>
          <a:xfrm rot="120000">
            <a:off x="1604385" y="3912486"/>
            <a:ext cx="8995317" cy="130098"/>
          </a:xfrm>
          <a:prstGeom prst="leftArrow">
            <a:avLst/>
          </a:prstGeom>
          <a:solidFill>
            <a:srgbClr val="FFFF0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Left 49">
            <a:extLst>
              <a:ext uri="{FF2B5EF4-FFF2-40B4-BE49-F238E27FC236}">
                <a16:creationId xmlns:a16="http://schemas.microsoft.com/office/drawing/2014/main" id="{42719862-3770-7AF0-2522-ED0BAC0172D2}"/>
              </a:ext>
            </a:extLst>
          </p:cNvPr>
          <p:cNvSpPr/>
          <p:nvPr/>
        </p:nvSpPr>
        <p:spPr>
          <a:xfrm rot="420000">
            <a:off x="1525700" y="3940866"/>
            <a:ext cx="9013902" cy="157976"/>
          </a:xfrm>
          <a:prstGeom prst="leftArrow">
            <a:avLst/>
          </a:prstGeom>
          <a:solidFill>
            <a:srgbClr val="FFFF0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68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4071474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Algorithm design</vt:lpstr>
      <vt:lpstr>The problem: </vt:lpstr>
      <vt:lpstr>Input:</vt:lpstr>
      <vt:lpstr>Output:</vt:lpstr>
      <vt:lpstr>How the algorithm will work:</vt:lpstr>
      <vt:lpstr>Notes:</vt:lpstr>
      <vt:lpstr>Visualization of the algorithm:</vt:lpstr>
      <vt:lpstr>Each availability is assign to a slot in the schedule:</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And so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Algot</dc:title>
  <dc:creator/>
  <cp:lastModifiedBy/>
  <cp:revision>402</cp:revision>
  <dcterms:created xsi:type="dcterms:W3CDTF">2023-11-05T14:11:39Z</dcterms:created>
  <dcterms:modified xsi:type="dcterms:W3CDTF">2023-11-06T05:16:08Z</dcterms:modified>
</cp:coreProperties>
</file>