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D10Us9jTFaEN4qJtT8Ecoaat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95000" rotWithShape="0" algn="t" dir="5460000" dist="1524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 txBox="1"/>
          <p:nvPr>
            <p:ph type="ctrTitle"/>
          </p:nvPr>
        </p:nvSpPr>
        <p:spPr>
          <a:xfrm>
            <a:off x="761802" y="852055"/>
            <a:ext cx="10380572" cy="2581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761802" y="3754582"/>
            <a:ext cx="10380572" cy="224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332481" y="2361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2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12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 rot="5400000">
            <a:off x="4321507" y="-809582"/>
            <a:ext cx="3261789" cy="1038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332481" y="2361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5000" rotWithShape="0" algn="t" dir="10680000" dist="152400" sy="95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2"/>
          <p:cNvCxnSpPr/>
          <p:nvPr/>
        </p:nvCxnSpPr>
        <p:spPr>
          <a:xfrm rot="10800000">
            <a:off x="10361537" y="120772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type="title"/>
          </p:nvPr>
        </p:nvSpPr>
        <p:spPr>
          <a:xfrm rot="5400000">
            <a:off x="6840680" y="2171700"/>
            <a:ext cx="5119256" cy="2521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 rot="5400000">
            <a:off x="1514203" y="115379"/>
            <a:ext cx="5119256" cy="663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329184" y="6236208"/>
            <a:ext cx="3037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29184" y="237744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11292840" y="237744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22"/>
          <p:cNvCxnSpPr/>
          <p:nvPr/>
        </p:nvCxnSpPr>
        <p:spPr>
          <a:xfrm rot="10800000">
            <a:off x="10361537" y="120772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32481" y="2361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03200" sx="96000" rotWithShape="0" algn="t" dir="5460000" dist="127000" sy="96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4"/>
          <p:cNvCxnSpPr/>
          <p:nvPr/>
        </p:nvCxnSpPr>
        <p:spPr>
          <a:xfrm>
            <a:off x="11668155" y="852056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4"/>
          <p:cNvSpPr txBox="1"/>
          <p:nvPr>
            <p:ph type="title"/>
          </p:nvPr>
        </p:nvSpPr>
        <p:spPr>
          <a:xfrm>
            <a:off x="761801" y="852056"/>
            <a:ext cx="10380572" cy="2576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761797" y="4202832"/>
            <a:ext cx="10395116" cy="1789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332481" y="6236208"/>
            <a:ext cx="3037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332481" y="23774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1289782" y="237744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4"/>
          <p:cNvCxnSpPr/>
          <p:nvPr/>
        </p:nvCxnSpPr>
        <p:spPr>
          <a:xfrm>
            <a:off x="11668155" y="852056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761800" y="2833255"/>
            <a:ext cx="5045281" cy="316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6097092" y="2833255"/>
            <a:ext cx="5045281" cy="316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332481" y="6236208"/>
            <a:ext cx="3037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32481" y="23774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289782" y="237744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761802" y="872836"/>
            <a:ext cx="10380572" cy="1427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761801" y="2713326"/>
            <a:ext cx="502342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 u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761801" y="3706091"/>
            <a:ext cx="5023424" cy="233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094211" y="2713326"/>
            <a:ext cx="504816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 u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094211" y="3706091"/>
            <a:ext cx="5048163" cy="233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332481" y="6236208"/>
            <a:ext cx="3037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32481" y="23774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1289782" y="237744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32481" y="2361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32481" y="2361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8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96000" rotWithShape="0" algn="t" dir="21540000" dist="114300" sy="96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96000" rotWithShape="0" algn="t" dir="21540000" dist="152400" sy="96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770537" y="872836"/>
            <a:ext cx="4560525" cy="22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6621781" y="872837"/>
            <a:ext cx="4520593" cy="514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770537" y="3442854"/>
            <a:ext cx="4560525" cy="25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329184" y="6236208"/>
            <a:ext cx="3037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29184" y="237744"/>
            <a:ext cx="3792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292840" y="237744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9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96000" rotWithShape="0" algn="t" dir="21540000" dist="152400" sy="96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768733" y="858981"/>
            <a:ext cx="4556749" cy="228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>
            <p:ph idx="2" type="pic"/>
          </p:nvPr>
        </p:nvSpPr>
        <p:spPr>
          <a:xfrm>
            <a:off x="6559826" y="865909"/>
            <a:ext cx="4582548" cy="512618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768733" y="3429000"/>
            <a:ext cx="4556749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329184" y="6236208"/>
            <a:ext cx="3037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29184" y="23774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11292840" y="237744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20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20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sx="94000" rotWithShape="0" algn="t" dir="5460000" dist="127000" sy="9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/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32481" y="23619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1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1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0" y="0"/>
            <a:ext cx="1114431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2" l="0" r="2907" t="0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noFill/>
          <a:ln>
            <a:noFill/>
          </a:ln>
          <a:effectLst>
            <a:outerShdw blurRad="596900" sx="87000" rotWithShape="0" algn="ctr" dir="8820000" dist="330200" sy="87000">
              <a:srgbClr val="000000">
                <a:alpha val="28627"/>
              </a:srgbClr>
            </a:outerShdw>
          </a:effectLst>
        </p:spPr>
      </p:pic>
      <p:sp>
        <p:nvSpPr>
          <p:cNvPr id="116" name="Google Shape;116;p1"/>
          <p:cNvSpPr/>
          <p:nvPr/>
        </p:nvSpPr>
        <p:spPr>
          <a:xfrm rot="-5400000">
            <a:off x="-258714" y="258715"/>
            <a:ext cx="6858000" cy="6340569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>
            <p:ph type="ctrTitle"/>
          </p:nvPr>
        </p:nvSpPr>
        <p:spPr>
          <a:xfrm>
            <a:off x="589558" y="1549597"/>
            <a:ext cx="4501057" cy="248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lang="en-US" sz="4100">
                <a:solidFill>
                  <a:srgbClr val="FFFFFF"/>
                </a:solidFill>
              </a:rPr>
              <a:t> A Small Company Network Design Project</a:t>
            </a:r>
            <a:br>
              <a:rPr lang="en-US" sz="4100">
                <a:solidFill>
                  <a:srgbClr val="FFFFFF"/>
                </a:solidFill>
              </a:rPr>
            </a:br>
            <a:endParaRPr sz="4100">
              <a:solidFill>
                <a:srgbClr val="FFFFFF"/>
              </a:solidFill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sx="95000" rotWithShape="0" algn="t" dir="5460000" dist="1524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0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10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0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-1" y="0"/>
            <a:ext cx="12192000" cy="187423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0000" rotWithShape="0" algn="t" dir="5460000" dist="127000" sy="90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>
            <p:ph type="title"/>
          </p:nvPr>
        </p:nvSpPr>
        <p:spPr>
          <a:xfrm>
            <a:off x="589558" y="293428"/>
            <a:ext cx="5474257" cy="1235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THANK YOU</a:t>
            </a:r>
            <a:endParaRPr/>
          </a:p>
        </p:txBody>
      </p:sp>
      <p:cxnSp>
        <p:nvCxnSpPr>
          <p:cNvPr id="208" name="Google Shape;208;p10"/>
          <p:cNvCxnSpPr/>
          <p:nvPr/>
        </p:nvCxnSpPr>
        <p:spPr>
          <a:xfrm>
            <a:off x="11668155" y="985882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andshake"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382" y="2375210"/>
            <a:ext cx="3624841" cy="3624841"/>
          </a:xfrm>
          <a:prstGeom prst="rect">
            <a:avLst/>
          </a:prstGeom>
          <a:noFill/>
          <a:ln>
            <a:noFill/>
          </a:ln>
          <a:effectLst>
            <a:outerShdw blurRad="596900" sx="87000" rotWithShape="0" algn="ctr" dir="8820000" dist="330200" sy="87000">
              <a:srgbClr val="000000">
                <a:alpha val="28627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761802" y="956281"/>
            <a:ext cx="4230482" cy="2010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Network Topology Overview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761803" y="3566161"/>
            <a:ext cx="4230482" cy="255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Network Topology Overview</a:t>
            </a:r>
            <a:br>
              <a:rPr lang="en-US" sz="2000"/>
            </a:br>
            <a:br>
              <a:rPr lang="en-US" sz="2000"/>
            </a:br>
            <a:r>
              <a:rPr lang="en-US" sz="2000"/>
              <a:t>The network design includes multiple VLANs and regions, each connected via a central core switch, forming a robust small company network infrastructure. Below is a detailed breakdown of the network: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5632004" y="0"/>
            <a:ext cx="655999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1000" sx="95000" rotWithShape="0" algn="t" dir="8520000" dist="317500" sy="95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twork"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6338" y="1292845"/>
            <a:ext cx="4511442" cy="4511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0" y="0"/>
            <a:ext cx="12192000" cy="2284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761801" y="858983"/>
            <a:ext cx="9906799" cy="1161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Network Design :</a:t>
            </a:r>
            <a:endParaRPr/>
          </a:p>
        </p:txBody>
      </p:sp>
      <p:pic>
        <p:nvPicPr>
          <p:cNvPr descr="A diagram of a computer network&#10;&#10;Description automatically generated"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367" y="3449078"/>
            <a:ext cx="4955147" cy="167236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6649081" y="2638498"/>
            <a:ext cx="4119258" cy="3601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u="none" cap="none" strike="noStrike">
                <a:latin typeface="Avenir"/>
                <a:ea typeface="Avenir"/>
                <a:cs typeface="Avenir"/>
                <a:sym typeface="Avenir"/>
              </a:rPr>
              <a:t>Components : Devices: Switches, Routers, PCs, and Servers.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u="none" cap="none" strike="noStrike">
                <a:latin typeface="Avenir"/>
                <a:ea typeface="Avenir"/>
                <a:cs typeface="Avenir"/>
                <a:sym typeface="Avenir"/>
              </a:rPr>
              <a:t>Topology: Logical layout designed for optimal performance and scalability.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cxnSp>
        <p:nvCxnSpPr>
          <p:cNvPr id="138" name="Google Shape;138;p3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0" y="0"/>
            <a:ext cx="12192000" cy="2284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>
            <p:ph type="title"/>
          </p:nvPr>
        </p:nvSpPr>
        <p:spPr>
          <a:xfrm>
            <a:off x="761801" y="858983"/>
            <a:ext cx="9906799" cy="1161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Configurations</a:t>
            </a:r>
            <a:endParaRPr/>
          </a:p>
        </p:txBody>
      </p:sp>
      <p:pic>
        <p:nvPicPr>
          <p:cNvPr descr="Server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182" y="2571501"/>
            <a:ext cx="3427516" cy="342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6649081" y="2638498"/>
            <a:ext cx="4119258" cy="3601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Key Configurations Implemented: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Hostname Configuration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Time Synchronization: NTP Server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Logging System: Syslog Server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Access Management: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SSH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VTY and Console Access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148" name="Google Shape;148;p4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0"/>
            <a:ext cx="12192000" cy="2284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761801" y="858983"/>
            <a:ext cx="9906799" cy="1161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VLAN and Routing</a:t>
            </a:r>
            <a:endParaRPr/>
          </a:p>
        </p:txBody>
      </p:sp>
      <p:pic>
        <p:nvPicPr>
          <p:cNvPr descr="Server"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182" y="2571501"/>
            <a:ext cx="3427516" cy="342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6649081" y="2638498"/>
            <a:ext cx="4119258" cy="3601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VLAN Configuration: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Segmentation of network into logical VLANs.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Inter-VLAN Routing: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Enabled via a Layer 3 device to facilitate communication.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Dynamic Host Configuration Protocol (DHCP):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Automates IP addressing for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cxnSp>
        <p:nvCxnSpPr>
          <p:cNvPr id="158" name="Google Shape;158;p5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0" y="0"/>
            <a:ext cx="12192000" cy="2284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>
            <p:ph type="title"/>
          </p:nvPr>
        </p:nvSpPr>
        <p:spPr>
          <a:xfrm>
            <a:off x="761801" y="858983"/>
            <a:ext cx="9906799" cy="1161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Spanning Tree and Port Features</a:t>
            </a:r>
            <a:endParaRPr/>
          </a:p>
        </p:txBody>
      </p:sp>
      <p:pic>
        <p:nvPicPr>
          <p:cNvPr descr="Branching Diagram"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182" y="2571501"/>
            <a:ext cx="3427516" cy="342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6649081" y="2638498"/>
            <a:ext cx="4119258" cy="3601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Spanning Tree Protocol (STP):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Ensures a loop-free topology.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Port Enhancements: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/>
              <a:t>PortFast:</a:t>
            </a:r>
            <a:r>
              <a:rPr lang="en-US"/>
              <a:t> For faster network convergence.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/>
              <a:t>BPDU Guard:</a:t>
            </a:r>
            <a:r>
              <a:rPr lang="en-US"/>
              <a:t> Protection against rogue devices.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cxnSp>
        <p:nvCxnSpPr>
          <p:cNvPr id="168" name="Google Shape;168;p6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0" y="0"/>
            <a:ext cx="12192000" cy="2284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761801" y="858983"/>
            <a:ext cx="9906799" cy="1161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Management Protocols</a:t>
            </a:r>
            <a:endParaRPr/>
          </a:p>
        </p:txBody>
      </p:sp>
      <p:pic>
        <p:nvPicPr>
          <p:cNvPr descr="Stream"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182" y="2571501"/>
            <a:ext cx="3427516" cy="342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6649081" y="2638498"/>
            <a:ext cx="4119258" cy="3601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VTP:</a:t>
            </a:r>
            <a:r>
              <a:rPr lang="en-US"/>
              <a:t> VLAN Trunking Protocol to manage VLANs efficiently.</a:t>
            </a:r>
            <a:br>
              <a:rPr lang="en-US"/>
            </a:br>
            <a:r>
              <a:rPr b="1" lang="en-US"/>
              <a:t>CDP and LLDP:</a:t>
            </a:r>
            <a:r>
              <a:rPr lang="en-US"/>
              <a:t> Device discovery and information sharing.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TFTP:</a:t>
            </a:r>
            <a:r>
              <a:rPr lang="en-US"/>
              <a:t> Centralized server for file transfer.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cxnSp>
        <p:nvCxnSpPr>
          <p:cNvPr id="178" name="Google Shape;178;p7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0" y="0"/>
            <a:ext cx="12192000" cy="2284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>
            <p:ph type="title"/>
          </p:nvPr>
        </p:nvSpPr>
        <p:spPr>
          <a:xfrm>
            <a:off x="761801" y="858983"/>
            <a:ext cx="9906799" cy="1161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Advanced Features</a:t>
            </a:r>
            <a:endParaRPr/>
          </a:p>
        </p:txBody>
      </p:sp>
      <p:pic>
        <p:nvPicPr>
          <p:cNvPr descr="Laptop Secure"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182" y="2571501"/>
            <a:ext cx="3427516" cy="342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6649081" y="2638498"/>
            <a:ext cx="4119258" cy="3601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EtherChannel:</a:t>
            </a:r>
            <a:r>
              <a:rPr lang="en-US"/>
              <a:t> Combines multiple physical links for increased bandwidth.</a:t>
            </a:r>
            <a:br>
              <a:rPr lang="en-US"/>
            </a:br>
            <a:r>
              <a:rPr b="1" lang="en-US"/>
              <a:t>Switch Security:</a:t>
            </a:r>
            <a:r>
              <a:rPr lang="en-US"/>
              <a:t> Prevents unauthorized access and attacks.</a:t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CC4125"/>
                </a:solidFill>
              </a:rPr>
              <a:t>OMAR ASHRAF MOHAMED</a:t>
            </a:r>
            <a:endParaRPr b="0" i="0" sz="3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0" y="-1"/>
            <a:ext cx="12192000" cy="16413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sx="95000" rotWithShape="0" algn="t" dir="5460000" dist="63500" sy="95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761801" y="296712"/>
            <a:ext cx="9906199" cy="1157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owner</a:t>
            </a:r>
            <a:endParaRPr/>
          </a:p>
        </p:txBody>
      </p:sp>
      <p:cxnSp>
        <p:nvCxnSpPr>
          <p:cNvPr id="196" name="Google Shape;196;p9"/>
          <p:cNvCxnSpPr/>
          <p:nvPr/>
        </p:nvCxnSpPr>
        <p:spPr>
          <a:xfrm>
            <a:off x="11668155" y="5641010"/>
            <a:ext cx="0" cy="5990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vel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2024-11-18T22:46:37Z</dcterms:created>
  <dc:creator>Adham Emad</dc:creator>
</cp:coreProperties>
</file>