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8" r:id="rId4"/>
    <p:sldId id="269" r:id="rId5"/>
    <p:sldId id="275" r:id="rId6"/>
    <p:sldId id="272" r:id="rId7"/>
    <p:sldId id="273" r:id="rId8"/>
    <p:sldId id="270" r:id="rId9"/>
    <p:sldId id="258" r:id="rId10"/>
    <p:sldId id="260" r:id="rId11"/>
    <p:sldId id="261" r:id="rId12"/>
    <p:sldId id="259" r:id="rId13"/>
    <p:sldId id="262" r:id="rId14"/>
    <p:sldId id="263" r:id="rId15"/>
    <p:sldId id="271" r:id="rId16"/>
    <p:sldId id="265" r:id="rId17"/>
    <p:sldId id="27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89744"/>
  </p:normalViewPr>
  <p:slideViewPr>
    <p:cSldViewPr snapToGrid="0" snapToObjects="1">
      <p:cViewPr>
        <p:scale>
          <a:sx n="74" d="100"/>
          <a:sy n="74" d="100"/>
        </p:scale>
        <p:origin x="6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C5D98-5976-7C48-B4ED-188E6E607A29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855A6-116A-564F-85E0-99124C20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7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855A6-116A-564F-85E0-99124C2061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90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855A6-116A-564F-85E0-99124C2061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7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9918" y="2890061"/>
            <a:ext cx="9144000" cy="1641490"/>
          </a:xfrm>
        </p:spPr>
        <p:txBody>
          <a:bodyPr/>
          <a:lstStyle/>
          <a:p>
            <a:r>
              <a:rPr lang="en-US" dirty="0" smtClean="0"/>
              <a:t>Young People Survey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9917" y="2120408"/>
            <a:ext cx="9144000" cy="754025"/>
          </a:xfrm>
        </p:spPr>
        <p:txBody>
          <a:bodyPr/>
          <a:lstStyle/>
          <a:p>
            <a:r>
              <a:rPr lang="en-US" dirty="0" smtClean="0"/>
              <a:t>Machine Learning Case Study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963743" y="4259976"/>
            <a:ext cx="5210174" cy="543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By </a:t>
            </a:r>
            <a:r>
              <a:rPr lang="en-US" sz="2000" dirty="0" smtClean="0"/>
              <a:t>Omar </a:t>
            </a:r>
            <a:r>
              <a:rPr lang="en-US" sz="2000" dirty="0" smtClean="0"/>
              <a:t>Askar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43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Models: 1</a:t>
            </a:r>
            <a:r>
              <a:rPr lang="en-GB" dirty="0" smtClean="0"/>
              <a:t>.</a:t>
            </a:r>
            <a:r>
              <a:rPr lang="en-US" dirty="0" smtClean="0"/>
              <a:t> </a:t>
            </a:r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54200"/>
            <a:ext cx="10233800" cy="4351338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Performance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429182"/>
            <a:ext cx="5791200" cy="2171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47" y="5306571"/>
            <a:ext cx="3762558" cy="14158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562600" y="4739076"/>
            <a:ext cx="579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70&amp; training data, 30% testing data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Area Under Curve (ROC): 54%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Model Accuracy (Cross Validation): 62.0%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</a:t>
            </a:r>
            <a:r>
              <a:rPr lang="en-US" dirty="0"/>
              <a:t>model doesn’t perform well </a:t>
            </a:r>
            <a:r>
              <a:rPr lang="en-US" dirty="0" smtClean="0"/>
              <a:t>as the </a:t>
            </a:r>
            <a:r>
              <a:rPr lang="en-US" dirty="0"/>
              <a:t>number of features is </a:t>
            </a:r>
            <a:r>
              <a:rPr lang="en-US" dirty="0" smtClean="0"/>
              <a:t>large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45" y="2379547"/>
            <a:ext cx="3762060" cy="293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Models: </a:t>
            </a:r>
            <a:r>
              <a:rPr lang="en-US" dirty="0" smtClean="0"/>
              <a:t>2</a:t>
            </a:r>
            <a:r>
              <a:rPr lang="en-GB" dirty="0" smtClean="0"/>
              <a:t>.</a:t>
            </a:r>
            <a:r>
              <a:rPr lang="en-US" dirty="0" smtClean="0"/>
              <a:t> </a:t>
            </a:r>
            <a:r>
              <a:rPr lang="en-US" dirty="0"/>
              <a:t>Random </a:t>
            </a:r>
            <a:r>
              <a:rPr lang="en-US" dirty="0" smtClean="0"/>
              <a:t>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03763"/>
          </a:xfrm>
        </p:spPr>
        <p:txBody>
          <a:bodyPr>
            <a:normAutofit/>
          </a:bodyPr>
          <a:lstStyle/>
          <a:p>
            <a:r>
              <a:rPr lang="en-US" dirty="0" smtClean="0"/>
              <a:t>Goal: To predict the target’s class - Individual saves or doesn’t save money- based on the associated features </a:t>
            </a:r>
          </a:p>
          <a:p>
            <a:endParaRPr lang="en-US" dirty="0"/>
          </a:p>
          <a:p>
            <a:r>
              <a:rPr lang="en-US" dirty="0" smtClean="0"/>
              <a:t>Idea</a:t>
            </a:r>
            <a:r>
              <a:rPr lang="en-US" dirty="0"/>
              <a:t>: Combine a number of decision trees with bad/moderate accuracy into </a:t>
            </a:r>
            <a:r>
              <a:rPr lang="en-US" dirty="0" smtClean="0"/>
              <a:t>a big forest with </a:t>
            </a:r>
            <a:r>
              <a:rPr lang="en-US" dirty="0"/>
              <a:t>a </a:t>
            </a:r>
            <a:r>
              <a:rPr lang="en-US" dirty="0" smtClean="0"/>
              <a:t>higher accuracy using bagging (Bootstrap sampling and aggregation) and </a:t>
            </a:r>
            <a:r>
              <a:rPr lang="en-US" dirty="0"/>
              <a:t>random feature </a:t>
            </a:r>
            <a:r>
              <a:rPr lang="en-US" dirty="0" smtClean="0"/>
              <a:t>sampling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105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Models: </a:t>
            </a:r>
            <a:r>
              <a:rPr lang="en-US" dirty="0" smtClean="0"/>
              <a:t>2</a:t>
            </a:r>
            <a:r>
              <a:rPr lang="en-GB" dirty="0" smtClean="0"/>
              <a:t>.</a:t>
            </a:r>
            <a:r>
              <a:rPr lang="en-US" dirty="0" smtClean="0"/>
              <a:t> </a:t>
            </a:r>
            <a:r>
              <a:rPr lang="en-US" dirty="0"/>
              <a:t>Random </a:t>
            </a:r>
            <a:r>
              <a:rPr lang="en-US" dirty="0" smtClean="0"/>
              <a:t>Forest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Model Performance</a:t>
            </a:r>
          </a:p>
          <a:p>
            <a:r>
              <a:rPr lang="en-US" sz="2400" dirty="0" smtClean="0"/>
              <a:t>The AUC in the initial run is </a:t>
            </a:r>
            <a:r>
              <a:rPr lang="it-IT" sz="2400" dirty="0" smtClean="0"/>
              <a:t>0.7</a:t>
            </a:r>
            <a:br>
              <a:rPr lang="it-IT" sz="2400" dirty="0" smtClean="0"/>
            </a:br>
            <a:endParaRPr lang="it-IT" sz="2400" dirty="0" smtClean="0"/>
          </a:p>
          <a:p>
            <a:pPr marL="0" indent="0">
              <a:buNone/>
            </a:pPr>
            <a:r>
              <a:rPr lang="en-US" dirty="0" smtClean="0"/>
              <a:t>Feature importance</a:t>
            </a:r>
          </a:p>
          <a:p>
            <a:r>
              <a:rPr lang="en-US" sz="2400" dirty="0" smtClean="0"/>
              <a:t>The plot shows the importance of each </a:t>
            </a:r>
            <a:br>
              <a:rPr lang="en-US" sz="2400" dirty="0" smtClean="0"/>
            </a:br>
            <a:r>
              <a:rPr lang="en-US" sz="2400" dirty="0" smtClean="0"/>
              <a:t>variable in the output accuracy</a:t>
            </a:r>
          </a:p>
          <a:p>
            <a:r>
              <a:rPr lang="en-US" sz="2400" dirty="0" smtClean="0"/>
              <a:t>Example: Height, Weight, Active in </a:t>
            </a:r>
            <a:br>
              <a:rPr lang="en-US" sz="2400" dirty="0" smtClean="0"/>
            </a:br>
            <a:r>
              <a:rPr lang="en-US" sz="2400" dirty="0" smtClean="0"/>
              <a:t>Sports are surprisingly more influential </a:t>
            </a:r>
            <a:br>
              <a:rPr lang="en-US" sz="2400" dirty="0" smtClean="0"/>
            </a:br>
            <a:r>
              <a:rPr lang="en-US" sz="2400" dirty="0" smtClean="0"/>
              <a:t>than Economy Management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404" y="1753272"/>
            <a:ext cx="5277078" cy="5032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8" y="1386130"/>
            <a:ext cx="4050285" cy="27287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45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Models: </a:t>
            </a:r>
            <a:r>
              <a:rPr lang="en-US" dirty="0" smtClean="0"/>
              <a:t>2</a:t>
            </a:r>
            <a:r>
              <a:rPr lang="en-GB" dirty="0" smtClean="0"/>
              <a:t>.</a:t>
            </a:r>
            <a:r>
              <a:rPr lang="en-US" dirty="0" smtClean="0"/>
              <a:t> </a:t>
            </a:r>
            <a:r>
              <a:rPr lang="en-US" dirty="0"/>
              <a:t>Random </a:t>
            </a:r>
            <a:r>
              <a:rPr lang="en-US" dirty="0"/>
              <a:t>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Model Optimization</a:t>
            </a:r>
          </a:p>
          <a:p>
            <a:r>
              <a:rPr lang="en-US" sz="1800" dirty="0"/>
              <a:t>model = </a:t>
            </a:r>
            <a:r>
              <a:rPr lang="en-US" sz="1800" dirty="0" err="1" smtClean="0"/>
              <a:t>RandomForestRegressor</a:t>
            </a:r>
            <a:r>
              <a:rPr lang="en-US" sz="1800" dirty="0" smtClean="0"/>
              <a:t>(</a:t>
            </a:r>
            <a:r>
              <a:rPr lang="en-US" sz="1800" dirty="0" err="1" smtClean="0">
                <a:solidFill>
                  <a:srgbClr val="FF0000"/>
                </a:solidFill>
              </a:rPr>
              <a:t>n_estimators</a:t>
            </a:r>
            <a:r>
              <a:rPr lang="en-US" sz="1800" dirty="0" smtClean="0">
                <a:solidFill>
                  <a:srgbClr val="FF0000"/>
                </a:solidFill>
              </a:rPr>
              <a:t>=?</a:t>
            </a:r>
            <a:r>
              <a:rPr lang="en-US" sz="1800" dirty="0" smtClean="0"/>
              <a:t>, </a:t>
            </a:r>
            <a:r>
              <a:rPr lang="en-US" sz="1800" dirty="0" err="1"/>
              <a:t>oob_score</a:t>
            </a:r>
            <a:r>
              <a:rPr lang="en-US" sz="1800" dirty="0"/>
              <a:t>=True, </a:t>
            </a:r>
            <a:r>
              <a:rPr lang="en-US" sz="1800" dirty="0" err="1"/>
              <a:t>n_jobs</a:t>
            </a:r>
            <a:r>
              <a:rPr lang="en-US" sz="1800" dirty="0"/>
              <a:t>=-1, </a:t>
            </a:r>
            <a:r>
              <a:rPr lang="en-US" sz="1800" dirty="0" err="1" smtClean="0"/>
              <a:t>random_state</a:t>
            </a:r>
            <a:r>
              <a:rPr lang="en-US" sz="1800" dirty="0"/>
              <a:t>=102, </a:t>
            </a:r>
            <a:r>
              <a:rPr lang="en-US" sz="1800" dirty="0" smtClean="0"/>
              <a:t>			               </a:t>
            </a:r>
            <a:r>
              <a:rPr lang="en-US" sz="1800" dirty="0" err="1" smtClean="0">
                <a:solidFill>
                  <a:srgbClr val="FF0000"/>
                </a:solidFill>
              </a:rPr>
              <a:t>max_features</a:t>
            </a:r>
            <a:r>
              <a:rPr lang="en-US" sz="1800" dirty="0" smtClean="0">
                <a:solidFill>
                  <a:srgbClr val="FF0000"/>
                </a:solidFill>
              </a:rPr>
              <a:t>=?</a:t>
            </a:r>
            <a:r>
              <a:rPr lang="en-US" sz="1800" dirty="0" smtClean="0"/>
              <a:t>, </a:t>
            </a:r>
            <a:r>
              <a:rPr lang="en-US" sz="1800" dirty="0" err="1">
                <a:solidFill>
                  <a:srgbClr val="FF0000"/>
                </a:solidFill>
              </a:rPr>
              <a:t>min_samples_leaf</a:t>
            </a:r>
            <a:r>
              <a:rPr lang="en-US" sz="1800" dirty="0" smtClean="0">
                <a:solidFill>
                  <a:srgbClr val="FF0000"/>
                </a:solidFill>
              </a:rPr>
              <a:t>=?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46" y="3071001"/>
            <a:ext cx="3222332" cy="35282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050" y="3071001"/>
            <a:ext cx="4916815" cy="35282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733" y="3071002"/>
            <a:ext cx="2423668" cy="35282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11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r>
              <a:rPr lang="en-US" dirty="0"/>
              <a:t>: </a:t>
            </a:r>
            <a:r>
              <a:rPr lang="en-US" dirty="0" smtClean="0"/>
              <a:t>2</a:t>
            </a:r>
            <a:r>
              <a:rPr lang="en-GB" dirty="0" smtClean="0"/>
              <a:t>.</a:t>
            </a:r>
            <a:r>
              <a:rPr lang="en-US" dirty="0" smtClean="0"/>
              <a:t> </a:t>
            </a:r>
            <a:r>
              <a:rPr lang="en-US" dirty="0"/>
              <a:t>Random </a:t>
            </a:r>
            <a:r>
              <a:rPr lang="en-US" dirty="0"/>
              <a:t>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Rerun with the optimizing parameters</a:t>
            </a:r>
          </a:p>
          <a:p>
            <a:r>
              <a:rPr lang="en-US" dirty="0" smtClean="0"/>
              <a:t>Area Under Curve (ROC curve):</a:t>
            </a:r>
            <a:br>
              <a:rPr lang="en-US" dirty="0" smtClean="0"/>
            </a:br>
            <a:r>
              <a:rPr lang="en-US" dirty="0" smtClean="0"/>
              <a:t>0.7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2671763"/>
            <a:ext cx="5054600" cy="3505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308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Models: </a:t>
            </a:r>
            <a:r>
              <a:rPr lang="en-US" dirty="0" smtClean="0"/>
              <a:t>3</a:t>
            </a:r>
            <a:r>
              <a:rPr lang="en-GB" dirty="0" smtClean="0"/>
              <a:t>.</a:t>
            </a:r>
            <a:r>
              <a:rPr lang="en-US" dirty="0" smtClean="0"/>
              <a:t> </a:t>
            </a:r>
            <a:r>
              <a:rPr lang="en-US" dirty="0"/>
              <a:t>Extra </a:t>
            </a:r>
            <a:r>
              <a:rPr lang="en-US" dirty="0" smtClean="0"/>
              <a:t>Random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03763"/>
          </a:xfrm>
        </p:spPr>
        <p:txBody>
          <a:bodyPr>
            <a:normAutofit/>
          </a:bodyPr>
          <a:lstStyle/>
          <a:p>
            <a:r>
              <a:rPr lang="en-US" dirty="0" smtClean="0"/>
              <a:t>Goal: To predict the target’s class -Individual saves or doesn’t save money- based on the associated features </a:t>
            </a:r>
          </a:p>
          <a:p>
            <a:endParaRPr lang="en-US" dirty="0"/>
          </a:p>
          <a:p>
            <a:r>
              <a:rPr lang="en-US" dirty="0" smtClean="0"/>
              <a:t>Idea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Combine </a:t>
            </a:r>
            <a:r>
              <a:rPr lang="en-US" dirty="0"/>
              <a:t>a number of decision trees with bad/moderate accuracy into one </a:t>
            </a:r>
            <a:r>
              <a:rPr lang="en-US" dirty="0" smtClean="0"/>
              <a:t>big forest with </a:t>
            </a:r>
            <a:r>
              <a:rPr lang="en-US" dirty="0"/>
              <a:t>a </a:t>
            </a:r>
            <a:r>
              <a:rPr lang="en-US" dirty="0" smtClean="0"/>
              <a:t>higher accuracy using </a:t>
            </a:r>
            <a:r>
              <a:rPr lang="en-US" dirty="0" smtClean="0"/>
              <a:t>Bagging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The difference between ERT and Random Forest is that at any given node, Random Forest optimizes the split, while ERT splits at random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56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Models: </a:t>
            </a:r>
            <a:r>
              <a:rPr lang="en-US" dirty="0" smtClean="0"/>
              <a:t>3</a:t>
            </a:r>
            <a:r>
              <a:rPr lang="en-GB" dirty="0" smtClean="0"/>
              <a:t>.</a:t>
            </a:r>
            <a:r>
              <a:rPr lang="en-US" dirty="0" smtClean="0"/>
              <a:t> </a:t>
            </a:r>
            <a:r>
              <a:rPr lang="en-US" dirty="0"/>
              <a:t>Extra </a:t>
            </a:r>
            <a:r>
              <a:rPr lang="en-US" dirty="0"/>
              <a:t>Random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Model Optimization</a:t>
            </a:r>
          </a:p>
          <a:p>
            <a:r>
              <a:rPr lang="en-US" sz="1800" dirty="0" err="1"/>
              <a:t>rsearch</a:t>
            </a:r>
            <a:r>
              <a:rPr lang="en-US" sz="1800" dirty="0"/>
              <a:t> = </a:t>
            </a:r>
            <a:r>
              <a:rPr lang="en-US" sz="1800" dirty="0" err="1"/>
              <a:t>RandomizedSearchCV</a:t>
            </a:r>
            <a:r>
              <a:rPr lang="en-US" sz="1800" dirty="0"/>
              <a:t>(</a:t>
            </a:r>
            <a:r>
              <a:rPr lang="en-US" sz="1800" dirty="0" err="1"/>
              <a:t>clf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rgbClr val="FF0000"/>
                </a:solidFill>
              </a:rPr>
              <a:t>param_distributions</a:t>
            </a:r>
            <a:r>
              <a:rPr lang="en-US" sz="1800" dirty="0">
                <a:solidFill>
                  <a:srgbClr val="FF0000"/>
                </a:solidFill>
              </a:rPr>
              <a:t>=</a:t>
            </a:r>
            <a:r>
              <a:rPr lang="en-US" sz="1800" dirty="0" err="1">
                <a:solidFill>
                  <a:srgbClr val="FF0000"/>
                </a:solidFill>
              </a:rPr>
              <a:t>param_dist</a:t>
            </a:r>
            <a:r>
              <a:rPr lang="en-US" sz="1800" dirty="0"/>
              <a:t>, </a:t>
            </a:r>
            <a:r>
              <a:rPr lang="en-US" sz="1800" dirty="0" err="1"/>
              <a:t>n_iter</a:t>
            </a:r>
            <a:r>
              <a:rPr lang="en-US" sz="1800" dirty="0"/>
              <a:t>=25)</a:t>
            </a:r>
          </a:p>
        </p:txBody>
      </p:sp>
      <p:sp>
        <p:nvSpPr>
          <p:cNvPr id="7" name="Down Arrow 6"/>
          <p:cNvSpPr/>
          <p:nvPr/>
        </p:nvSpPr>
        <p:spPr>
          <a:xfrm>
            <a:off x="5186597" y="2713220"/>
            <a:ext cx="569626" cy="539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073" y="3381493"/>
            <a:ext cx="4940300" cy="939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Down Arrow 9"/>
          <p:cNvSpPr/>
          <p:nvPr/>
        </p:nvSpPr>
        <p:spPr>
          <a:xfrm>
            <a:off x="5186597" y="4496197"/>
            <a:ext cx="569626" cy="539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28" y="5226443"/>
            <a:ext cx="6463363" cy="159370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274234" y="6040549"/>
            <a:ext cx="3516495" cy="6708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5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Models: </a:t>
            </a:r>
            <a:r>
              <a:rPr lang="en-US" dirty="0" smtClean="0"/>
              <a:t>3</a:t>
            </a:r>
            <a:r>
              <a:rPr lang="en-GB" dirty="0" smtClean="0"/>
              <a:t>.</a:t>
            </a:r>
            <a:r>
              <a:rPr lang="en-US" dirty="0" smtClean="0"/>
              <a:t> </a:t>
            </a:r>
            <a:r>
              <a:rPr lang="en-US" dirty="0"/>
              <a:t>Extra </a:t>
            </a:r>
            <a:r>
              <a:rPr lang="en-US" dirty="0"/>
              <a:t>Random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Extra </a:t>
            </a:r>
            <a:r>
              <a:rPr lang="en-US" dirty="0" smtClean="0"/>
              <a:t>Random Trees Cross Validation accuracy </a:t>
            </a:r>
            <a:r>
              <a:rPr lang="en-US" dirty="0"/>
              <a:t>is:  </a:t>
            </a:r>
            <a:r>
              <a:rPr lang="en-US" dirty="0" smtClean="0"/>
              <a:t>0.66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After optimizing (sampling and combining results), that accuracy increased to 0.83, which is not bad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806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 Random Trees </a:t>
            </a:r>
            <a:r>
              <a:rPr lang="en-US" dirty="0" smtClean="0"/>
              <a:t>gave the best </a:t>
            </a:r>
            <a:r>
              <a:rPr lang="en-US" dirty="0" smtClean="0"/>
              <a:t>results</a:t>
            </a:r>
          </a:p>
          <a:p>
            <a:r>
              <a:rPr lang="en-US" dirty="0" smtClean="0"/>
              <a:t>Logistic </a:t>
            </a:r>
            <a:r>
              <a:rPr lang="en-US" dirty="0" smtClean="0"/>
              <a:t>Regression model doesn’t perform </a:t>
            </a:r>
            <a:r>
              <a:rPr lang="en-US" dirty="0" smtClean="0"/>
              <a:t>well in </a:t>
            </a:r>
            <a:r>
              <a:rPr lang="en-US" dirty="0" smtClean="0"/>
              <a:t>this case </a:t>
            </a:r>
            <a:r>
              <a:rPr lang="en-US" dirty="0" smtClean="0"/>
              <a:t>study as a result of having a large </a:t>
            </a:r>
            <a:r>
              <a:rPr lang="en-US" dirty="0" smtClean="0"/>
              <a:t>feature numbers</a:t>
            </a:r>
          </a:p>
          <a:p>
            <a:r>
              <a:rPr lang="en-US" dirty="0" smtClean="0"/>
              <a:t>While Random Forest and Extra Random Trees are very similar classification algorithms that follow the same concept, </a:t>
            </a:r>
            <a:r>
              <a:rPr lang="en-US" dirty="0"/>
              <a:t>Extra Random Trees </a:t>
            </a:r>
            <a:r>
              <a:rPr lang="en-US" dirty="0" smtClean="0"/>
              <a:t>was more robust and </a:t>
            </a:r>
            <a:r>
              <a:rPr lang="en-US" dirty="0" smtClean="0"/>
              <a:t>gave better </a:t>
            </a:r>
            <a:r>
              <a:rPr lang="en-US" dirty="0" smtClean="0"/>
              <a:t>accuracy</a:t>
            </a:r>
          </a:p>
          <a:p>
            <a:r>
              <a:rPr lang="en-US" dirty="0" smtClean="0"/>
              <a:t>Optimizing the used parameters for Random Forest </a:t>
            </a:r>
            <a:r>
              <a:rPr lang="en-US" dirty="0"/>
              <a:t>and Extra Random Trees </a:t>
            </a:r>
            <a:r>
              <a:rPr lang="en-US" dirty="0" smtClean="0"/>
              <a:t>boosts the performance and </a:t>
            </a:r>
            <a:r>
              <a:rPr lang="en-US" dirty="0" smtClean="0"/>
              <a:t>significantly increases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Background and </a:t>
            </a:r>
            <a:r>
              <a:rPr lang="en-US" dirty="0"/>
              <a:t>Dataset </a:t>
            </a:r>
            <a:r>
              <a:rPr lang="en-US" dirty="0" smtClean="0"/>
              <a:t>Description</a:t>
            </a:r>
          </a:p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Exploratory Data Analysis</a:t>
            </a:r>
          </a:p>
          <a:p>
            <a:r>
              <a:rPr lang="en-US" dirty="0"/>
              <a:t>Features and Targets</a:t>
            </a:r>
          </a:p>
          <a:p>
            <a:r>
              <a:rPr lang="en-US" dirty="0" smtClean="0"/>
              <a:t>Hypothesis Testing</a:t>
            </a:r>
          </a:p>
          <a:p>
            <a:r>
              <a:rPr lang="en-US" dirty="0" smtClean="0"/>
              <a:t>Models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Logistic Regression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Random Forest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Extra Random Trees</a:t>
            </a:r>
            <a:endParaRPr lang="en-US" dirty="0" smtClean="0"/>
          </a:p>
          <a:p>
            <a:r>
              <a:rPr lang="en-US" dirty="0"/>
              <a:t>Conclusion, </a:t>
            </a:r>
            <a:r>
              <a:rPr lang="en-US" dirty="0" smtClean="0"/>
              <a:t>Recommendations </a:t>
            </a:r>
            <a:r>
              <a:rPr lang="en-US" dirty="0"/>
              <a:t>&amp; Moving Forward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7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 and Dataset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err="1" smtClean="0"/>
              <a:t>Kaggle</a:t>
            </a:r>
            <a:r>
              <a:rPr lang="en-US" dirty="0"/>
              <a:t> case </a:t>
            </a:r>
            <a:r>
              <a:rPr lang="en-US" dirty="0" smtClean="0"/>
              <a:t>study </a:t>
            </a:r>
            <a:r>
              <a:rPr lang="en-US" dirty="0"/>
              <a:t>a survey for people aged between 15 </a:t>
            </a:r>
            <a:r>
              <a:rPr lang="mr-IN" dirty="0"/>
              <a:t>–</a:t>
            </a:r>
            <a:r>
              <a:rPr lang="en-US" dirty="0"/>
              <a:t> 30 </a:t>
            </a:r>
            <a:r>
              <a:rPr lang="en-US" dirty="0" smtClean="0"/>
              <a:t>years</a:t>
            </a:r>
          </a:p>
          <a:p>
            <a:r>
              <a:rPr lang="en-US" dirty="0"/>
              <a:t>The data file </a:t>
            </a:r>
            <a:r>
              <a:rPr lang="en-US" dirty="0" smtClean="0"/>
              <a:t>consists </a:t>
            </a:r>
            <a:r>
              <a:rPr lang="en-US" dirty="0"/>
              <a:t>of 1010 rows and 150 columns (139 integer and 11 categorical</a:t>
            </a:r>
            <a:r>
              <a:rPr lang="en-US" dirty="0" smtClean="0"/>
              <a:t>). All variables were used in this case study</a:t>
            </a:r>
          </a:p>
          <a:p>
            <a:r>
              <a:rPr lang="en-US" dirty="0"/>
              <a:t>The variables can be split into the following groups:</a:t>
            </a:r>
          </a:p>
          <a:p>
            <a:pPr lvl="1"/>
            <a:r>
              <a:rPr lang="en-US" dirty="0"/>
              <a:t>Music preferences (19 items)</a:t>
            </a:r>
          </a:p>
          <a:p>
            <a:pPr lvl="1"/>
            <a:r>
              <a:rPr lang="en-US" dirty="0"/>
              <a:t>Movie preferences (12 items)</a:t>
            </a:r>
          </a:p>
          <a:p>
            <a:pPr lvl="1"/>
            <a:r>
              <a:rPr lang="en-US" dirty="0"/>
              <a:t>Hobbies &amp; interests (32 items)</a:t>
            </a:r>
          </a:p>
          <a:p>
            <a:pPr lvl="1"/>
            <a:r>
              <a:rPr lang="en-US" dirty="0"/>
              <a:t>Phobias (10 items)</a:t>
            </a:r>
          </a:p>
          <a:p>
            <a:pPr lvl="1"/>
            <a:r>
              <a:rPr lang="en-US" dirty="0"/>
              <a:t>Health habits (3 items)</a:t>
            </a:r>
          </a:p>
          <a:p>
            <a:pPr lvl="1"/>
            <a:r>
              <a:rPr lang="en-US" dirty="0"/>
              <a:t>Personality traits, views on life, &amp; opinions (57 items)</a:t>
            </a:r>
          </a:p>
          <a:p>
            <a:pPr lvl="1"/>
            <a:r>
              <a:rPr lang="en-US" dirty="0"/>
              <a:t>Spending habits (7 items)</a:t>
            </a:r>
          </a:p>
          <a:p>
            <a:pPr lvl="1"/>
            <a:r>
              <a:rPr lang="en-US" dirty="0"/>
              <a:t>Demographics (10 items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5105"/>
            <a:ext cx="10515600" cy="1325563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55605"/>
            <a:ext cx="10233800" cy="4351338"/>
          </a:xfrm>
        </p:spPr>
        <p:txBody>
          <a:bodyPr/>
          <a:lstStyle/>
          <a:p>
            <a:r>
              <a:rPr lang="en-US" dirty="0" smtClean="0"/>
              <a:t>The right question?</a:t>
            </a:r>
          </a:p>
          <a:p>
            <a:pPr lvl="1"/>
            <a:r>
              <a:rPr lang="en-US" dirty="0" smtClean="0"/>
              <a:t>Can we predict the saving habits of individuals given the other variables?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948740"/>
              </p:ext>
            </p:extLst>
          </p:nvPr>
        </p:nvGraphicFramePr>
        <p:xfrm>
          <a:off x="2124342" y="3263896"/>
          <a:ext cx="9508026" cy="2807432"/>
        </p:xfrm>
        <a:graphic>
          <a:graphicData uri="http://schemas.openxmlformats.org/drawingml/2006/table">
            <a:tbl>
              <a:tblPr firstRow="1" firstCol="1" lastRow="1" lastCol="1">
                <a:tableStyleId>{5C22544A-7EE6-4342-B048-85BDC9FD1C3A}</a:tableStyleId>
              </a:tblPr>
              <a:tblGrid>
                <a:gridCol w="1571227"/>
                <a:gridCol w="7936799"/>
              </a:tblGrid>
              <a:tr h="36266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Criterion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Analysis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</a:tr>
              <a:tr h="62339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S</a:t>
                      </a:r>
                      <a:r>
                        <a:rPr lang="en-US" sz="1800" dirty="0">
                          <a:effectLst/>
                        </a:rPr>
                        <a:t>pecific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We are measuring the difference between the null model </a:t>
                      </a:r>
                      <a:r>
                        <a:rPr lang="en-US" sz="1800" dirty="0" smtClean="0">
                          <a:effectLst/>
                        </a:rPr>
                        <a:t>(no correlation between saving</a:t>
                      </a:r>
                      <a:r>
                        <a:rPr lang="en-US" sz="1800" baseline="0" dirty="0" smtClean="0">
                          <a:effectLst/>
                        </a:rPr>
                        <a:t> habits and the other features)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</a:tr>
              <a:tr h="62406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M</a:t>
                      </a:r>
                      <a:r>
                        <a:rPr lang="en-US" sz="1800" dirty="0">
                          <a:effectLst/>
                        </a:rPr>
                        <a:t>easurable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Through </a:t>
                      </a:r>
                      <a:r>
                        <a:rPr lang="en-US" sz="1800" dirty="0" smtClean="0">
                          <a:effectLst/>
                        </a:rPr>
                        <a:t>training, testing, and </a:t>
                      </a:r>
                      <a:r>
                        <a:rPr lang="en-US" sz="1800" dirty="0">
                          <a:effectLst/>
                        </a:rPr>
                        <a:t>cross-validation, we can measure the </a:t>
                      </a:r>
                      <a:r>
                        <a:rPr lang="en-US" sz="1800" dirty="0" smtClean="0">
                          <a:effectLst/>
                        </a:rPr>
                        <a:t>prediction accuracy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</a:tr>
              <a:tr h="36266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A</a:t>
                      </a:r>
                      <a:r>
                        <a:rPr lang="en-US" sz="1800" dirty="0">
                          <a:effectLst/>
                        </a:rPr>
                        <a:t>nswerable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A classification problem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</a:tr>
              <a:tr h="4146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R</a:t>
                      </a:r>
                      <a:r>
                        <a:rPr lang="en-US" sz="1800" dirty="0">
                          <a:effectLst/>
                        </a:rPr>
                        <a:t>elevant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Relevant for psychology studies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</a:tr>
              <a:tr h="36266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T</a:t>
                      </a:r>
                      <a:r>
                        <a:rPr lang="en-US" sz="1800" dirty="0">
                          <a:effectLst/>
                        </a:rPr>
                        <a:t>ime bound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smtClean="0">
                          <a:effectLst/>
                          <a:latin typeface="Calibri" charset="0"/>
                          <a:ea typeface="Calibri" charset="0"/>
                          <a:cs typeface="Arial" charset="0"/>
                        </a:rPr>
                        <a:t>Using</a:t>
                      </a:r>
                      <a:r>
                        <a:rPr lang="en-US" sz="1800" baseline="0" dirty="0" smtClean="0">
                          <a:effectLst/>
                          <a:latin typeface="Calibri" charset="0"/>
                          <a:ea typeface="Calibri" charset="0"/>
                          <a:cs typeface="Arial" charset="0"/>
                        </a:rPr>
                        <a:t> three classification models, obtaining a prediction should take minutes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1070766" y="3717561"/>
            <a:ext cx="775007" cy="2227490"/>
          </a:xfrm>
          <a:prstGeom prst="leftBrace">
            <a:avLst>
              <a:gd name="adj1" fmla="val 10352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258300" y="4583428"/>
            <a:ext cx="126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SMART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193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7222" y="1811458"/>
            <a:ext cx="54454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this survey </a:t>
            </a:r>
            <a:r>
              <a:rPr lang="en-US" sz="2400" dirty="0" smtClean="0"/>
              <a:t>population:-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59</a:t>
            </a:r>
            <a:r>
              <a:rPr lang="en-US" sz="2400" dirty="0"/>
              <a:t>% of the population are </a:t>
            </a:r>
            <a:r>
              <a:rPr lang="en-US" sz="2400" dirty="0" smtClean="0"/>
              <a:t>females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err="1" smtClean="0"/>
              <a:t>Avg</a:t>
            </a:r>
            <a:r>
              <a:rPr lang="en-US" sz="2400" dirty="0" smtClean="0"/>
              <a:t> </a:t>
            </a:r>
            <a:r>
              <a:rPr lang="en-US" sz="2400" dirty="0"/>
              <a:t>population age is 20.4, </a:t>
            </a:r>
            <a:r>
              <a:rPr lang="en-US" sz="2400" dirty="0" err="1"/>
              <a:t>avg</a:t>
            </a:r>
            <a:r>
              <a:rPr lang="en-US" sz="2400" dirty="0"/>
              <a:t> female age: </a:t>
            </a:r>
            <a:r>
              <a:rPr lang="en-US" sz="2400" dirty="0" smtClean="0"/>
              <a:t>20.14, </a:t>
            </a:r>
            <a:r>
              <a:rPr lang="en-US" sz="2400" dirty="0"/>
              <a:t>and </a:t>
            </a:r>
            <a:r>
              <a:rPr lang="en-US" sz="2400" dirty="0" err="1"/>
              <a:t>avg</a:t>
            </a:r>
            <a:r>
              <a:rPr lang="en-US" sz="2400" dirty="0"/>
              <a:t> male age: </a:t>
            </a:r>
            <a:r>
              <a:rPr lang="en-US" sz="2400" dirty="0" smtClean="0"/>
              <a:t>20.8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On </a:t>
            </a:r>
            <a:r>
              <a:rPr lang="en-US" sz="2400" dirty="0"/>
              <a:t>average, more females are into Arts than males, whereas more men are into Hard Sciences and Computer </a:t>
            </a:r>
            <a:r>
              <a:rPr lang="en-US" sz="2400" dirty="0" smtClean="0"/>
              <a:t>Sciences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192" y="2330169"/>
            <a:ext cx="6331790" cy="385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945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947" y="1558642"/>
            <a:ext cx="4554748" cy="49319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247876" y="1984075"/>
            <a:ext cx="69120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On average, female save more than males, whereas males are noticeably more interested in sports than </a:t>
            </a:r>
            <a:r>
              <a:rPr lang="en-US" sz="2400" dirty="0" smtClean="0"/>
              <a:t>females</a:t>
            </a:r>
            <a:br>
              <a:rPr lang="en-US" sz="2400" dirty="0" smtClean="0"/>
            </a:b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Interest in music and movies is roughly equally distributed between males and </a:t>
            </a:r>
            <a:r>
              <a:rPr lang="en-US" sz="2400" dirty="0" smtClean="0"/>
              <a:t>females</a:t>
            </a:r>
            <a:br>
              <a:rPr lang="en-US" sz="2400" dirty="0" smtClean="0"/>
            </a:b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On average, women in the survey tend to do slightly better on saving money than men</a:t>
            </a:r>
          </a:p>
          <a:p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728775" y="6490595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Correlation Plot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and 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Features: 149 columns (all but ”Finances” )</a:t>
            </a:r>
          </a:p>
          <a:p>
            <a:r>
              <a:rPr lang="en-US" dirty="0" smtClean="0"/>
              <a:t>Target: “Finances” column, which indicates the individual’s tendency to save money on a scale of 1 to 5 </a:t>
            </a:r>
            <a:r>
              <a:rPr lang="en-US" dirty="0" smtClean="0"/>
              <a:t>(i.e. 1 doesn’t </a:t>
            </a:r>
            <a:r>
              <a:rPr lang="en-US" dirty="0" smtClean="0"/>
              <a:t>save, 5 </a:t>
            </a:r>
            <a:r>
              <a:rPr lang="en-US" dirty="0" smtClean="0"/>
              <a:t>saves </a:t>
            </a:r>
            <a:r>
              <a:rPr lang="en-US" dirty="0" smtClean="0"/>
              <a:t>the most)</a:t>
            </a:r>
          </a:p>
          <a:p>
            <a:r>
              <a:rPr lang="en-US" dirty="0" smtClean="0"/>
              <a:t>In order for this problem to be a binary classification problem, the </a:t>
            </a:r>
            <a:r>
              <a:rPr lang="en-US" dirty="0" smtClean="0"/>
              <a:t>target </a:t>
            </a:r>
            <a:r>
              <a:rPr lang="en-US" dirty="0" smtClean="0"/>
              <a:t>variable was </a:t>
            </a:r>
            <a:r>
              <a:rPr lang="en-US" dirty="0" smtClean="0"/>
              <a:t>converted into a binary class target where:</a:t>
            </a:r>
          </a:p>
          <a:p>
            <a:pPr lvl="1"/>
            <a:r>
              <a:rPr lang="en-US" dirty="0" smtClean="0"/>
              <a:t>Classes 0,1,2 were replaced with 0</a:t>
            </a:r>
          </a:p>
          <a:p>
            <a:pPr lvl="1"/>
            <a:r>
              <a:rPr lang="en-US" dirty="0" smtClean="0"/>
              <a:t>Classes 4,5 were replaced with 1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3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any gender differences </a:t>
            </a:r>
            <a:r>
              <a:rPr lang="en-US" dirty="0" smtClean="0"/>
              <a:t>in money saving?</a:t>
            </a:r>
          </a:p>
          <a:p>
            <a:pPr lvl="1"/>
            <a:r>
              <a:rPr lang="en-US" dirty="0"/>
              <a:t>no enough evidence to </a:t>
            </a:r>
            <a:r>
              <a:rPr lang="en-US" dirty="0" smtClean="0"/>
              <a:t>show that </a:t>
            </a:r>
            <a:r>
              <a:rPr lang="en-US" dirty="0"/>
              <a:t>females and males have different </a:t>
            </a:r>
            <a:r>
              <a:rPr lang="en-US" dirty="0" smtClean="0"/>
              <a:t>money savings habits</a:t>
            </a:r>
          </a:p>
          <a:p>
            <a:r>
              <a:rPr lang="en-US" dirty="0"/>
              <a:t>Is there any differences in money saving </a:t>
            </a:r>
            <a:r>
              <a:rPr lang="en-US" dirty="0" smtClean="0"/>
              <a:t>between </a:t>
            </a:r>
            <a:r>
              <a:rPr lang="en-US" dirty="0"/>
              <a:t>people from </a:t>
            </a:r>
            <a:r>
              <a:rPr lang="en-US" dirty="0" smtClean="0"/>
              <a:t>cities </a:t>
            </a:r>
            <a:r>
              <a:rPr lang="en-US" dirty="0"/>
              <a:t>or </a:t>
            </a:r>
            <a:r>
              <a:rPr lang="en-US" dirty="0" smtClean="0"/>
              <a:t>villages?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vidence suggests that people </a:t>
            </a:r>
            <a:r>
              <a:rPr lang="en-US" dirty="0"/>
              <a:t>from </a:t>
            </a:r>
            <a:r>
              <a:rPr lang="en-US" dirty="0" smtClean="0"/>
              <a:t>villages are </a:t>
            </a:r>
            <a:r>
              <a:rPr lang="en-US" dirty="0"/>
              <a:t>more </a:t>
            </a:r>
            <a:r>
              <a:rPr lang="en-US" dirty="0" smtClean="0"/>
              <a:t>financially conservative </a:t>
            </a:r>
            <a:r>
              <a:rPr lang="en-US" dirty="0"/>
              <a:t>than people from </a:t>
            </a:r>
            <a:r>
              <a:rPr lang="en-US" dirty="0" smtClean="0"/>
              <a:t>cities</a:t>
            </a:r>
          </a:p>
          <a:p>
            <a:r>
              <a:rPr lang="en-US" dirty="0" smtClean="0"/>
              <a:t>Is there any differences in money saving between education level?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enough evidence to show that people with different education level have different money saving habits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4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</a:t>
            </a:r>
            <a:r>
              <a:rPr lang="mr-IN" dirty="0" smtClean="0"/>
              <a:t>–</a:t>
            </a:r>
            <a:r>
              <a:rPr lang="en-US" dirty="0" smtClean="0"/>
              <a:t>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03763"/>
          </a:xfrm>
        </p:spPr>
        <p:txBody>
          <a:bodyPr>
            <a:normAutofit/>
          </a:bodyPr>
          <a:lstStyle/>
          <a:p>
            <a:r>
              <a:rPr lang="en-US" dirty="0" smtClean="0"/>
              <a:t>Goal</a:t>
            </a:r>
            <a:br>
              <a:rPr lang="en-US" dirty="0" smtClean="0"/>
            </a:br>
            <a:r>
              <a:rPr lang="en-US" dirty="0" smtClean="0"/>
              <a:t>To predict the target’s class -Individual saves or doesn’t save money- based on the associated features</a:t>
            </a:r>
          </a:p>
          <a:p>
            <a:r>
              <a:rPr lang="en-US" dirty="0" smtClean="0"/>
              <a:t>Theory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Why?</a:t>
            </a:r>
            <a:br>
              <a:rPr lang="en-US" dirty="0" smtClean="0"/>
            </a:br>
            <a:endParaRPr lang="en-US" dirty="0" smtClean="0"/>
          </a:p>
          <a:p>
            <a:pPr lvl="1">
              <a:buFont typeface="Wingdings" charset="2"/>
              <a:buChar char="Ø"/>
            </a:pPr>
            <a:r>
              <a:rPr lang="en-US" dirty="0"/>
              <a:t>How? P</a:t>
            </a:r>
            <a:r>
              <a:rPr lang="en-US" dirty="0" smtClean="0"/>
              <a:t>robability of an outcome of an </a:t>
            </a:r>
            <a:br>
              <a:rPr lang="en-US" dirty="0" smtClean="0"/>
            </a:br>
            <a:r>
              <a:rPr lang="en-US" dirty="0" smtClean="0"/>
              <a:t>observation </a:t>
            </a:r>
            <a:r>
              <a:rPr lang="en-US" dirty="0"/>
              <a:t>falls into one of </a:t>
            </a:r>
            <a:r>
              <a:rPr lang="en-US" dirty="0" smtClean="0"/>
              <a:t>two </a:t>
            </a:r>
            <a:br>
              <a:rPr lang="en-US" dirty="0" smtClean="0"/>
            </a:br>
            <a:r>
              <a:rPr lang="en-US" dirty="0" smtClean="0"/>
              <a:t>categories </a:t>
            </a:r>
            <a:r>
              <a:rPr lang="mr-IN" dirty="0" smtClean="0"/>
              <a:t>–</a:t>
            </a:r>
            <a:r>
              <a:rPr lang="en-US" dirty="0" smtClean="0"/>
              <a:t> or more ?)</a:t>
            </a:r>
            <a:br>
              <a:rPr lang="en-US" dirty="0" smtClean="0"/>
            </a:br>
            <a:endParaRPr lang="en-US" dirty="0" smtClean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Threshold </a:t>
            </a:r>
            <a:r>
              <a:rPr lang="en-US" dirty="0"/>
              <a:t>is 0.5 (no class is more important than the other)</a:t>
            </a:r>
          </a:p>
          <a:p>
            <a:pPr lvl="3">
              <a:buFont typeface="Wingdings" charset="2"/>
              <a:buChar char="Ø"/>
            </a:pPr>
            <a:endParaRPr lang="en-US" dirty="0" smtClean="0"/>
          </a:p>
          <a:p>
            <a:pPr lvl="2">
              <a:buFont typeface="Wingdings" charset="2"/>
              <a:buChar char="Ø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0" y="3119078"/>
            <a:ext cx="4254500" cy="21006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6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978</TotalTime>
  <Words>772</Words>
  <Application>Microsoft Macintosh PowerPoint</Application>
  <PresentationFormat>Widescreen</PresentationFormat>
  <Paragraphs>114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Corbel</vt:lpstr>
      <vt:lpstr>Mangal</vt:lpstr>
      <vt:lpstr>Wingdings</vt:lpstr>
      <vt:lpstr>Arial</vt:lpstr>
      <vt:lpstr>Depth</vt:lpstr>
      <vt:lpstr>Young People Survey</vt:lpstr>
      <vt:lpstr>Overview</vt:lpstr>
      <vt:lpstr>Background and Dataset Description</vt:lpstr>
      <vt:lpstr>Problem Statement</vt:lpstr>
      <vt:lpstr>Exploratory Data Analysis</vt:lpstr>
      <vt:lpstr>Exploratory Data Analysis</vt:lpstr>
      <vt:lpstr>Features and Targets</vt:lpstr>
      <vt:lpstr>Hypothesis Testing</vt:lpstr>
      <vt:lpstr>Models – Logistic Regression</vt:lpstr>
      <vt:lpstr>Models: 1. Logistic Regression</vt:lpstr>
      <vt:lpstr>Models: 2. Random Forest</vt:lpstr>
      <vt:lpstr>Models: 2. Random Forest</vt:lpstr>
      <vt:lpstr>Models: 2. Random Forest</vt:lpstr>
      <vt:lpstr>Models: 2. Random Forest</vt:lpstr>
      <vt:lpstr>Models: 3. Extra Random Trees</vt:lpstr>
      <vt:lpstr>Models: 3. Extra Random Trees</vt:lpstr>
      <vt:lpstr>Models: 3. Extra Random Trees</vt:lpstr>
      <vt:lpstr>Conclusion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Young People Survey</dc:title>
  <dc:creator>Omar Askar</dc:creator>
  <cp:lastModifiedBy>Microsoft Office User</cp:lastModifiedBy>
  <cp:revision>89</cp:revision>
  <dcterms:created xsi:type="dcterms:W3CDTF">2017-03-21T10:10:58Z</dcterms:created>
  <dcterms:modified xsi:type="dcterms:W3CDTF">2017-12-03T18:58:00Z</dcterms:modified>
</cp:coreProperties>
</file>