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86" r:id="rId13"/>
    <p:sldId id="288" r:id="rId14"/>
    <p:sldId id="266" r:id="rId15"/>
    <p:sldId id="267" r:id="rId16"/>
    <p:sldId id="268" r:id="rId17"/>
    <p:sldId id="269" r:id="rId18"/>
    <p:sldId id="271" r:id="rId19"/>
    <p:sldId id="277" r:id="rId20"/>
    <p:sldId id="270" r:id="rId21"/>
    <p:sldId id="278" r:id="rId22"/>
    <p:sldId id="279" r:id="rId23"/>
    <p:sldId id="280" r:id="rId24"/>
    <p:sldId id="274" r:id="rId25"/>
    <p:sldId id="275" r:id="rId26"/>
    <p:sldId id="281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23"/>
    <p:restoredTop sz="94712"/>
  </p:normalViewPr>
  <p:slideViewPr>
    <p:cSldViewPr snapToGrid="0" snapToObjects="1">
      <p:cViewPr varScale="1">
        <p:scale>
          <a:sx n="79" d="100"/>
          <a:sy n="79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F65-8883-354B-AE08-AF65B63C5A85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E481D-40C8-A94B-BDC5-D562C2FC10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5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6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4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Misidentified bad loans?? (in David’s slides)</a:t>
            </a:r>
          </a:p>
        </p:txBody>
      </p:sp>
    </p:spTree>
    <p:extLst>
      <p:ext uri="{BB962C8B-B14F-4D97-AF65-F5344CB8AC3E}">
        <p14:creationId xmlns:p14="http://schemas.microsoft.com/office/powerpoint/2010/main" val="40340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3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0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7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9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1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C4C4-535C-8246-9A30-CA288687FB6D}" type="datetimeFigureOut">
              <a:rPr lang="en-US" smtClean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60A2-321C-F048-96F7-C9992C1BC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0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www.lendingclub.com/browse/browse.a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2519" y="344383"/>
            <a:ext cx="10509663" cy="4275117"/>
          </a:xfrm>
        </p:spPr>
        <p:txBody>
          <a:bodyPr>
            <a:normAutofit/>
          </a:bodyPr>
          <a:lstStyle/>
          <a:p>
            <a:r>
              <a:rPr lang="en-US" dirty="0"/>
              <a:t>Predicting Lending Club Loan Defaults In Order to Reduce Default Risk for Investors</a:t>
            </a:r>
            <a:br>
              <a:rPr lang="en-US" dirty="0"/>
            </a:br>
            <a:r>
              <a:rPr lang="en-US" dirty="0"/>
              <a:t> </a:t>
            </a:r>
            <a:r>
              <a:rPr lang="en-US" sz="2700" i="1" dirty="0"/>
              <a:t/>
            </a:r>
            <a:br>
              <a:rPr lang="en-US" sz="2700" i="1" dirty="0"/>
            </a:br>
            <a:endParaRPr lang="en-US" sz="27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6435" y="4491841"/>
            <a:ext cx="5921829" cy="1196439"/>
          </a:xfrm>
        </p:spPr>
        <p:txBody>
          <a:bodyPr>
            <a:normAutofit/>
          </a:bodyPr>
          <a:lstStyle/>
          <a:p>
            <a:r>
              <a:rPr lang="en-US" dirty="0" smtClean="0"/>
              <a:t>Omar Askar</a:t>
            </a:r>
          </a:p>
          <a:p>
            <a:r>
              <a:rPr lang="en-US" dirty="0" smtClean="0"/>
              <a:t>December 12,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9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950"/>
            <a:ext cx="10515600" cy="854075"/>
          </a:xfrm>
        </p:spPr>
        <p:txBody>
          <a:bodyPr/>
          <a:lstStyle/>
          <a:p>
            <a:r>
              <a:rPr lang="en-US" dirty="0"/>
              <a:t>What additional (artful) insight can we bring?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861" y="1148720"/>
            <a:ext cx="10643939" cy="4001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Income is not necessarily comparable from borrower to borrower due to differences in cost-of-living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26060" y="1916609"/>
            <a:ext cx="2286000" cy="677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Zip Code</a:t>
            </a:r>
          </a:p>
          <a:p>
            <a:pPr algn="ctr"/>
            <a:r>
              <a:rPr lang="en-US" dirty="0"/>
              <a:t>(201xx)</a:t>
            </a:r>
          </a:p>
        </p:txBody>
      </p:sp>
      <p:sp>
        <p:nvSpPr>
          <p:cNvPr id="8" name="Can 7"/>
          <p:cNvSpPr/>
          <p:nvPr/>
        </p:nvSpPr>
        <p:spPr>
          <a:xfrm>
            <a:off x="1006194" y="2509276"/>
            <a:ext cx="1676399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Geonames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6060" y="3149599"/>
            <a:ext cx="2286000" cy="6773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Probable County</a:t>
            </a:r>
          </a:p>
          <a:p>
            <a:pPr algn="ctr"/>
            <a:r>
              <a:rPr lang="en-US" dirty="0"/>
              <a:t>(Loudoun, VA)</a:t>
            </a:r>
          </a:p>
        </p:txBody>
      </p:sp>
      <p:sp>
        <p:nvSpPr>
          <p:cNvPr id="10" name="Can 9"/>
          <p:cNvSpPr/>
          <p:nvPr/>
        </p:nvSpPr>
        <p:spPr>
          <a:xfrm>
            <a:off x="1006194" y="3674532"/>
            <a:ext cx="1676399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HUD 50% Rent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6060" y="4382589"/>
            <a:ext cx="2286000" cy="6773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Median 2 BR Rent</a:t>
            </a:r>
          </a:p>
          <a:p>
            <a:pPr algn="ctr"/>
            <a:r>
              <a:rPr lang="en-US" dirty="0"/>
              <a:t>($1300)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0190" y="1928826"/>
            <a:ext cx="2286000" cy="677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Income</a:t>
            </a:r>
          </a:p>
          <a:p>
            <a:pPr algn="ctr"/>
            <a:r>
              <a:rPr lang="en-US" dirty="0"/>
              <a:t>($75,000)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96930" y="5059923"/>
            <a:ext cx="2286000" cy="6773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Adjusted Income</a:t>
            </a:r>
          </a:p>
          <a:p>
            <a:pPr algn="ctr"/>
            <a:r>
              <a:rPr lang="en-US" dirty="0"/>
              <a:t>($59,400)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67800" y="1927252"/>
            <a:ext cx="2286000" cy="6773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Amount</a:t>
            </a:r>
          </a:p>
          <a:p>
            <a:pPr algn="ctr"/>
            <a:r>
              <a:rPr lang="en-US" dirty="0"/>
              <a:t>($5,000)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67800" y="5737257"/>
            <a:ext cx="2286000" cy="6773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as % Adj Inc</a:t>
            </a:r>
          </a:p>
          <a:p>
            <a:pPr algn="ctr"/>
            <a:r>
              <a:rPr lang="en-US" dirty="0"/>
              <a:t>(8.4%)</a:t>
            </a: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4469060" y="2593943"/>
            <a:ext cx="0" cy="5556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1" idx="0"/>
          </p:cNvCxnSpPr>
          <p:nvPr/>
        </p:nvCxnSpPr>
        <p:spPr>
          <a:xfrm>
            <a:off x="4469060" y="3826933"/>
            <a:ext cx="0" cy="5556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>
            <a:off x="7313190" y="2606160"/>
            <a:ext cx="26740" cy="24537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5" idx="0"/>
          </p:cNvCxnSpPr>
          <p:nvPr/>
        </p:nvCxnSpPr>
        <p:spPr>
          <a:xfrm>
            <a:off x="10210800" y="2604586"/>
            <a:ext cx="0" cy="31326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4"/>
          </p:cNvCxnSpPr>
          <p:nvPr/>
        </p:nvCxnSpPr>
        <p:spPr>
          <a:xfrm>
            <a:off x="2682593" y="2966476"/>
            <a:ext cx="1786467" cy="532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4"/>
          </p:cNvCxnSpPr>
          <p:nvPr/>
        </p:nvCxnSpPr>
        <p:spPr>
          <a:xfrm>
            <a:off x="2682593" y="4131732"/>
            <a:ext cx="1787807" cy="1693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3"/>
          </p:cNvCxnSpPr>
          <p:nvPr/>
        </p:nvCxnSpPr>
        <p:spPr>
          <a:xfrm>
            <a:off x="5612060" y="4721256"/>
            <a:ext cx="172787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482930" y="5395446"/>
            <a:ext cx="172787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381000"/>
            <a:ext cx="9979307" cy="619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1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 dirty="0">
                <a:ea typeface="Proxima Nova"/>
                <a:cs typeface="Proxima Nova"/>
                <a:sym typeface="Proxima Nova"/>
              </a:rPr>
              <a:t>Background </a:t>
            </a:r>
            <a:r>
              <a:rPr lang="mr-IN" dirty="0">
                <a:ea typeface="Proxima Nova"/>
                <a:cs typeface="Proxima Nova"/>
                <a:sym typeface="Proxima Nova"/>
              </a:rPr>
              <a:t>–</a:t>
            </a:r>
            <a:r>
              <a:rPr lang="en-GB" dirty="0">
                <a:ea typeface="Proxima Nova"/>
                <a:cs typeface="Proxima Nova"/>
                <a:sym typeface="Proxima Nova"/>
              </a:rPr>
              <a:t> Dataset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133" dirty="0"/>
              <a:t>36-month LC loans that originated between Jan. 2012 and Sep. 2013 </a:t>
            </a:r>
          </a:p>
          <a:p>
            <a:pPr>
              <a:lnSpc>
                <a:spcPct val="150000"/>
              </a:lnSpc>
            </a:pPr>
            <a:r>
              <a:rPr lang="en-GB" sz="2133" dirty="0">
                <a:ea typeface="Proxima Nova"/>
                <a:cs typeface="Proxima Nova"/>
                <a:sym typeface="Arial"/>
              </a:rPr>
              <a:t>Approved loans data are </a:t>
            </a:r>
            <a:r>
              <a:rPr lang="en-US" sz="2133" dirty="0">
                <a:sym typeface="Arial"/>
              </a:rPr>
              <a:t>111,808</a:t>
            </a:r>
            <a:r>
              <a:rPr lang="en-US" sz="2133" dirty="0"/>
              <a:t> loans with 111 variables for each</a:t>
            </a:r>
            <a:endParaRPr lang="en-GB" sz="2133" dirty="0">
              <a:ea typeface="Proxima Nova"/>
              <a:cs typeface="Proxima Nova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en-GB" sz="2133" dirty="0">
                <a:ea typeface="Proxima Nova"/>
                <a:cs typeface="Proxima Nova"/>
                <a:sym typeface="Arial"/>
              </a:rPr>
              <a:t>Data used is </a:t>
            </a:r>
            <a:r>
              <a:rPr lang="en-US" sz="2133" dirty="0"/>
              <a:t>the information provided by LC to investors when offering the loan for funding</a:t>
            </a:r>
          </a:p>
          <a:p>
            <a:pPr>
              <a:lnSpc>
                <a:spcPct val="150000"/>
              </a:lnSpc>
            </a:pPr>
            <a:r>
              <a:rPr lang="en-US" sz="2133" dirty="0"/>
              <a:t>Many variables are included (e.g. amount of loan, stated purpose of loan, credit worthiness of borrower, employment status and length, debt load, etc.)</a:t>
            </a:r>
          </a:p>
          <a:p>
            <a:pPr>
              <a:lnSpc>
                <a:spcPct val="150000"/>
              </a:lnSpc>
            </a:pPr>
            <a:endParaRPr lang="en-GB" sz="2133" dirty="0">
              <a:ea typeface="Proxima Nova"/>
              <a:cs typeface="Proxima Nov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9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304" y="405477"/>
            <a:ext cx="11360800" cy="903557"/>
          </a:xfrm>
        </p:spPr>
        <p:txBody>
          <a:bodyPr/>
          <a:lstStyle/>
          <a:p>
            <a:r>
              <a:rPr lang="en-US" dirty="0" smtClean="0"/>
              <a:t>What are the default rates?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4" y="1309034"/>
            <a:ext cx="10058400" cy="53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148" y="227340"/>
            <a:ext cx="10515600" cy="912530"/>
          </a:xfrm>
        </p:spPr>
        <p:txBody>
          <a:bodyPr/>
          <a:lstStyle/>
          <a:p>
            <a:r>
              <a:rPr lang="en-US" dirty="0"/>
              <a:t>How much do borrowers earn annually?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12" y="1452273"/>
            <a:ext cx="9719153" cy="51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2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74" y="227339"/>
            <a:ext cx="10515600" cy="799796"/>
          </a:xfrm>
        </p:spPr>
        <p:txBody>
          <a:bodyPr/>
          <a:lstStyle/>
          <a:p>
            <a:r>
              <a:rPr lang="en-US" dirty="0"/>
              <a:t>What is the interest rate by Loan Risk?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7" y="1154831"/>
            <a:ext cx="10058400" cy="53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234496"/>
            <a:ext cx="10918372" cy="1325563"/>
          </a:xfrm>
        </p:spPr>
        <p:txBody>
          <a:bodyPr/>
          <a:lstStyle/>
          <a:p>
            <a:r>
              <a:rPr lang="en-US" dirty="0"/>
              <a:t>What is the number of defaulted loans by profession?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86" y="1496924"/>
            <a:ext cx="10058400" cy="53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distribution of default loans across the US?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60" y="1027906"/>
            <a:ext cx="10058400" cy="53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43" y="5610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 III: Engagement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3443" y="3363685"/>
            <a:ext cx="6172200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which the heroes attempt to unlock the secrets of the data.  </a:t>
            </a:r>
          </a:p>
        </p:txBody>
      </p:sp>
    </p:spTree>
    <p:extLst>
      <p:ext uri="{BB962C8B-B14F-4D97-AF65-F5344CB8AC3E}">
        <p14:creationId xmlns:p14="http://schemas.microsoft.com/office/powerpoint/2010/main" val="187969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and Analysis </a:t>
            </a:r>
            <a:r>
              <a:rPr lang="mr-IN" dirty="0"/>
              <a:t>–</a:t>
            </a:r>
            <a:r>
              <a:rPr lang="en-US" dirty="0"/>
              <a:t>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71" y="1286933"/>
            <a:ext cx="5238661" cy="5571067"/>
          </a:xfrm>
        </p:spPr>
        <p:txBody>
          <a:bodyPr>
            <a:normAutofit/>
          </a:bodyPr>
          <a:lstStyle/>
          <a:p>
            <a:pPr marL="457188" lvl="1" indent="0">
              <a:buNone/>
            </a:pPr>
            <a:endParaRPr lang="en-US" sz="1000" dirty="0"/>
          </a:p>
          <a:p>
            <a:pPr marL="914377" lvl="1" indent="-457189"/>
            <a:r>
              <a:rPr lang="en-US" sz="2000" dirty="0"/>
              <a:t>Started with 100 + variables </a:t>
            </a:r>
          </a:p>
          <a:p>
            <a:pPr marL="914377" lvl="1" indent="-457189"/>
            <a:endParaRPr lang="en-US" sz="2000" dirty="0"/>
          </a:p>
          <a:p>
            <a:pPr marL="914377" lvl="1" indent="-457189"/>
            <a:r>
              <a:rPr lang="en-US" sz="2000" dirty="0"/>
              <a:t>Variables of </a:t>
            </a:r>
            <a:r>
              <a:rPr lang="en-US" sz="2000" i="1" dirty="0"/>
              <a:t>location, employment titles, ids, dates, and others that would not be available at time of loan origination </a:t>
            </a:r>
            <a:r>
              <a:rPr lang="en-US" sz="2000" dirty="0"/>
              <a:t>were removed for irrelevance</a:t>
            </a:r>
          </a:p>
          <a:p>
            <a:pPr marL="914377" lvl="1" indent="-457189"/>
            <a:endParaRPr lang="en-US" sz="2000" dirty="0"/>
          </a:p>
          <a:p>
            <a:pPr marL="914377" lvl="1" indent="-457189"/>
            <a:r>
              <a:rPr lang="en-US" sz="2000" dirty="0"/>
              <a:t>Variables used to create adjusted income were also removed (linear combinations of the original income variables)</a:t>
            </a:r>
          </a:p>
          <a:p>
            <a:pPr marL="914377" lvl="1" indent="-457189"/>
            <a:endParaRPr lang="en-US" sz="2000" dirty="0"/>
          </a:p>
          <a:p>
            <a:pPr marL="914377" lvl="1" indent="-457189"/>
            <a:r>
              <a:rPr lang="en-US" sz="2000" dirty="0"/>
              <a:t>Plot correlations suggests the removal of an additional 10 variables</a:t>
            </a:r>
          </a:p>
          <a:p>
            <a:pPr marL="457188" lvl="1" indent="0">
              <a:buNone/>
            </a:pPr>
            <a:endParaRPr lang="en-US" sz="2000" dirty="0"/>
          </a:p>
          <a:p>
            <a:pPr marL="914377" lvl="1" indent="-457189"/>
            <a:r>
              <a:rPr lang="en-US" sz="2000" dirty="0"/>
              <a:t>This left 17 candidate independent variables of which 14 were selected for predictive modeling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29" y="3911878"/>
            <a:ext cx="3357217" cy="2886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97" y="1443434"/>
            <a:ext cx="3654277" cy="3400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87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 I: The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0057" y="3363686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which our heroes learn that a peer-to-peer lending site is passing on risk to its investors in exchange for higher returns; is that opportunity at the door?</a:t>
            </a:r>
          </a:p>
        </p:txBody>
      </p:sp>
    </p:spTree>
    <p:extLst>
      <p:ext uri="{BB962C8B-B14F-4D97-AF65-F5344CB8AC3E}">
        <p14:creationId xmlns:p14="http://schemas.microsoft.com/office/powerpoint/2010/main" val="2463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dirty="0"/>
              <a:t>Explanation of Key Measures of Model Output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15207" y="2928178"/>
          <a:ext cx="5914294" cy="20482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7147">
                  <a:extLst>
                    <a:ext uri="{9D8B030D-6E8A-4147-A177-3AD203B41FA5}">
                      <a16:colId xmlns="" xmlns:a16="http://schemas.microsoft.com/office/drawing/2014/main" val="3912386243"/>
                    </a:ext>
                  </a:extLst>
                </a:gridCol>
                <a:gridCol w="2957147">
                  <a:extLst>
                    <a:ext uri="{9D8B030D-6E8A-4147-A177-3AD203B41FA5}">
                      <a16:colId xmlns="" xmlns:a16="http://schemas.microsoft.com/office/drawing/2014/main" val="1600314454"/>
                    </a:ext>
                  </a:extLst>
                </a:gridCol>
              </a:tblGrid>
              <a:tr h="10453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60,660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32,529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82172959"/>
                  </a:ext>
                </a:extLst>
              </a:tr>
              <a:tr h="10029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5,923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7,562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709260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15207" y="2057400"/>
            <a:ext cx="64154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Outcome From Model</a:t>
            </a:r>
          </a:p>
          <a:p>
            <a:r>
              <a:rPr lang="en-US" sz="1600" dirty="0"/>
              <a:t>Good Loan (Non-default)                                         </a:t>
            </a:r>
            <a:r>
              <a:rPr lang="en-US" sz="1600" dirty="0">
                <a:solidFill>
                  <a:srgbClr val="FF0000"/>
                </a:solidFill>
              </a:rPr>
              <a:t>Bad Loan </a:t>
            </a:r>
            <a:r>
              <a:rPr lang="en-US" sz="1600" dirty="0"/>
              <a:t>(Default)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55380" y="3389416"/>
            <a:ext cx="29102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Truth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Bad Loan</a:t>
            </a:r>
            <a:r>
              <a:rPr lang="en-US" sz="1600" dirty="0"/>
              <a:t>           Good Loan</a:t>
            </a:r>
          </a:p>
          <a:p>
            <a:r>
              <a:rPr lang="en-US" sz="1600" dirty="0"/>
              <a:t>    (Default)        (Non-default)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87408" y="1402543"/>
                <a:ext cx="3844192" cy="453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Misclassification Rate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:</a:t>
                </a:r>
              </a:p>
              <a:p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32,529+5,923</m:t>
                        </m:r>
                      </m:num>
                      <m:den>
                        <m:r>
                          <a:rPr lang="en-US" sz="2000" b="0" i="1" smtClean="0">
                            <a:latin typeface="Cambria Math" charset="0"/>
                          </a:rPr>
                          <m:t>60,660+32,529+5,923+7,562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= </a:t>
                </a:r>
                <a:r>
                  <a:rPr lang="en-US" b="1" dirty="0">
                    <a:latin typeface="+mj-lt"/>
                  </a:rPr>
                  <a:t>36% </a:t>
                </a:r>
                <a:endParaRPr lang="en-US" sz="2000" b="1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Correctly Identified Defaults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:</a:t>
                </a:r>
              </a:p>
              <a:p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charset="0"/>
                          </a:rPr>
                          <m:t>7,562</m:t>
                        </m:r>
                      </m:num>
                      <m:den>
                        <m:r>
                          <a:rPr lang="en-US" sz="2000" i="1">
                            <a:latin typeface="Cambria Math" charset="0"/>
                          </a:rPr>
                          <m:t>5,923+7,562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= </a:t>
                </a:r>
                <a:r>
                  <a:rPr lang="en-US" b="1" dirty="0">
                    <a:latin typeface="+mj-lt"/>
                  </a:rPr>
                  <a:t>56%</a:t>
                </a:r>
                <a:r>
                  <a:rPr lang="en-US" dirty="0">
                    <a:latin typeface="+mj-lt"/>
                  </a:rPr>
                  <a:t> </a:t>
                </a:r>
              </a:p>
              <a:p>
                <a:endParaRPr lang="en-US" dirty="0">
                  <a:latin typeface="+mj-lt"/>
                </a:endParaRPr>
              </a:p>
              <a:p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endParaRP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Expected Default Rate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:</a:t>
                </a:r>
              </a:p>
              <a:p>
                <a:endParaRPr lang="en-US" sz="2000" dirty="0">
                  <a:latin typeface="+mj-lt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5,923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60,660+5,923</m:t>
                        </m:r>
                      </m:den>
                    </m:f>
                  </m:oMath>
                </a14:m>
                <a:r>
                  <a:rPr lang="en-US" sz="2400" dirty="0">
                    <a:latin typeface="+mj-lt"/>
                  </a:rPr>
                  <a:t> = </a:t>
                </a:r>
                <a:r>
                  <a:rPr lang="en-US" b="1" dirty="0">
                    <a:latin typeface="+mj-lt"/>
                  </a:rPr>
                  <a:t>9%</a:t>
                </a:r>
                <a:r>
                  <a:rPr lang="en-US" dirty="0">
                    <a:latin typeface="+mj-lt"/>
                  </a:rPr>
                  <a:t> 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408" y="1402543"/>
                <a:ext cx="3844192" cy="4534575"/>
              </a:xfrm>
              <a:prstGeom prst="rect">
                <a:avLst/>
              </a:prstGeom>
              <a:blipFill>
                <a:blip r:embed="rId2"/>
                <a:stretch>
                  <a:fillRect l="-1585" t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079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315884"/>
            <a:ext cx="11360800" cy="122068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and Analysis</a:t>
            </a:r>
            <a:br>
              <a:rPr lang="en-US" dirty="0"/>
            </a:br>
            <a:r>
              <a:rPr lang="en-US" sz="3600" dirty="0"/>
              <a:t>Null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572" y="1688432"/>
            <a:ext cx="9950334" cy="1844477"/>
          </a:xfrm>
        </p:spPr>
        <p:txBody>
          <a:bodyPr/>
          <a:lstStyle/>
          <a:p>
            <a:pPr lvl="2"/>
            <a:r>
              <a:rPr lang="en-US" dirty="0"/>
              <a:t>Expected error rates and correctly identified defaults (%)  when all loans are predicted to </a:t>
            </a:r>
            <a:r>
              <a:rPr lang="en-US" b="1" dirty="0"/>
              <a:t>not default</a:t>
            </a:r>
          </a:p>
          <a:p>
            <a:pPr lvl="2"/>
            <a:endParaRPr lang="en-US" b="1" dirty="0"/>
          </a:p>
          <a:p>
            <a:pPr lvl="2"/>
            <a:r>
              <a:rPr lang="en-US" dirty="0"/>
              <a:t>The Null model was used as a baseline comparison for model performance of logistic regression and linear discriminant analysis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279748"/>
              </p:ext>
            </p:extLst>
          </p:nvPr>
        </p:nvGraphicFramePr>
        <p:xfrm>
          <a:off x="1587960" y="3932393"/>
          <a:ext cx="8334435" cy="185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933">
                  <a:extLst>
                    <a:ext uri="{9D8B030D-6E8A-4147-A177-3AD203B41FA5}">
                      <a16:colId xmlns="" xmlns:a16="http://schemas.microsoft.com/office/drawing/2014/main" val="168614214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1811407612"/>
                    </a:ext>
                  </a:extLst>
                </a:gridCol>
                <a:gridCol w="1091969">
                  <a:extLst>
                    <a:ext uri="{9D8B030D-6E8A-4147-A177-3AD203B41FA5}">
                      <a16:colId xmlns="" xmlns:a16="http://schemas.microsoft.com/office/drawing/2014/main" val="3356583546"/>
                    </a:ext>
                  </a:extLst>
                </a:gridCol>
                <a:gridCol w="1529541">
                  <a:extLst>
                    <a:ext uri="{9D8B030D-6E8A-4147-A177-3AD203B41FA5}">
                      <a16:colId xmlns="" xmlns:a16="http://schemas.microsoft.com/office/drawing/2014/main" val="4027507950"/>
                    </a:ext>
                  </a:extLst>
                </a:gridCol>
                <a:gridCol w="1778924">
                  <a:extLst>
                    <a:ext uri="{9D8B030D-6E8A-4147-A177-3AD203B41FA5}">
                      <a16:colId xmlns="" xmlns:a16="http://schemas.microsoft.com/office/drawing/2014/main" val="751643665"/>
                    </a:ext>
                  </a:extLst>
                </a:gridCol>
                <a:gridCol w="1609668">
                  <a:extLst>
                    <a:ext uri="{9D8B030D-6E8A-4147-A177-3AD203B41FA5}">
                      <a16:colId xmlns="" xmlns:a16="http://schemas.microsoft.com/office/drawing/2014/main" val="3725370057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Lending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Club Assigned Risk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Total Loans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Resulted in Default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Misclassification Rate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Correctly Identified Defaults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Expected Default Rate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2398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+mj-lt"/>
                        </a:rPr>
                        <a:t>All Loans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106,698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13,488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13%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13%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33832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62,798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5,650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315996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40,720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7,114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67097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3,180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23%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88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765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49382"/>
            <a:ext cx="11360800" cy="1287185"/>
          </a:xfrm>
        </p:spPr>
        <p:txBody>
          <a:bodyPr>
            <a:normAutofit/>
          </a:bodyPr>
          <a:lstStyle/>
          <a:p>
            <a:r>
              <a:rPr lang="en-US" dirty="0"/>
              <a:t>Models and Analysis</a:t>
            </a:r>
            <a:br>
              <a:rPr lang="en-US" dirty="0"/>
            </a:br>
            <a:r>
              <a:rPr lang="en-US" sz="3200" dirty="0"/>
              <a:t>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3" y="1438103"/>
            <a:ext cx="11513126" cy="2718262"/>
          </a:xfrm>
          <a:ln>
            <a:noFill/>
          </a:ln>
          <a:effectLst/>
        </p:spPr>
        <p:txBody>
          <a:bodyPr/>
          <a:lstStyle/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Model Selection</a:t>
            </a:r>
          </a:p>
          <a:p>
            <a:pPr lvl="2"/>
            <a:r>
              <a:rPr lang="en-US" dirty="0"/>
              <a:t>Logistic regression allows for incorporation of factor variables (loan risk, home ownership status)</a:t>
            </a:r>
          </a:p>
          <a:p>
            <a:pPr lvl="2"/>
            <a:r>
              <a:rPr lang="en-US" dirty="0"/>
              <a:t>14 independent variables selected by mixed stepwise logistic regression (AIC)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i="1" dirty="0"/>
              <a:t>AIC = 2(number of parameters) – Model Deviance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Penalizes models with lots of parameters or poor fit</a:t>
            </a:r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Goodness of Fit</a:t>
            </a:r>
          </a:p>
          <a:p>
            <a:pPr lvl="2"/>
            <a:r>
              <a:rPr lang="en-US" dirty="0"/>
              <a:t>Cross Validation (2-fold) with 60% training data and 40% testing data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Validation was repeated 1,000 times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The average rates are displayed in the table below</a:t>
            </a:r>
          </a:p>
          <a:p>
            <a:pPr marL="914400" lvl="2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07334"/>
              </p:ext>
            </p:extLst>
          </p:nvPr>
        </p:nvGraphicFramePr>
        <p:xfrm>
          <a:off x="1280160" y="4337516"/>
          <a:ext cx="9060873" cy="18748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771">
                  <a:extLst>
                    <a:ext uri="{9D8B030D-6E8A-4147-A177-3AD203B41FA5}">
                      <a16:colId xmlns="" xmlns:a16="http://schemas.microsoft.com/office/drawing/2014/main" val="168614214"/>
                    </a:ext>
                  </a:extLst>
                </a:gridCol>
                <a:gridCol w="1533563">
                  <a:extLst>
                    <a:ext uri="{9D8B030D-6E8A-4147-A177-3AD203B41FA5}">
                      <a16:colId xmlns="" xmlns:a16="http://schemas.microsoft.com/office/drawing/2014/main" val="1811407612"/>
                    </a:ext>
                  </a:extLst>
                </a:gridCol>
                <a:gridCol w="1731599">
                  <a:extLst>
                    <a:ext uri="{9D8B030D-6E8A-4147-A177-3AD203B41FA5}">
                      <a16:colId xmlns="" xmlns:a16="http://schemas.microsoft.com/office/drawing/2014/main" val="4027507950"/>
                    </a:ext>
                  </a:extLst>
                </a:gridCol>
                <a:gridCol w="1967565">
                  <a:extLst>
                    <a:ext uri="{9D8B030D-6E8A-4147-A177-3AD203B41FA5}">
                      <a16:colId xmlns="" xmlns:a16="http://schemas.microsoft.com/office/drawing/2014/main" val="751643665"/>
                    </a:ext>
                  </a:extLst>
                </a:gridCol>
                <a:gridCol w="2269375">
                  <a:extLst>
                    <a:ext uri="{9D8B030D-6E8A-4147-A177-3AD203B41FA5}">
                      <a16:colId xmlns="" xmlns:a16="http://schemas.microsoft.com/office/drawing/2014/main" val="3725370057"/>
                    </a:ext>
                  </a:extLst>
                </a:gridCol>
              </a:tblGrid>
              <a:tr h="53374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Lending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Club Assigned Risk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Misclassification Rate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Correctly Identified Defaults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Expected Default Rate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Error Rate Improvement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over Null (Percentage Points)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2398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+mj-lt"/>
                        </a:rPr>
                        <a:t>All Loans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19.7%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25.2%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10.9%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 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33832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0.3%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  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315996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33.0%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39.4%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j-lt"/>
                        </a:rPr>
                        <a:t> 2</a:t>
                      </a:r>
                      <a:r>
                        <a:rPr lang="en-US" sz="1600" dirty="0">
                          <a:latin typeface="+mj-lt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67097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58.0%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79.7%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16.2%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j-lt"/>
                        </a:rPr>
                        <a:t> 7</a:t>
                      </a:r>
                      <a:r>
                        <a:rPr lang="en-US" sz="1600" dirty="0">
                          <a:latin typeface="+mj-lt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88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34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82633"/>
            <a:ext cx="11360800" cy="125393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 and Analysis</a:t>
            </a:r>
            <a:br>
              <a:rPr lang="en-US" dirty="0"/>
            </a:br>
            <a:r>
              <a:rPr lang="en-US" sz="3600" dirty="0"/>
              <a:t>Linear Discriminant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27" y="1536567"/>
            <a:ext cx="11463251" cy="3118560"/>
          </a:xfrm>
        </p:spPr>
        <p:txBody>
          <a:bodyPr/>
          <a:lstStyle/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Model Selection</a:t>
            </a:r>
          </a:p>
          <a:p>
            <a:pPr lvl="2"/>
            <a:r>
              <a:rPr lang="en-US" dirty="0"/>
              <a:t>LDA allows for incorporation of </a:t>
            </a:r>
            <a:r>
              <a:rPr lang="en-US" b="1" dirty="0"/>
              <a:t>cost ratios </a:t>
            </a:r>
            <a:r>
              <a:rPr lang="en-US" dirty="0"/>
              <a:t>within each loan risk category</a:t>
            </a:r>
          </a:p>
          <a:p>
            <a:pPr lvl="2"/>
            <a:r>
              <a:rPr lang="en-US" sz="1800" dirty="0"/>
              <a:t>For our model the cost ratios by loan risk level were: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Low risk : 1/60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Moderate risk : 1/30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High risk :1/15</a:t>
            </a:r>
          </a:p>
          <a:p>
            <a:pPr marL="914400" lvl="2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914400" lvl="2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Goodness of Fit</a:t>
            </a:r>
          </a:p>
          <a:p>
            <a:pPr lvl="2"/>
            <a:r>
              <a:rPr lang="en-US" dirty="0"/>
              <a:t>Cross Validation – Leave One Out (LOOCV)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Validation was repeated 100,000+  times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The average rates are displayed in the table below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54052"/>
              </p:ext>
            </p:extLst>
          </p:nvPr>
        </p:nvGraphicFramePr>
        <p:xfrm>
          <a:off x="1350819" y="4655127"/>
          <a:ext cx="9040090" cy="187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771">
                  <a:extLst>
                    <a:ext uri="{9D8B030D-6E8A-4147-A177-3AD203B41FA5}">
                      <a16:colId xmlns="" xmlns:a16="http://schemas.microsoft.com/office/drawing/2014/main" val="168614214"/>
                    </a:ext>
                  </a:extLst>
                </a:gridCol>
                <a:gridCol w="1533563">
                  <a:extLst>
                    <a:ext uri="{9D8B030D-6E8A-4147-A177-3AD203B41FA5}">
                      <a16:colId xmlns="" xmlns:a16="http://schemas.microsoft.com/office/drawing/2014/main" val="1811407612"/>
                    </a:ext>
                  </a:extLst>
                </a:gridCol>
                <a:gridCol w="1731599">
                  <a:extLst>
                    <a:ext uri="{9D8B030D-6E8A-4147-A177-3AD203B41FA5}">
                      <a16:colId xmlns="" xmlns:a16="http://schemas.microsoft.com/office/drawing/2014/main" val="4027507950"/>
                    </a:ext>
                  </a:extLst>
                </a:gridCol>
                <a:gridCol w="1967565">
                  <a:extLst>
                    <a:ext uri="{9D8B030D-6E8A-4147-A177-3AD203B41FA5}">
                      <a16:colId xmlns="" xmlns:a16="http://schemas.microsoft.com/office/drawing/2014/main" val="751643665"/>
                    </a:ext>
                  </a:extLst>
                </a:gridCol>
                <a:gridCol w="2248592">
                  <a:extLst>
                    <a:ext uri="{9D8B030D-6E8A-4147-A177-3AD203B41FA5}">
                      <a16:colId xmlns="" xmlns:a16="http://schemas.microsoft.com/office/drawing/2014/main" val="3725370057"/>
                    </a:ext>
                  </a:extLst>
                </a:gridCol>
              </a:tblGrid>
              <a:tr h="532015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Lending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Club Assigned Risk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Misclassification Rate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Correctly Identified Defaults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Expected Default Rate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Error Rate Improvement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over Null (Percentage Points)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2398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+mj-lt"/>
                        </a:rPr>
                        <a:t>All Loans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36.0%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56.1%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8.9%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 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33832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13.0%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10.1%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8.6%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   </a:t>
                      </a:r>
                      <a:r>
                        <a:rPr lang="en-US" sz="1600" baseline="0" dirty="0">
                          <a:latin typeface="+mj-lt"/>
                        </a:rPr>
                        <a:t>  0.4 %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315996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69.0%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89.1%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11.0%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j-lt"/>
                        </a:rPr>
                        <a:t> 6</a:t>
                      </a:r>
                      <a:r>
                        <a:rPr lang="en-US" sz="1600" dirty="0">
                          <a:latin typeface="+mj-lt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67097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+mj-lt"/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68.4%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90.9%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15.9%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+mj-lt"/>
                        </a:rPr>
                        <a:t>  7</a:t>
                      </a:r>
                      <a:r>
                        <a:rPr lang="en-US" sz="1600" dirty="0">
                          <a:latin typeface="+mj-lt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788284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84" y="2438593"/>
            <a:ext cx="4579706" cy="10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0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05543" y="203064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 IV: Dénouement</a:t>
            </a:r>
          </a:p>
        </p:txBody>
      </p:sp>
    </p:spTree>
    <p:extLst>
      <p:ext uri="{BB962C8B-B14F-4D97-AF65-F5344CB8AC3E}">
        <p14:creationId xmlns:p14="http://schemas.microsoft.com/office/powerpoint/2010/main" val="88434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57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804557"/>
            <a:ext cx="10515600" cy="2372406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Yes!</a:t>
            </a:r>
          </a:p>
          <a:p>
            <a:pPr marL="0" indent="0">
              <a:buNone/>
            </a:pPr>
            <a:r>
              <a:rPr lang="en-US" dirty="0"/>
              <a:t>This is a piece of a larger analysis that could be done:</a:t>
            </a:r>
          </a:p>
          <a:p>
            <a:pPr lvl="1"/>
            <a:r>
              <a:rPr lang="en-US" dirty="0"/>
              <a:t>Using the recommendations, what strategy produces the highest returns?</a:t>
            </a:r>
          </a:p>
          <a:p>
            <a:pPr lvl="1"/>
            <a:r>
              <a:rPr lang="en-US" dirty="0"/>
              <a:t>How does taking into account when default happens versus the loan life affect the analysis?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4242" y="1730905"/>
            <a:ext cx="8523515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Can we develop a model to decrease our expected default rate by risk level for new 36-month loans, over choosing loans at random?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84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t="7301" r="18616" b="16508"/>
          <a:stretch/>
        </p:blipFill>
        <p:spPr>
          <a:xfrm>
            <a:off x="1583872" y="393399"/>
            <a:ext cx="8180614" cy="57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40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73063"/>
            <a:ext cx="9931400" cy="4787899"/>
          </a:xfrm>
        </p:spPr>
        <p:txBody>
          <a:bodyPr>
            <a:noAutofit/>
          </a:bodyPr>
          <a:lstStyle/>
          <a:p>
            <a:pPr algn="l"/>
            <a:r>
              <a:rPr lang="en-US" sz="1200" dirty="0"/>
              <a:t>Ripley, B. D. (</a:t>
            </a:r>
            <a:r>
              <a:rPr lang="en-US" sz="1200" dirty="0" err="1"/>
              <a:t>n.d.</a:t>
            </a:r>
            <a:r>
              <a:rPr lang="en-US" sz="1200" dirty="0"/>
              <a:t>). R: Choose a model by AIC in a Stepwise Algorithm. Retrieved</a:t>
            </a:r>
            <a:br>
              <a:rPr lang="en-US" sz="1200" dirty="0"/>
            </a:br>
            <a:r>
              <a:rPr lang="en-US" sz="1200" dirty="0"/>
              <a:t>December 11, 2016, from https://</a:t>
            </a:r>
            <a:r>
              <a:rPr lang="en-US" sz="1200" dirty="0" err="1"/>
              <a:t>stat.ethz.ch</a:t>
            </a:r>
            <a:r>
              <a:rPr lang="en-US" sz="1200" dirty="0"/>
              <a:t>/R-manual/</a:t>
            </a:r>
            <a:r>
              <a:rPr lang="en-US" sz="1200" dirty="0" err="1"/>
              <a:t>Rdevel</a:t>
            </a:r>
            <a:r>
              <a:rPr lang="en-US" sz="1200" dirty="0"/>
              <a:t>/</a:t>
            </a:r>
            <a:br>
              <a:rPr lang="en-US" sz="1200" dirty="0"/>
            </a:br>
            <a:r>
              <a:rPr lang="en-US" sz="1200" dirty="0" smtClean="0"/>
              <a:t>library/stats/html/</a:t>
            </a:r>
            <a:r>
              <a:rPr lang="en-US" sz="1200" dirty="0" err="1" smtClean="0"/>
              <a:t>step.html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Johnson</a:t>
            </a:r>
            <a:r>
              <a:rPr lang="en-US" sz="1200" dirty="0"/>
              <a:t>, R. A., &amp; Wichern, D. W. (1982). Applied Multivariate Statistical Analysis.</a:t>
            </a:r>
            <a:br>
              <a:rPr lang="en-US" sz="1200" dirty="0"/>
            </a:br>
            <a:r>
              <a:rPr lang="en-US" sz="1200" dirty="0"/>
              <a:t>Englewood Cliffs, NJ: Prentice-Hall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Schneider</a:t>
            </a:r>
            <a:r>
              <a:rPr lang="en-US" sz="1200" dirty="0"/>
              <a:t>, J. (</a:t>
            </a:r>
            <a:r>
              <a:rPr lang="en-US" sz="1200" dirty="0" err="1"/>
              <a:t>n.d.</a:t>
            </a:r>
            <a:r>
              <a:rPr lang="en-US" sz="1200" dirty="0"/>
              <a:t>). Cross Validation. Retrieved December 11, 2016, from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/>
              <a:t>www.cs.cmu.edu</a:t>
            </a:r>
            <a:r>
              <a:rPr lang="en-US" sz="1200" dirty="0"/>
              <a:t>/~</a:t>
            </a:r>
            <a:r>
              <a:rPr lang="en-US" sz="1200" dirty="0" err="1" smtClean="0"/>
              <a:t>schneide</a:t>
            </a:r>
            <a:r>
              <a:rPr lang="en-US" sz="1200" dirty="0" smtClean="0"/>
              <a:t>/tut5/node42.html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PennState</a:t>
            </a:r>
            <a:r>
              <a:rPr lang="en-US" sz="1200" dirty="0" smtClean="0"/>
              <a:t> </a:t>
            </a:r>
            <a:r>
              <a:rPr lang="en-US" sz="1200" dirty="0"/>
              <a:t>College's course of Applied Multivariate Statistical Analysis. Retrieved</a:t>
            </a:r>
            <a:br>
              <a:rPr lang="en-US" sz="1200" dirty="0"/>
            </a:br>
            <a:r>
              <a:rPr lang="en-US" sz="1200" dirty="0"/>
              <a:t>December 11, 2016, from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 smtClean="0"/>
              <a:t>onlinecourses.science.psu.edu</a:t>
            </a:r>
            <a:r>
              <a:rPr lang="en-US" sz="1200" dirty="0" smtClean="0"/>
              <a:t>/stat505/node/89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Duke </a:t>
            </a:r>
            <a:r>
              <a:rPr lang="en-US" sz="1200" dirty="0"/>
              <a:t>University's Regression Models information page. Retrieved December 11, 2016,</a:t>
            </a:r>
            <a:br>
              <a:rPr lang="en-US" sz="1200" dirty="0"/>
            </a:br>
            <a:r>
              <a:rPr lang="en-US" sz="1200" dirty="0"/>
              <a:t>from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/>
              <a:t>people.duke.edu</a:t>
            </a:r>
            <a:r>
              <a:rPr lang="en-US" sz="1200" dirty="0"/>
              <a:t>/~</a:t>
            </a:r>
            <a:r>
              <a:rPr lang="en-US" sz="1200" dirty="0" err="1" smtClean="0"/>
              <a:t>rnau</a:t>
            </a:r>
            <a:r>
              <a:rPr lang="en-US" sz="1200" dirty="0" smtClean="0"/>
              <a:t>/</a:t>
            </a:r>
            <a:r>
              <a:rPr lang="en-US" sz="1200" dirty="0" err="1" smtClean="0"/>
              <a:t>regstep.htm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GeoNames</a:t>
            </a:r>
            <a:r>
              <a:rPr lang="en-US" sz="1200" dirty="0"/>
              <a:t>. (</a:t>
            </a:r>
            <a:r>
              <a:rPr lang="en-US" sz="1200" dirty="0" err="1"/>
              <a:t>n.d.</a:t>
            </a:r>
            <a:r>
              <a:rPr lang="en-US" sz="1200" dirty="0"/>
              <a:t>). Retrieved November 20, 2016, from </a:t>
            </a:r>
            <a:r>
              <a:rPr lang="en-US" sz="1200" dirty="0" err="1"/>
              <a:t>GeoNames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http://</a:t>
            </a:r>
            <a:r>
              <a:rPr lang="en-US" sz="1200" dirty="0" err="1" smtClean="0"/>
              <a:t>download.geonames.org</a:t>
            </a:r>
            <a:r>
              <a:rPr lang="en-US" sz="1200" dirty="0" smtClean="0"/>
              <a:t>/export/zip/</a:t>
            </a:r>
            <a:r>
              <a:rPr lang="en-US" sz="1200" dirty="0" err="1" smtClean="0"/>
              <a:t>US.zip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U.S</a:t>
            </a:r>
            <a:r>
              <a:rPr lang="en-US" sz="1200" dirty="0"/>
              <a:t>. Department of Housing and Urban Development. (</a:t>
            </a:r>
            <a:r>
              <a:rPr lang="en-US" sz="1200" dirty="0" err="1"/>
              <a:t>n.d.</a:t>
            </a:r>
            <a:r>
              <a:rPr lang="en-US" sz="1200" dirty="0"/>
              <a:t>). Retrieved November 20,</a:t>
            </a:r>
            <a:br>
              <a:rPr lang="en-US" sz="1200" dirty="0"/>
            </a:br>
            <a:r>
              <a:rPr lang="en-US" sz="1200" dirty="0"/>
              <a:t>2016, from Office of Policy Development and Research (PD&amp;R</a:t>
            </a:r>
            <a:r>
              <a:rPr lang="en-US" sz="1200" dirty="0" smtClean="0"/>
              <a:t>):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 smtClean="0"/>
              <a:t>www.huduser.gov</a:t>
            </a:r>
            <a:r>
              <a:rPr lang="en-US" sz="1200" dirty="0" smtClean="0"/>
              <a:t>/portal/datasets/50thper/FY2012_FMRS_50_County.xls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Data </a:t>
            </a:r>
            <a:r>
              <a:rPr lang="en-US" sz="1200" dirty="0"/>
              <a:t>set retrieved from the Lending Club </a:t>
            </a:r>
            <a:r>
              <a:rPr lang="en-US" sz="1200" dirty="0" err="1"/>
              <a:t>Coorporation</a:t>
            </a:r>
            <a:r>
              <a:rPr lang="en-US" sz="1200" dirty="0"/>
              <a:t> online platform: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/>
              <a:t>www.lendingclub.com</a:t>
            </a:r>
            <a:r>
              <a:rPr lang="en-US" sz="1200" dirty="0"/>
              <a:t>/info/download-</a:t>
            </a:r>
            <a:r>
              <a:rPr lang="en-US" sz="1200" dirty="0" err="1"/>
              <a:t>data.action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327591"/>
            <a:ext cx="543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Bibliography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01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37" y="198870"/>
            <a:ext cx="10515600" cy="964911"/>
          </a:xfrm>
        </p:spPr>
        <p:txBody>
          <a:bodyPr/>
          <a:lstStyle/>
          <a:p>
            <a:r>
              <a:rPr lang="en-US" dirty="0"/>
              <a:t>What is Lending Club?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50" y="2204357"/>
            <a:ext cx="7221083" cy="4003923"/>
          </a:xfrm>
        </p:spPr>
      </p:pic>
      <p:sp>
        <p:nvSpPr>
          <p:cNvPr id="5" name="TextBox 4"/>
          <p:cNvSpPr txBox="1"/>
          <p:nvPr/>
        </p:nvSpPr>
        <p:spPr>
          <a:xfrm>
            <a:off x="4203865" y="6317673"/>
            <a:ext cx="7470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Source: https://www.lendingclub.com/public/how-peer-lending-works.action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672" y="1225689"/>
            <a:ext cx="4135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Online loan site matching borrowers to lenders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Borrowers apply to LC; if approved, loans are listed on the LC site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LC assigns risk grade,  interest rate, and monthly payment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Investors see de-personalized application details and can underwrite pieces of loans in $25 increments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Investors are encouraged to spread their money out over many loans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Borrower pays LC each month; LC keeps 1% and distributes the rest to loan investors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9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0" y="134900"/>
            <a:ext cx="11688710" cy="89365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How is it different from traditional lending?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47" y="4782477"/>
            <a:ext cx="5677057" cy="1005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Investors are on the hook for bad loans, but can reap higher returns if they can avoid investing in them!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an 3"/>
          <p:cNvSpPr/>
          <p:nvPr/>
        </p:nvSpPr>
        <p:spPr>
          <a:xfrm>
            <a:off x="2562373" y="1440737"/>
            <a:ext cx="1140031" cy="1508167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8" y="1597846"/>
            <a:ext cx="845292" cy="1469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42" y="1420358"/>
            <a:ext cx="949661" cy="155682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442632" y="1942809"/>
            <a:ext cx="719486" cy="56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7161" y="1440737"/>
            <a:ext cx="11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257162" y="2607827"/>
            <a:ext cx="1001484" cy="11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4919" y="2908433"/>
            <a:ext cx="121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Deposit + Interest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63689" y="1807225"/>
            <a:ext cx="814755" cy="28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98081" y="1377534"/>
            <a:ext cx="11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020258" y="2619702"/>
            <a:ext cx="67578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38864" y="2866613"/>
            <a:ext cx="121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 + Interest</a:t>
            </a:r>
          </a:p>
        </p:txBody>
      </p:sp>
      <p:sp>
        <p:nvSpPr>
          <p:cNvPr id="26" name="&quot;No&quot; Symbol 25"/>
          <p:cNvSpPr/>
          <p:nvPr/>
        </p:nvSpPr>
        <p:spPr>
          <a:xfrm>
            <a:off x="4063214" y="2387086"/>
            <a:ext cx="513510" cy="534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47810" y="2387086"/>
            <a:ext cx="1255320" cy="5213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28" y="3942649"/>
            <a:ext cx="2755900" cy="5461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278" y="3598392"/>
            <a:ext cx="949661" cy="15568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82" y="3629440"/>
            <a:ext cx="845292" cy="1469432"/>
          </a:xfrm>
          <a:prstGeom prst="rect">
            <a:avLst/>
          </a:prstGeom>
          <a:noFill/>
        </p:spPr>
      </p:pic>
      <p:cxnSp>
        <p:nvCxnSpPr>
          <p:cNvPr id="32" name="Straight Arrow Connector 31"/>
          <p:cNvCxnSpPr/>
          <p:nvPr/>
        </p:nvCxnSpPr>
        <p:spPr>
          <a:xfrm>
            <a:off x="8004139" y="3752574"/>
            <a:ext cx="2695139" cy="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84404" y="3308104"/>
            <a:ext cx="15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Principal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704574" y="4860421"/>
            <a:ext cx="29947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84839" y="4970548"/>
            <a:ext cx="196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 + Interest</a:t>
            </a:r>
          </a:p>
        </p:txBody>
      </p:sp>
      <p:cxnSp>
        <p:nvCxnSpPr>
          <p:cNvPr id="39" name="Straight Arrow Connector 38"/>
          <p:cNvCxnSpPr>
            <a:endCxn id="29" idx="2"/>
          </p:cNvCxnSpPr>
          <p:nvPr/>
        </p:nvCxnSpPr>
        <p:spPr>
          <a:xfrm flipH="1" flipV="1">
            <a:off x="9194678" y="4488749"/>
            <a:ext cx="7248" cy="3716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67385" y="4448049"/>
            <a:ext cx="57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1 %</a:t>
            </a:r>
          </a:p>
        </p:txBody>
      </p:sp>
      <p:sp>
        <p:nvSpPr>
          <p:cNvPr id="45" name="&quot;No&quot; Symbol 44"/>
          <p:cNvSpPr/>
          <p:nvPr/>
        </p:nvSpPr>
        <p:spPr>
          <a:xfrm>
            <a:off x="8937923" y="4538049"/>
            <a:ext cx="513510" cy="53405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89059" y="3492770"/>
            <a:ext cx="1317812" cy="1760548"/>
          </a:xfrm>
          <a:prstGeom prst="rect">
            <a:avLst/>
          </a:prstGeom>
          <a:solidFill>
            <a:srgbClr val="FFFF00">
              <a:alpha val="28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6" grpId="0"/>
      <p:bldP spid="20" grpId="0"/>
      <p:bldP spid="25" grpId="0"/>
      <p:bldP spid="26" grpId="0" animBg="1"/>
      <p:bldP spid="27" grpId="0" animBg="1"/>
      <p:bldP spid="34" grpId="0"/>
      <p:bldP spid="36" grpId="0"/>
      <p:bldP spid="44" grpId="0"/>
      <p:bldP spid="45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223" y="176867"/>
            <a:ext cx="11064048" cy="665816"/>
          </a:xfrm>
        </p:spPr>
        <p:txBody>
          <a:bodyPr>
            <a:noAutofit/>
          </a:bodyPr>
          <a:lstStyle/>
          <a:p>
            <a:r>
              <a:rPr lang="en-US" sz="3600" dirty="0"/>
              <a:t>Can we help the investor avoid bad loans?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1189114"/>
            <a:ext cx="4518212" cy="37035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Potential investor sees details from the borrower’s application:</a:t>
            </a:r>
          </a:p>
          <a:p>
            <a:pPr lvl="1"/>
            <a:r>
              <a:rPr lang="en-US" dirty="0"/>
              <a:t>Credit Score</a:t>
            </a:r>
            <a:endParaRPr lang="en-US" dirty="0">
              <a:effectLst/>
            </a:endParaRPr>
          </a:p>
          <a:p>
            <a:pPr lvl="1"/>
            <a:r>
              <a:rPr lang="en-US" dirty="0"/>
              <a:t>Current Income</a:t>
            </a:r>
            <a:endParaRPr lang="en-US" dirty="0">
              <a:effectLst/>
            </a:endParaRPr>
          </a:p>
          <a:p>
            <a:pPr lvl="1"/>
            <a:r>
              <a:rPr lang="en-US" dirty="0"/>
              <a:t>Employment History</a:t>
            </a:r>
            <a:endParaRPr lang="en-US" dirty="0">
              <a:effectLst/>
            </a:endParaRPr>
          </a:p>
          <a:p>
            <a:pPr lvl="1"/>
            <a:r>
              <a:rPr lang="en-US" dirty="0"/>
              <a:t>Equated Monthly Installment</a:t>
            </a:r>
            <a:endParaRPr lang="en-US" dirty="0">
              <a:effectLst/>
            </a:endParaRPr>
          </a:p>
          <a:p>
            <a:pPr lvl="1"/>
            <a:r>
              <a:rPr lang="en-US" dirty="0"/>
              <a:t>Repayment History</a:t>
            </a:r>
          </a:p>
          <a:p>
            <a:pPr lvl="1"/>
            <a:r>
              <a:rPr lang="en-US" dirty="0">
                <a:effectLst/>
              </a:rPr>
              <a:t>State + Partial ZIP Code</a:t>
            </a:r>
          </a:p>
          <a:p>
            <a:pPr lvl="1"/>
            <a:r>
              <a:rPr lang="en-US" dirty="0"/>
              <a:t>Stated Purpose</a:t>
            </a:r>
            <a:endParaRPr lang="en-US" dirty="0">
              <a:effectLst/>
            </a:endParaRPr>
          </a:p>
          <a:p>
            <a:pPr lvl="1"/>
            <a:r>
              <a:rPr lang="en-US" dirty="0"/>
              <a:t>Other Personal Loan Eligibility Considerations</a:t>
            </a:r>
          </a:p>
          <a:p>
            <a:r>
              <a:rPr lang="en-US" dirty="0"/>
              <a:t>Goal: Use this information to recommend loans for investment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59" y="1189114"/>
            <a:ext cx="6964919" cy="4718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221" y="5607841"/>
            <a:ext cx="519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effectLst/>
                <a:hlinkClick r:id="rId3"/>
              </a:rPr>
              <a:t>https://www.lendingclub.com/browse/browse.action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>
            <a:normAutofit/>
          </a:bodyPr>
          <a:lstStyle/>
          <a:p>
            <a:r>
              <a:rPr lang="en-US" sz="3600" dirty="0"/>
              <a:t>We set ourselves a challenge: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88229"/>
            <a:ext cx="10657114" cy="2155371"/>
          </a:xfrm>
        </p:spPr>
        <p:txBody>
          <a:bodyPr>
            <a:normAutofit/>
          </a:bodyPr>
          <a:lstStyle/>
          <a:p>
            <a:r>
              <a:rPr lang="en-US" dirty="0"/>
              <a:t>Bounds:</a:t>
            </a:r>
          </a:p>
          <a:p>
            <a:pPr lvl="1"/>
            <a:r>
              <a:rPr lang="en-US" dirty="0"/>
              <a:t>We will confine ourselves to a set of statistical techniques</a:t>
            </a:r>
          </a:p>
          <a:p>
            <a:pPr lvl="1"/>
            <a:r>
              <a:rPr lang="en-US" dirty="0"/>
              <a:t>We will only consider 3-year, unsecured loans</a:t>
            </a:r>
          </a:p>
          <a:p>
            <a:pPr lvl="1"/>
            <a:r>
              <a:rPr lang="en-US" dirty="0"/>
              <a:t>We answer the question by the end of the semester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8414" y="1394387"/>
            <a:ext cx="8523515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 we develop a </a:t>
            </a:r>
            <a:r>
              <a:rPr lang="en-US" sz="2800" dirty="0" smtClean="0">
                <a:solidFill>
                  <a:schemeClr val="bg1"/>
                </a:solidFill>
              </a:rPr>
              <a:t>model to decrease our expected default rate by risk level for new 36-month loans, over choosing loans at random?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dirty="0"/>
              <a:t>SMART-ness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029090"/>
              </p:ext>
            </p:extLst>
          </p:nvPr>
        </p:nvGraphicFramePr>
        <p:xfrm>
          <a:off x="1270000" y="1565583"/>
          <a:ext cx="9652000" cy="42672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7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Criterion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Analysis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marL="101600" marR="101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Specific</a:t>
                      </a:r>
                      <a:endParaRPr lang="en-US" dirty="0">
                        <a:effectLst/>
                      </a:endParaRPr>
                    </a:p>
                  </a:txBody>
                  <a:tcPr marL="88900" marR="889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 are bounding</a:t>
                      </a:r>
                      <a:r>
                        <a:rPr lang="en-US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the loans we are considering, and we have defined a single effect we are measuring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Measurable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Through simulation and cross-validation, we can measure the null and model default rate.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Answerable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 are not looking to optimize;</a:t>
                      </a:r>
                      <a:r>
                        <a:rPr lang="en-US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just answering yes/no as to whether we can improve on not using a model. 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Relevant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This question is relevant to investors who wish to minimize risk for a given return.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Time bound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 will limit the question to a finite list of techniques</a:t>
                      </a:r>
                      <a:r>
                        <a:rPr lang="en-US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and we must finish by the time you are reading this.</a:t>
                      </a:r>
                      <a:endParaRPr lang="en-US" dirty="0">
                        <a:effectLst/>
                      </a:endParaRPr>
                    </a:p>
                  </a:txBody>
                  <a:tcPr marL="127000" marR="1270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3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 II: Reconnaissance and Preparation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3443" y="3363686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which we survey where the battle will be met.</a:t>
            </a:r>
          </a:p>
        </p:txBody>
      </p:sp>
    </p:spTree>
    <p:extLst>
      <p:ext uri="{BB962C8B-B14F-4D97-AF65-F5344CB8AC3E}">
        <p14:creationId xmlns:p14="http://schemas.microsoft.com/office/powerpoint/2010/main" val="12827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005047" cy="836146"/>
          </a:xfrm>
        </p:spPr>
        <p:txBody>
          <a:bodyPr/>
          <a:lstStyle/>
          <a:p>
            <a:r>
              <a:rPr lang="en-US" dirty="0"/>
              <a:t>Recommendation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78" y="1556684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71495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1233</Words>
  <Application>Microsoft Macintosh PowerPoint</Application>
  <PresentationFormat>Widescreen</PresentationFormat>
  <Paragraphs>241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Mangal</vt:lpstr>
      <vt:lpstr>Proxima Nova</vt:lpstr>
      <vt:lpstr>Wingdings</vt:lpstr>
      <vt:lpstr>Office Theme</vt:lpstr>
      <vt:lpstr>Predicting Lending Club Loan Defaults In Order to Reduce Default Risk for Investors   </vt:lpstr>
      <vt:lpstr>Act I: The Challenge</vt:lpstr>
      <vt:lpstr>What is Lending Club?</vt:lpstr>
      <vt:lpstr>How is it different from traditional lending?</vt:lpstr>
      <vt:lpstr>Can we help the investor avoid bad loans?</vt:lpstr>
      <vt:lpstr>We set ourselves a challenge:</vt:lpstr>
      <vt:lpstr>SMART-ness</vt:lpstr>
      <vt:lpstr>Act II: Reconnaissance and Preparation </vt:lpstr>
      <vt:lpstr>Recommendation Demonstration</vt:lpstr>
      <vt:lpstr>What additional (artful) insight can we bring?</vt:lpstr>
      <vt:lpstr>PowerPoint Presentation</vt:lpstr>
      <vt:lpstr>Background – Dataset</vt:lpstr>
      <vt:lpstr>What are the default rates?</vt:lpstr>
      <vt:lpstr>How much do borrowers earn annually?</vt:lpstr>
      <vt:lpstr>What is the interest rate by Loan Risk?</vt:lpstr>
      <vt:lpstr>What is the number of defaulted loans by profession?</vt:lpstr>
      <vt:lpstr>What is the distribution of default loans across the US?</vt:lpstr>
      <vt:lpstr>Act III: Engagement</vt:lpstr>
      <vt:lpstr>Models and Analysis – Variables</vt:lpstr>
      <vt:lpstr>Explanation of Key Measures of Model Output</vt:lpstr>
      <vt:lpstr>Models and Analysis Null Model</vt:lpstr>
      <vt:lpstr>Models and Analysis Logistic Regression</vt:lpstr>
      <vt:lpstr>Models and Analysis Linear Discriminant Analysis</vt:lpstr>
      <vt:lpstr>Act IV: Dénouement</vt:lpstr>
      <vt:lpstr>Conclusion</vt:lpstr>
      <vt:lpstr>PowerPoint Presentation</vt:lpstr>
      <vt:lpstr>Ripley, B. D. (n.d.). R: Choose a model by AIC in a Stepwise Algorithm. Retrieved December 11, 2016, from https://stat.ethz.ch/R-manual/Rdevel/ library/stats/html/step.html  Johnson, R. A., &amp; Wichern, D. W. (1982). Applied Multivariate Statistical Analysis. Englewood Cliffs, NJ: Prentice-Hall.  Schneider, J. (n.d.). Cross Validation. Retrieved December 11, 2016, from https://www.cs.cmu.edu/~schneide/tut5/node42.html  PennState College's course of Applied Multivariate Statistical Analysis. Retrieved December 11, 2016, from https://onlinecourses.science.psu.edu/stat505/node/89  Duke University's Regression Models information page. Retrieved December 11, 2016, from https://people.duke.edu/~rnau/regstep.htm  GeoNames. (n.d.). Retrieved November 20, 2016, from GeoNames: http://download.geonames.org/export/zip/US.zip  U.S. Department of Housing and Urban Development. (n.d.). Retrieved November 20, 2016, from Office of Policy Development and Research (PD&amp;R): https://www.huduser.gov/portal/datasets/50thper/FY2012_FMRS_50_County.xls  Data set retrieved from the Lending Club Coorporation online platform: https://www.lendingclub.com/info/download-data.action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Lending Club Loan Defaults In Order to Reduce Default Risk for Investors  or   Which is better? More money or less money?</dc:title>
  <dc:creator>Bill Grieser</dc:creator>
  <cp:lastModifiedBy>Microsoft Office User</cp:lastModifiedBy>
  <cp:revision>71</cp:revision>
  <dcterms:created xsi:type="dcterms:W3CDTF">2016-12-10T23:27:51Z</dcterms:created>
  <dcterms:modified xsi:type="dcterms:W3CDTF">2018-03-05T07:52:11Z</dcterms:modified>
</cp:coreProperties>
</file>