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6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97533-D859-4DDD-AE8A-CA9E2FC4D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65BC9B-7170-4CFC-A771-8BDCCF3D4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ADA50-DC3A-4731-BA8E-F3B6A760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756D-E188-43E4-BCE6-B5CB8CAD8F21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BC00C6-2612-4432-B5F3-9B8283DB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B01ED6-3115-4556-B881-19A4498B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F8B5-5E06-47EF-95B8-929494114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85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ABCB1-609A-485F-9449-F6137B3E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9442D6-6C8B-438C-B206-86354E84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DF0AB-5DA2-4B31-AEE1-AFC8623D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756D-E188-43E4-BCE6-B5CB8CAD8F21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F1A7E-C012-4EB6-B96C-32D3824A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D001AB-E657-482F-BCB0-572DF362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F8B5-5E06-47EF-95B8-929494114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6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0D2F33-EFAC-4A51-B1DB-0ED0BFA7A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151B31-F37D-4D6B-9AE4-B0249BC32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B52FC4-1039-48F9-B71D-03B37D20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756D-E188-43E4-BCE6-B5CB8CAD8F21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B42CDD-F94B-46F5-9EA9-0BB226E8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5433E9-78A7-4D0A-8DBB-6B4A632F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F8B5-5E06-47EF-95B8-929494114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98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FA2FA-E36D-4808-B118-E9795BC6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BA71F2-926A-4BFA-BD9F-4F16B37B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1AF34-C6D4-4399-8229-FBB7D097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756D-E188-43E4-BCE6-B5CB8CAD8F21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D71AF2-EA95-43E7-9AB9-C8FF2B07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8EB9B9-DE9D-42FA-A372-FDCBDE6B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F8B5-5E06-47EF-95B8-929494114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62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6236F-BF54-463F-8FD1-45D374E5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1F4E3B-371C-4FBA-8AD1-435040B62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4C2AF-1553-4E6F-80E6-6B19331B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756D-E188-43E4-BCE6-B5CB8CAD8F21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936323-E1AB-473F-94D9-44001214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0C707E-C509-451A-8E79-AEA652D9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F8B5-5E06-47EF-95B8-929494114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1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278EA-A72F-4035-A39A-E8BFCD59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84FE8-8299-40C3-B0F6-9816D70A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24E162-7FE6-468E-BDCB-E3A8D51A6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D44996-D6D5-45D7-BDFE-C43ED621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756D-E188-43E4-BCE6-B5CB8CAD8F21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0D88E1-99C1-4D57-B167-7B1571C2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1566E8-1FE0-45C1-BB36-A5EEA3DC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F8B5-5E06-47EF-95B8-929494114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90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19A76-FA06-412E-9BA6-7B860D3D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360701-E7F1-48F9-BB94-65D303A2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1F9551-E2E7-49E2-8192-A3F81CC33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BFF68F-B107-4129-8D08-C81E491D2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AD8DE9-EE2D-4C14-9726-EC0B4AFF0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E870B6-875E-4251-9C99-7BDD99A1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756D-E188-43E4-BCE6-B5CB8CAD8F21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410C28-759A-4D32-A0A7-859DF008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927CA6-CD06-42D3-B907-9E1864A1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F8B5-5E06-47EF-95B8-929494114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12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7E1B9-1336-4817-85E1-AF5FADF1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D7129F-88EA-4DB3-A098-E2B2857E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756D-E188-43E4-BCE6-B5CB8CAD8F21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324C68-FC65-4695-A7C5-3451A50E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B0724C-1222-40F2-B044-A8CAC5F4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F8B5-5E06-47EF-95B8-929494114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27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5EF38F-24B4-40CE-A167-BCA74A08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756D-E188-43E4-BCE6-B5CB8CAD8F21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B0DCBC-43F9-42F0-99D3-C7F9CA46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F73B9-26F3-490E-87DE-B0A4072F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F8B5-5E06-47EF-95B8-929494114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59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B50AF-8584-4F2F-86AC-26F1820D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DE1398-2D96-4F8E-9690-D6B4C50DF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22E075-3A2F-4E37-AE00-E6DECE6CC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E2277A-3883-4056-9C90-A4AE67A0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756D-E188-43E4-BCE6-B5CB8CAD8F21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CF640D-4148-46E3-8C41-8DF07DAA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144138-0A42-44AF-8B00-AEB1EAB9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F8B5-5E06-47EF-95B8-929494114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22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BF3D3-3B98-45AA-930B-826182A4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29C651-05AD-4FF5-B86C-BA6F194E1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9CD287-9D87-4DE2-ACD8-173EB5D7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E00F93-E429-436D-8E13-0BBCB275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756D-E188-43E4-BCE6-B5CB8CAD8F21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AE45A5-68B5-4F1C-9ECA-6E4C78EF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631321-9793-41A5-910B-FAC0B6A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F8B5-5E06-47EF-95B8-929494114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5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45220E-E1BF-445A-9991-502227EA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15FCD1-2661-4142-9916-D8EF46B73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80EE2D-9EB8-4D1F-8FD4-CAABC5C8D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6756D-E188-43E4-BCE6-B5CB8CAD8F21}" type="datetimeFigureOut">
              <a:rPr lang="de-DE" smtClean="0"/>
              <a:t>08.12.2021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9B670-BF10-4366-B4F2-2F3A7CABE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EDDF67-4A1E-4753-863F-06399667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F8B5-5E06-47EF-95B8-929494114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0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D1A20-C7FB-412C-9021-5784B9A2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76925" cy="711200"/>
          </a:xfrm>
        </p:spPr>
        <p:txBody>
          <a:bodyPr>
            <a:noAutofit/>
          </a:bodyPr>
          <a:lstStyle/>
          <a:p>
            <a:r>
              <a:rPr lang="de-DE" sz="2800" dirty="0" err="1"/>
              <a:t>Concurrent</a:t>
            </a:r>
            <a:r>
              <a:rPr lang="de-DE" sz="2800" dirty="0"/>
              <a:t> &amp; Parallel </a:t>
            </a:r>
            <a:r>
              <a:rPr lang="de-DE" sz="2800" dirty="0" err="1"/>
              <a:t>Behavior</a:t>
            </a:r>
            <a:endParaRPr lang="de-DE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7D007-7E06-483C-97C9-CC7298221EB4}"/>
              </a:ext>
            </a:extLst>
          </p:cNvPr>
          <p:cNvSpPr txBox="1"/>
          <p:nvPr/>
        </p:nvSpPr>
        <p:spPr>
          <a:xfrm>
            <a:off x="713173" y="1131427"/>
            <a:ext cx="16926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truck0(0);</a:t>
            </a:r>
          </a:p>
          <a:p>
            <a:r>
              <a:rPr lang="de-DE" sz="11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truck1(1);</a:t>
            </a:r>
          </a:p>
          <a:p>
            <a:r>
              <a:rPr lang="de-DE" sz="11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truck2(2);</a:t>
            </a:r>
          </a:p>
          <a:p>
            <a:r>
              <a:rPr lang="de-DE" sz="11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truck3(3);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DA09163B-93B0-48BD-AC78-88FD69AEA593}"/>
              </a:ext>
            </a:extLst>
          </p:cNvPr>
          <p:cNvSpPr/>
          <p:nvPr/>
        </p:nvSpPr>
        <p:spPr>
          <a:xfrm rot="10800000">
            <a:off x="2130641" y="1187150"/>
            <a:ext cx="142042" cy="6579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9A59EBA-3EE0-4A5F-B17F-7884C9ED55F7}"/>
              </a:ext>
            </a:extLst>
          </p:cNvPr>
          <p:cNvSpPr txBox="1"/>
          <p:nvPr/>
        </p:nvSpPr>
        <p:spPr>
          <a:xfrm>
            <a:off x="2405849" y="1308398"/>
            <a:ext cx="21483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4 trucks, non of them is a leader at instantiation</a:t>
            </a:r>
            <a:endParaRPr lang="de-DE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26986DA-24CD-4DC2-8E7E-1FBEC5E76D61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633381" y="1074178"/>
            <a:ext cx="0" cy="2342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CCD4B14-8C0C-43DB-971D-DD11DA6E8E33}"/>
              </a:ext>
            </a:extLst>
          </p:cNvPr>
          <p:cNvSpPr txBox="1"/>
          <p:nvPr/>
        </p:nvSpPr>
        <p:spPr>
          <a:xfrm>
            <a:off x="9120697" y="812568"/>
            <a:ext cx="10253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2B91AF"/>
                </a:solidFill>
                <a:latin typeface="Consolas" panose="020B0609020204030204" pitchFamily="49" charset="0"/>
              </a:rPr>
              <a:t>Main Thread</a:t>
            </a:r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595FBA-DD3C-48A1-BCE3-95541EE1CB32}"/>
              </a:ext>
            </a:extLst>
          </p:cNvPr>
          <p:cNvSpPr txBox="1"/>
          <p:nvPr/>
        </p:nvSpPr>
        <p:spPr>
          <a:xfrm>
            <a:off x="8764479" y="1308398"/>
            <a:ext cx="1737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truck0.makeLeader();</a:t>
            </a:r>
            <a:endParaRPr lang="de-DE" sz="11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A0D3DCB-8370-4F9C-9857-2D3FEDE7CA43}"/>
              </a:ext>
            </a:extLst>
          </p:cNvPr>
          <p:cNvSpPr txBox="1"/>
          <p:nvPr/>
        </p:nvSpPr>
        <p:spPr>
          <a:xfrm>
            <a:off x="6265604" y="882075"/>
            <a:ext cx="24036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A31515"/>
                </a:solidFill>
                <a:latin typeface="Consolas" panose="020B0609020204030204" pitchFamily="49" charset="0"/>
              </a:rPr>
              <a:t>"Truck 0 </a:t>
            </a:r>
            <a:r>
              <a:rPr lang="de-DE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now</a:t>
            </a:r>
            <a:r>
              <a:rPr lang="de-DE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leader</a:t>
            </a:r>
            <a:r>
              <a:rPr lang="de-DE" sz="11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endParaRPr lang="de-DE" sz="1100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5BB9F0B-17A9-4924-8622-983DBB56C6F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633381" y="1570008"/>
            <a:ext cx="0" cy="23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DA5799F4-8173-4F65-86D3-73158A074395}"/>
              </a:ext>
            </a:extLst>
          </p:cNvPr>
          <p:cNvCxnSpPr>
            <a:cxnSpLocks/>
          </p:cNvCxnSpPr>
          <p:nvPr/>
        </p:nvCxnSpPr>
        <p:spPr>
          <a:xfrm flipH="1">
            <a:off x="8886548" y="1802080"/>
            <a:ext cx="746833" cy="2616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6C3F83E4-5496-4740-83B1-347B0003CBA3}"/>
              </a:ext>
            </a:extLst>
          </p:cNvPr>
          <p:cNvCxnSpPr>
            <a:cxnSpLocks/>
          </p:cNvCxnSpPr>
          <p:nvPr/>
        </p:nvCxnSpPr>
        <p:spPr>
          <a:xfrm>
            <a:off x="9633381" y="1802080"/>
            <a:ext cx="868902" cy="23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AD7528A1-4C8B-4300-A61F-B17990DAA63D}"/>
              </a:ext>
            </a:extLst>
          </p:cNvPr>
          <p:cNvCxnSpPr>
            <a:cxnSpLocks/>
          </p:cNvCxnSpPr>
          <p:nvPr/>
        </p:nvCxnSpPr>
        <p:spPr>
          <a:xfrm>
            <a:off x="9635970" y="1802080"/>
            <a:ext cx="0" cy="23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90518EC-15A1-42FA-8E64-A5FB8D778B57}"/>
              </a:ext>
            </a:extLst>
          </p:cNvPr>
          <p:cNvCxnSpPr>
            <a:cxnSpLocks/>
          </p:cNvCxnSpPr>
          <p:nvPr/>
        </p:nvCxnSpPr>
        <p:spPr>
          <a:xfrm>
            <a:off x="8886548" y="2063690"/>
            <a:ext cx="0" cy="23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4F015D6C-6C0A-4A4F-BB76-C5A34220962A}"/>
              </a:ext>
            </a:extLst>
          </p:cNvPr>
          <p:cNvSpPr txBox="1"/>
          <p:nvPr/>
        </p:nvSpPr>
        <p:spPr>
          <a:xfrm>
            <a:off x="8105036" y="2266163"/>
            <a:ext cx="13166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>
                <a:solidFill>
                  <a:srgbClr val="000000"/>
                </a:solidFill>
                <a:latin typeface="Consolas" panose="020B0609020204030204" pitchFamily="49" charset="0"/>
              </a:rPr>
              <a:t>truck0.connect(truck1);</a:t>
            </a:r>
            <a:endParaRPr lang="de-DE" sz="7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D7978FF-9383-445F-B35B-A34741256CA4}"/>
              </a:ext>
            </a:extLst>
          </p:cNvPr>
          <p:cNvSpPr txBox="1"/>
          <p:nvPr/>
        </p:nvSpPr>
        <p:spPr>
          <a:xfrm>
            <a:off x="9009727" y="2095707"/>
            <a:ext cx="13166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>
                <a:solidFill>
                  <a:srgbClr val="000000"/>
                </a:solidFill>
                <a:latin typeface="Consolas" panose="020B0609020204030204" pitchFamily="49" charset="0"/>
              </a:rPr>
              <a:t>truck0.connect(truck2);</a:t>
            </a:r>
            <a:endParaRPr lang="de-DE" sz="7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9C859C99-3AAF-48D8-B3F2-FCFE26569E88}"/>
              </a:ext>
            </a:extLst>
          </p:cNvPr>
          <p:cNvSpPr txBox="1"/>
          <p:nvPr/>
        </p:nvSpPr>
        <p:spPr>
          <a:xfrm>
            <a:off x="9949929" y="2266162"/>
            <a:ext cx="13166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>
                <a:solidFill>
                  <a:srgbClr val="000000"/>
                </a:solidFill>
                <a:latin typeface="Consolas" panose="020B0609020204030204" pitchFamily="49" charset="0"/>
              </a:rPr>
              <a:t>truck0.connect(truck3);</a:t>
            </a:r>
            <a:endParaRPr lang="de-DE" sz="700" dirty="0"/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9A8D4D5-4BCA-4181-8F29-9C5F5991ACD9}"/>
              </a:ext>
            </a:extLst>
          </p:cNvPr>
          <p:cNvCxnSpPr>
            <a:cxnSpLocks/>
          </p:cNvCxnSpPr>
          <p:nvPr/>
        </p:nvCxnSpPr>
        <p:spPr>
          <a:xfrm>
            <a:off x="10502283" y="2034090"/>
            <a:ext cx="0" cy="23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108E2B0-EEC1-4C5C-AAE0-2512258D90CE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9668061" y="2295762"/>
            <a:ext cx="0" cy="5794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8AAEEFD-3EE1-430A-8DC3-07078F4FF368}"/>
              </a:ext>
            </a:extLst>
          </p:cNvPr>
          <p:cNvCxnSpPr>
            <a:cxnSpLocks/>
          </p:cNvCxnSpPr>
          <p:nvPr/>
        </p:nvCxnSpPr>
        <p:spPr>
          <a:xfrm>
            <a:off x="10512640" y="2466217"/>
            <a:ext cx="0" cy="23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11309535-AAAE-4EE5-9615-04B7C801F6EF}"/>
              </a:ext>
            </a:extLst>
          </p:cNvPr>
          <p:cNvCxnSpPr>
            <a:cxnSpLocks/>
          </p:cNvCxnSpPr>
          <p:nvPr/>
        </p:nvCxnSpPr>
        <p:spPr>
          <a:xfrm>
            <a:off x="8888028" y="2454638"/>
            <a:ext cx="0" cy="2435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741DB38F-BE5F-441E-8AA5-6A1F48EDA4F0}"/>
              </a:ext>
            </a:extLst>
          </p:cNvPr>
          <p:cNvCxnSpPr>
            <a:cxnSpLocks/>
          </p:cNvCxnSpPr>
          <p:nvPr/>
        </p:nvCxnSpPr>
        <p:spPr>
          <a:xfrm flipH="1" flipV="1">
            <a:off x="8886547" y="2698139"/>
            <a:ext cx="781515" cy="1770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5A120C8-DC38-4F4E-A711-A090BFD4AA45}"/>
              </a:ext>
            </a:extLst>
          </p:cNvPr>
          <p:cNvCxnSpPr>
            <a:cxnSpLocks/>
          </p:cNvCxnSpPr>
          <p:nvPr/>
        </p:nvCxnSpPr>
        <p:spPr>
          <a:xfrm flipH="1">
            <a:off x="9678417" y="2698227"/>
            <a:ext cx="834223" cy="1769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21F6EE4F-0068-40AC-B25B-43E5881123F0}"/>
              </a:ext>
            </a:extLst>
          </p:cNvPr>
          <p:cNvSpPr txBox="1"/>
          <p:nvPr/>
        </p:nvSpPr>
        <p:spPr>
          <a:xfrm>
            <a:off x="5256828" y="1422445"/>
            <a:ext cx="2890365" cy="15465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parallel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(3)</a:t>
            </a:r>
          </a:p>
          <a:p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05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endParaRPr lang="de-D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truck0.connect(truck1);</a:t>
            </a:r>
          </a:p>
          <a:p>
            <a:r>
              <a:rPr lang="de-DE" sz="105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endParaRPr lang="de-D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truck0.connect(truck2);</a:t>
            </a:r>
          </a:p>
          <a:p>
            <a:r>
              <a:rPr lang="de-DE" sz="105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endParaRPr lang="de-DE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truck0.connect(truck3);</a:t>
            </a:r>
          </a:p>
          <a:p>
            <a:r>
              <a:rPr lang="de-DE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050" dirty="0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5BA2A4C2-BB7A-46E4-853F-E6DE2FEC5AD5}"/>
              </a:ext>
            </a:extLst>
          </p:cNvPr>
          <p:cNvCxnSpPr>
            <a:cxnSpLocks/>
          </p:cNvCxnSpPr>
          <p:nvPr/>
        </p:nvCxnSpPr>
        <p:spPr>
          <a:xfrm flipH="1">
            <a:off x="9665471" y="2849576"/>
            <a:ext cx="2589" cy="3623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Ellipse 92">
            <a:extLst>
              <a:ext uri="{FF2B5EF4-FFF2-40B4-BE49-F238E27FC236}">
                <a16:creationId xmlns:a16="http://schemas.microsoft.com/office/drawing/2014/main" id="{D0DCAE3E-3B83-45AD-B0CB-411A51FC5104}"/>
              </a:ext>
            </a:extLst>
          </p:cNvPr>
          <p:cNvSpPr/>
          <p:nvPr/>
        </p:nvSpPr>
        <p:spPr>
          <a:xfrm>
            <a:off x="3195961" y="2046413"/>
            <a:ext cx="1918041" cy="545867"/>
          </a:xfrm>
          <a:prstGeom prst="ellipse">
            <a:avLst/>
          </a:prstGeom>
          <a:solidFill>
            <a:srgbClr val="CF6F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Parallelism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OpenMP</a:t>
            </a:r>
            <a:endParaRPr lang="de-DE" sz="1400" dirty="0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87E319EE-E24E-4959-B374-29A79251F784}"/>
              </a:ext>
            </a:extLst>
          </p:cNvPr>
          <p:cNvSpPr/>
          <p:nvPr/>
        </p:nvSpPr>
        <p:spPr>
          <a:xfrm>
            <a:off x="8719396" y="3191822"/>
            <a:ext cx="1918041" cy="545867"/>
          </a:xfrm>
          <a:prstGeom prst="ellipse">
            <a:avLst/>
          </a:prstGeom>
          <a:solidFill>
            <a:srgbClr val="CF6F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Multi-Threading</a:t>
            </a:r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D17E6B0-F11E-42AF-B601-AA808980FFBA}"/>
              </a:ext>
            </a:extLst>
          </p:cNvPr>
          <p:cNvCxnSpPr>
            <a:cxnSpLocks/>
            <a:endCxn id="118" idx="2"/>
          </p:cNvCxnSpPr>
          <p:nvPr/>
        </p:nvCxnSpPr>
        <p:spPr>
          <a:xfrm flipH="1">
            <a:off x="5484014" y="3464755"/>
            <a:ext cx="3235384" cy="8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B1E3C451-BFB3-4AF6-A343-3C13AD1C1140}"/>
              </a:ext>
            </a:extLst>
          </p:cNvPr>
          <p:cNvCxnSpPr>
            <a:cxnSpLocks/>
          </p:cNvCxnSpPr>
          <p:nvPr/>
        </p:nvCxnSpPr>
        <p:spPr>
          <a:xfrm flipH="1">
            <a:off x="8239065" y="3473555"/>
            <a:ext cx="821" cy="22791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A9055767-49EA-473D-805E-E1EE1229283A}"/>
              </a:ext>
            </a:extLst>
          </p:cNvPr>
          <p:cNvSpPr txBox="1"/>
          <p:nvPr/>
        </p:nvSpPr>
        <p:spPr>
          <a:xfrm>
            <a:off x="8074678" y="3211945"/>
            <a:ext cx="340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  <a:endParaRPr lang="de-DE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4152B2D1-4359-4DBC-95E2-4A07C8526EA6}"/>
              </a:ext>
            </a:extLst>
          </p:cNvPr>
          <p:cNvCxnSpPr>
            <a:cxnSpLocks/>
          </p:cNvCxnSpPr>
          <p:nvPr/>
        </p:nvCxnSpPr>
        <p:spPr>
          <a:xfrm>
            <a:off x="7521743" y="3465563"/>
            <a:ext cx="5178" cy="228716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DF685175-85F8-42B7-8CD5-B6C3A3CDC6F2}"/>
              </a:ext>
            </a:extLst>
          </p:cNvPr>
          <p:cNvSpPr txBox="1"/>
          <p:nvPr/>
        </p:nvSpPr>
        <p:spPr>
          <a:xfrm>
            <a:off x="7356535" y="3203953"/>
            <a:ext cx="340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t2</a:t>
            </a:r>
            <a:endParaRPr lang="de-DE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DCAE353B-002A-4C7E-8B72-693E95F21810}"/>
              </a:ext>
            </a:extLst>
          </p:cNvPr>
          <p:cNvCxnSpPr>
            <a:cxnSpLocks/>
          </p:cNvCxnSpPr>
          <p:nvPr/>
        </p:nvCxnSpPr>
        <p:spPr>
          <a:xfrm>
            <a:off x="6749218" y="3473555"/>
            <a:ext cx="5178" cy="22791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8491A3E7-4038-4532-9EF5-A7576BB359E4}"/>
              </a:ext>
            </a:extLst>
          </p:cNvPr>
          <p:cNvSpPr txBox="1"/>
          <p:nvPr/>
        </p:nvSpPr>
        <p:spPr>
          <a:xfrm>
            <a:off x="6584010" y="3211945"/>
            <a:ext cx="340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t3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7466E72-4639-4DC2-800B-9D79AE5C1DCD}"/>
              </a:ext>
            </a:extLst>
          </p:cNvPr>
          <p:cNvCxnSpPr>
            <a:cxnSpLocks/>
          </p:cNvCxnSpPr>
          <p:nvPr/>
        </p:nvCxnSpPr>
        <p:spPr>
          <a:xfrm>
            <a:off x="6065441" y="3453432"/>
            <a:ext cx="5178" cy="229929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E496F74D-980C-40F3-8FC1-ACE62D0DB5AA}"/>
              </a:ext>
            </a:extLst>
          </p:cNvPr>
          <p:cNvSpPr txBox="1"/>
          <p:nvPr/>
        </p:nvSpPr>
        <p:spPr>
          <a:xfrm>
            <a:off x="5900233" y="3191822"/>
            <a:ext cx="340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t4</a:t>
            </a:r>
            <a:endParaRPr lang="de-DE" sz="1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3136C2D1-5734-42BC-BA34-312742E2E29F}"/>
              </a:ext>
            </a:extLst>
          </p:cNvPr>
          <p:cNvCxnSpPr>
            <a:cxnSpLocks/>
          </p:cNvCxnSpPr>
          <p:nvPr/>
        </p:nvCxnSpPr>
        <p:spPr>
          <a:xfrm>
            <a:off x="5478836" y="3473556"/>
            <a:ext cx="5178" cy="22791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480604D5-713C-4979-8415-08F20B19CDFB}"/>
              </a:ext>
            </a:extLst>
          </p:cNvPr>
          <p:cNvSpPr txBox="1"/>
          <p:nvPr/>
        </p:nvSpPr>
        <p:spPr>
          <a:xfrm>
            <a:off x="5313628" y="3211946"/>
            <a:ext cx="340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t5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FC4E16A4-7B97-462B-B59C-C16304CF02AE}"/>
              </a:ext>
            </a:extLst>
          </p:cNvPr>
          <p:cNvSpPr txBox="1"/>
          <p:nvPr/>
        </p:nvSpPr>
        <p:spPr>
          <a:xfrm rot="16200000">
            <a:off x="7185136" y="4442106"/>
            <a:ext cx="1830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maintainConnection</a:t>
            </a:r>
            <a:endParaRPr lang="de-DE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8FBBCFC2-7694-4237-8C14-DDCE6E364921}"/>
              </a:ext>
            </a:extLst>
          </p:cNvPr>
          <p:cNvSpPr txBox="1"/>
          <p:nvPr/>
        </p:nvSpPr>
        <p:spPr>
          <a:xfrm rot="16200000">
            <a:off x="6456976" y="4295530"/>
            <a:ext cx="1830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speedControl</a:t>
            </a:r>
            <a:endParaRPr lang="de-DE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B3DCA99D-1C03-40C5-AB28-FDF5ACBF3FB2}"/>
              </a:ext>
            </a:extLst>
          </p:cNvPr>
          <p:cNvSpPr txBox="1"/>
          <p:nvPr/>
        </p:nvSpPr>
        <p:spPr>
          <a:xfrm rot="16200000">
            <a:off x="5682624" y="3988874"/>
            <a:ext cx="1830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steering</a:t>
            </a:r>
            <a:endParaRPr lang="de-DE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D5C8CA5-50B4-4A12-953F-70CBE0D63B8E}"/>
              </a:ext>
            </a:extLst>
          </p:cNvPr>
          <p:cNvSpPr txBox="1"/>
          <p:nvPr/>
        </p:nvSpPr>
        <p:spPr>
          <a:xfrm rot="16200000">
            <a:off x="5016691" y="3968751"/>
            <a:ext cx="1830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braking</a:t>
            </a:r>
            <a:endParaRPr lang="de-DE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46F0FA7-8DF6-4946-AFFB-32A1BB31FE00}"/>
              </a:ext>
            </a:extLst>
          </p:cNvPr>
          <p:cNvSpPr txBox="1"/>
          <p:nvPr/>
        </p:nvSpPr>
        <p:spPr>
          <a:xfrm rot="16200000">
            <a:off x="4418575" y="4442106"/>
            <a:ext cx="1830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maintainDistance</a:t>
            </a:r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21B32657-78C9-41FD-871E-F127B4A0EE6A}"/>
              </a:ext>
            </a:extLst>
          </p:cNvPr>
          <p:cNvCxnSpPr>
            <a:cxnSpLocks/>
          </p:cNvCxnSpPr>
          <p:nvPr/>
        </p:nvCxnSpPr>
        <p:spPr>
          <a:xfrm>
            <a:off x="4530125" y="3465563"/>
            <a:ext cx="0" cy="228716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feld 124">
            <a:extLst>
              <a:ext uri="{FF2B5EF4-FFF2-40B4-BE49-F238E27FC236}">
                <a16:creationId xmlns:a16="http://schemas.microsoft.com/office/drawing/2014/main" id="{E563F82E-7483-4254-8162-9F35D4CA9735}"/>
              </a:ext>
            </a:extLst>
          </p:cNvPr>
          <p:cNvSpPr txBox="1"/>
          <p:nvPr/>
        </p:nvSpPr>
        <p:spPr>
          <a:xfrm>
            <a:off x="4364917" y="3203953"/>
            <a:ext cx="340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tn</a:t>
            </a:r>
            <a:endParaRPr lang="de-DE" sz="1100" dirty="0">
              <a:solidFill>
                <a:srgbClr val="7030A0"/>
              </a:solidFill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C20B311E-4DED-41AA-AD61-1E1FF33FE8DA}"/>
              </a:ext>
            </a:extLst>
          </p:cNvPr>
          <p:cNvSpPr txBox="1"/>
          <p:nvPr/>
        </p:nvSpPr>
        <p:spPr>
          <a:xfrm rot="16200000">
            <a:off x="3450823" y="3988874"/>
            <a:ext cx="1830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others</a:t>
            </a:r>
            <a:endParaRPr lang="de-DE" sz="900" dirty="0">
              <a:solidFill>
                <a:srgbClr val="7030A0"/>
              </a:solidFill>
            </a:endParaRPr>
          </a:p>
        </p:txBody>
      </p: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079C1853-DF94-421F-AADA-FFCCB96AD461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4524994" y="3473556"/>
            <a:ext cx="959020" cy="799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EEB4CF4-AA0D-4F35-8AAE-9B3999D6EFA3}"/>
              </a:ext>
            </a:extLst>
          </p:cNvPr>
          <p:cNvCxnSpPr>
            <a:cxnSpLocks/>
          </p:cNvCxnSpPr>
          <p:nvPr/>
        </p:nvCxnSpPr>
        <p:spPr>
          <a:xfrm>
            <a:off x="8239064" y="5752730"/>
            <a:ext cx="1403622" cy="3817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B3AA15BA-2A96-43DF-BA9C-6C1107F9F205}"/>
              </a:ext>
            </a:extLst>
          </p:cNvPr>
          <p:cNvCxnSpPr>
            <a:cxnSpLocks/>
          </p:cNvCxnSpPr>
          <p:nvPr/>
        </p:nvCxnSpPr>
        <p:spPr>
          <a:xfrm>
            <a:off x="7521742" y="5752730"/>
            <a:ext cx="2146317" cy="3817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7DB6E00E-34D7-4D8E-BC67-3735E4F9C9E8}"/>
              </a:ext>
            </a:extLst>
          </p:cNvPr>
          <p:cNvCxnSpPr>
            <a:cxnSpLocks/>
          </p:cNvCxnSpPr>
          <p:nvPr/>
        </p:nvCxnSpPr>
        <p:spPr>
          <a:xfrm>
            <a:off x="6736553" y="5752730"/>
            <a:ext cx="2936685" cy="3817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8D5151A2-E2E2-48DA-8F57-24D59F51A755}"/>
              </a:ext>
            </a:extLst>
          </p:cNvPr>
          <p:cNvCxnSpPr>
            <a:cxnSpLocks/>
          </p:cNvCxnSpPr>
          <p:nvPr/>
        </p:nvCxnSpPr>
        <p:spPr>
          <a:xfrm>
            <a:off x="6068030" y="5752730"/>
            <a:ext cx="3597441" cy="3817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5C3DDB7C-0BE5-4C6E-A02F-084BABFF13CC}"/>
              </a:ext>
            </a:extLst>
          </p:cNvPr>
          <p:cNvCxnSpPr>
            <a:cxnSpLocks/>
          </p:cNvCxnSpPr>
          <p:nvPr/>
        </p:nvCxnSpPr>
        <p:spPr>
          <a:xfrm>
            <a:off x="5481425" y="5764053"/>
            <a:ext cx="4196711" cy="37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E1E8817B-2CDE-43BF-B423-1AAA1D03D15C}"/>
              </a:ext>
            </a:extLst>
          </p:cNvPr>
          <p:cNvCxnSpPr>
            <a:cxnSpLocks/>
          </p:cNvCxnSpPr>
          <p:nvPr/>
        </p:nvCxnSpPr>
        <p:spPr>
          <a:xfrm>
            <a:off x="4529844" y="5764053"/>
            <a:ext cx="5143394" cy="37041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CED772E2-ED06-4F34-BF2D-25929E8BACD3}"/>
              </a:ext>
            </a:extLst>
          </p:cNvPr>
          <p:cNvSpPr txBox="1"/>
          <p:nvPr/>
        </p:nvSpPr>
        <p:spPr>
          <a:xfrm>
            <a:off x="9901105" y="5603555"/>
            <a:ext cx="1099109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t1.join();</a:t>
            </a:r>
          </a:p>
          <a:p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t2.join();</a:t>
            </a:r>
          </a:p>
          <a:p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t3.join();</a:t>
            </a:r>
          </a:p>
          <a:p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t4.join();</a:t>
            </a:r>
          </a:p>
          <a:p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t5.join();</a:t>
            </a:r>
          </a:p>
          <a:p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e-DE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tn.join</a:t>
            </a:r>
            <a:r>
              <a:rPr lang="de-DE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900" dirty="0"/>
          </a:p>
        </p:txBody>
      </p:sp>
      <p:sp>
        <p:nvSpPr>
          <p:cNvPr id="163" name="Geschweifte Klammer links 162">
            <a:extLst>
              <a:ext uri="{FF2B5EF4-FFF2-40B4-BE49-F238E27FC236}">
                <a16:creationId xmlns:a16="http://schemas.microsoft.com/office/drawing/2014/main" id="{F03DB778-6814-4C7F-B5A5-9734F773AD1C}"/>
              </a:ext>
            </a:extLst>
          </p:cNvPr>
          <p:cNvSpPr/>
          <p:nvPr/>
        </p:nvSpPr>
        <p:spPr>
          <a:xfrm>
            <a:off x="3922004" y="3213307"/>
            <a:ext cx="367833" cy="3143815"/>
          </a:xfrm>
          <a:prstGeom prst="leftBrace">
            <a:avLst>
              <a:gd name="adj1" fmla="val 8333"/>
              <a:gd name="adj2" fmla="val 243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FFC43116-F090-4638-BAE8-641001911312}"/>
              </a:ext>
            </a:extLst>
          </p:cNvPr>
          <p:cNvSpPr/>
          <p:nvPr/>
        </p:nvSpPr>
        <p:spPr>
          <a:xfrm>
            <a:off x="1598687" y="3634184"/>
            <a:ext cx="2148397" cy="631537"/>
          </a:xfrm>
          <a:prstGeom prst="ellipse">
            <a:avLst/>
          </a:prstGeom>
          <a:solidFill>
            <a:srgbClr val="CF6F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Concurrency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multithreads</a:t>
            </a:r>
            <a:endParaRPr lang="de-DE" sz="1400" dirty="0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371F332B-27D7-45C5-9BAB-334461CF487E}"/>
              </a:ext>
            </a:extLst>
          </p:cNvPr>
          <p:cNvCxnSpPr>
            <a:cxnSpLocks/>
          </p:cNvCxnSpPr>
          <p:nvPr/>
        </p:nvCxnSpPr>
        <p:spPr>
          <a:xfrm>
            <a:off x="9645276" y="3765005"/>
            <a:ext cx="27962" cy="23807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4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1" grpId="0"/>
      <p:bldP spid="13" grpId="0"/>
      <p:bldP spid="17" grpId="0"/>
      <p:bldP spid="69" grpId="0"/>
      <p:bldP spid="70" grpId="0"/>
      <p:bldP spid="71" grpId="0"/>
      <p:bldP spid="90" grpId="0" animBg="1"/>
      <p:bldP spid="93" grpId="0" animBg="1"/>
      <p:bldP spid="102" grpId="0" animBg="1"/>
      <p:bldP spid="110" grpId="0"/>
      <p:bldP spid="112" grpId="0"/>
      <p:bldP spid="114" grpId="0"/>
      <p:bldP spid="116" grpId="0"/>
      <p:bldP spid="118" grpId="0"/>
      <p:bldP spid="119" grpId="0"/>
      <p:bldP spid="120" grpId="0"/>
      <p:bldP spid="121" grpId="0"/>
      <p:bldP spid="122" grpId="0"/>
      <p:bldP spid="123" grpId="0"/>
      <p:bldP spid="125" grpId="0"/>
      <p:bldP spid="126" grpId="0"/>
      <p:bldP spid="162" grpId="0"/>
      <p:bldP spid="163" grpId="0" animBg="1"/>
      <p:bldP spid="1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A21B-F1CA-499A-82BC-D17EC50C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119369" cy="62029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Parallelism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Threads </a:t>
            </a:r>
            <a:r>
              <a:rPr lang="de-DE" sz="2700" dirty="0">
                <a:solidFill>
                  <a:schemeClr val="bg1">
                    <a:lumMod val="50000"/>
                  </a:schemeClr>
                </a:solidFill>
              </a:rPr>
              <a:t>(e.g. </a:t>
            </a:r>
            <a:r>
              <a:rPr lang="de-DE" sz="2700" dirty="0" err="1">
                <a:solidFill>
                  <a:schemeClr val="bg1">
                    <a:lumMod val="50000"/>
                  </a:schemeClr>
                </a:solidFill>
              </a:rPr>
              <a:t>speedControl</a:t>
            </a:r>
            <a:r>
              <a:rPr lang="de-DE" sz="2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A587AFC-C151-472C-832D-BAEE010F422E}"/>
              </a:ext>
            </a:extLst>
          </p:cNvPr>
          <p:cNvSpPr txBox="1"/>
          <p:nvPr/>
        </p:nvSpPr>
        <p:spPr>
          <a:xfrm>
            <a:off x="623656" y="1305614"/>
            <a:ext cx="646960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thread_speedControl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(1) {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parallel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(3)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68FE1D-8BB8-48FE-AD5E-F8C1FB4E324F}"/>
              </a:ext>
            </a:extLst>
          </p:cNvPr>
          <p:cNvSpPr txBox="1"/>
          <p:nvPr/>
        </p:nvSpPr>
        <p:spPr>
          <a:xfrm>
            <a:off x="623656" y="1982450"/>
            <a:ext cx="6094520" cy="1323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truck0.get_velocity();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v_current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truck1.get_velocity();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v_current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 truck1.accelerate(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v_current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 truck1.deccelerate(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sleep_for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(200ms);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73858-2E1E-4F21-818F-AB49DFED16F7}"/>
              </a:ext>
            </a:extLst>
          </p:cNvPr>
          <p:cNvSpPr txBox="1"/>
          <p:nvPr/>
        </p:nvSpPr>
        <p:spPr>
          <a:xfrm>
            <a:off x="623656" y="3311266"/>
            <a:ext cx="6094520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truck0.get_velocity();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v_current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truck2.get_velocity();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v_current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 truck2.accelerate(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v_current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 truck2.deccelerate(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sleep_for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(200ms);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D7478D-584C-4C01-8E55-082753348FD5}"/>
              </a:ext>
            </a:extLst>
          </p:cNvPr>
          <p:cNvSpPr txBox="1"/>
          <p:nvPr/>
        </p:nvSpPr>
        <p:spPr>
          <a:xfrm>
            <a:off x="623656" y="4639848"/>
            <a:ext cx="6094520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truck0.get_velocity();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v_current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truck3.get_velocity();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v_current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 truck3.accelerate(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v_current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 truck3.deccelerate(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v_target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sleep_for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(200ms);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860B17C-7260-4543-8EDD-C0F0CFE2882D}"/>
              </a:ext>
            </a:extLst>
          </p:cNvPr>
          <p:cNvSpPr txBox="1"/>
          <p:nvPr/>
        </p:nvSpPr>
        <p:spPr>
          <a:xfrm>
            <a:off x="5512663" y="2097408"/>
            <a:ext cx="1166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Follower 1</a:t>
            </a:r>
            <a:endParaRPr lang="de-DE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1C43BA-5321-4C97-99AD-B70DEB9CCCF1}"/>
              </a:ext>
            </a:extLst>
          </p:cNvPr>
          <p:cNvSpPr txBox="1"/>
          <p:nvPr/>
        </p:nvSpPr>
        <p:spPr>
          <a:xfrm>
            <a:off x="5530790" y="3410991"/>
            <a:ext cx="1166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Follower 2</a:t>
            </a:r>
            <a:endParaRPr lang="de-DE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08A3470-E5D8-4586-947E-2F3F76D55BC9}"/>
              </a:ext>
            </a:extLst>
          </p:cNvPr>
          <p:cNvSpPr txBox="1"/>
          <p:nvPr/>
        </p:nvSpPr>
        <p:spPr>
          <a:xfrm>
            <a:off x="5512662" y="4826136"/>
            <a:ext cx="1166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Follower 3</a:t>
            </a:r>
            <a:endParaRPr lang="de-DE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5CF2645E-E687-4556-B027-D29D66BD1BBE}"/>
              </a:ext>
            </a:extLst>
          </p:cNvPr>
          <p:cNvSpPr/>
          <p:nvPr/>
        </p:nvSpPr>
        <p:spPr>
          <a:xfrm rot="10800000">
            <a:off x="7393171" y="2029475"/>
            <a:ext cx="367833" cy="3876811"/>
          </a:xfrm>
          <a:prstGeom prst="leftBrace">
            <a:avLst>
              <a:gd name="adj1" fmla="val 8333"/>
              <a:gd name="adj2" fmla="val 5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8596EB-7EF5-4DF1-955C-5ADE3382D3EB}"/>
              </a:ext>
            </a:extLst>
          </p:cNvPr>
          <p:cNvSpPr txBox="1"/>
          <p:nvPr/>
        </p:nvSpPr>
        <p:spPr>
          <a:xfrm>
            <a:off x="7870675" y="3690881"/>
            <a:ext cx="37339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3 independent tasks performed in parallel</a:t>
            </a:r>
          </a:p>
        </p:txBody>
      </p:sp>
    </p:spTree>
    <p:extLst>
      <p:ext uri="{BB962C8B-B14F-4D97-AF65-F5344CB8AC3E}">
        <p14:creationId xmlns:p14="http://schemas.microsoft.com/office/powerpoint/2010/main" val="40598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B40E6-AEC1-4644-AAD0-36B82936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749031" cy="513764"/>
          </a:xfrm>
        </p:spPr>
        <p:txBody>
          <a:bodyPr>
            <a:normAutofit fontScale="90000"/>
          </a:bodyPr>
          <a:lstStyle/>
          <a:p>
            <a:r>
              <a:rPr lang="de-DE" sz="3200" dirty="0"/>
              <a:t>GPU </a:t>
            </a:r>
            <a:r>
              <a:rPr lang="de-DE" sz="3200" dirty="0" err="1"/>
              <a:t>implementation</a:t>
            </a:r>
            <a:r>
              <a:rPr lang="de-DE" sz="3200" dirty="0"/>
              <a:t> </a:t>
            </a:r>
            <a:r>
              <a:rPr lang="de-DE" sz="3200" dirty="0" err="1"/>
              <a:t>using</a:t>
            </a:r>
            <a:r>
              <a:rPr lang="de-DE" sz="3200" dirty="0"/>
              <a:t> CUDA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BB5D46-ECA9-49C3-9884-7CEFDDEE3C7D}"/>
              </a:ext>
            </a:extLst>
          </p:cNvPr>
          <p:cNvSpPr txBox="1"/>
          <p:nvPr/>
        </p:nvSpPr>
        <p:spPr>
          <a:xfrm>
            <a:off x="4174718" y="2414040"/>
            <a:ext cx="536877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NUM_SENSORS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50</a:t>
            </a: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readings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NUM_SENSORS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100" dirty="0">
                <a:solidFill>
                  <a:srgbClr val="2B91AF"/>
                </a:solidFill>
                <a:latin typeface="Consolas" panose="020B0609020204030204" pitchFamily="49" charset="0"/>
              </a:rPr>
              <a:t>Sensor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sensors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NUM_SENSORS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1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428270-932E-4697-AE82-F72FDC6959B2}"/>
              </a:ext>
            </a:extLst>
          </p:cNvPr>
          <p:cNvSpPr txBox="1"/>
          <p:nvPr/>
        </p:nvSpPr>
        <p:spPr>
          <a:xfrm>
            <a:off x="838200" y="1082475"/>
            <a:ext cx="63349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Use Case: Reading from 50 sensors on a truck in the platoon</a:t>
            </a:r>
            <a:endParaRPr lang="de-DE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91E445-7A64-4DF7-9F27-15C5B8519C2B}"/>
              </a:ext>
            </a:extLst>
          </p:cNvPr>
          <p:cNvSpPr/>
          <p:nvPr/>
        </p:nvSpPr>
        <p:spPr>
          <a:xfrm>
            <a:off x="7317237" y="912328"/>
            <a:ext cx="1997476" cy="648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Single </a:t>
            </a:r>
            <a:r>
              <a:rPr lang="de-DE" sz="1400" dirty="0" err="1"/>
              <a:t>task</a:t>
            </a:r>
            <a:r>
              <a:rPr lang="de-DE" sz="1400" dirty="0"/>
              <a:t> </a:t>
            </a:r>
          </a:p>
          <a:p>
            <a:pPr algn="ctr"/>
            <a:r>
              <a:rPr lang="de-DE" sz="1400" dirty="0"/>
              <a:t>Multiple Data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184E652-37C1-4976-9CEA-E4D10801F471}"/>
              </a:ext>
            </a:extLst>
          </p:cNvPr>
          <p:cNvSpPr txBox="1"/>
          <p:nvPr/>
        </p:nvSpPr>
        <p:spPr>
          <a:xfrm>
            <a:off x="438701" y="1896954"/>
            <a:ext cx="273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Sequential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286907-640D-41EA-9E89-3B348EE6BD73}"/>
              </a:ext>
            </a:extLst>
          </p:cNvPr>
          <p:cNvSpPr txBox="1"/>
          <p:nvPr/>
        </p:nvSpPr>
        <p:spPr>
          <a:xfrm>
            <a:off x="438701" y="2420439"/>
            <a:ext cx="360695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NUM_SENSORS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50</a:t>
            </a: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readings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NUM_SENSORS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100" dirty="0">
                <a:solidFill>
                  <a:srgbClr val="2B91AF"/>
                </a:solidFill>
                <a:latin typeface="Consolas" panose="020B0609020204030204" pitchFamily="49" charset="0"/>
              </a:rPr>
              <a:t>Sensor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sensors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NUM_SENSORS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NUM_SENSORS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readings[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sensors[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].read();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de-D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de-D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1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F95FD6-83AD-4FAB-A250-3E9EC8BEE3A6}"/>
              </a:ext>
            </a:extLst>
          </p:cNvPr>
          <p:cNvSpPr txBox="1"/>
          <p:nvPr/>
        </p:nvSpPr>
        <p:spPr>
          <a:xfrm>
            <a:off x="4174718" y="1915068"/>
            <a:ext cx="242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Parallel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FBDDCD7-0AAB-4EBA-A30B-29235069E5C3}"/>
              </a:ext>
            </a:extLst>
          </p:cNvPr>
          <p:cNvSpPr txBox="1"/>
          <p:nvPr/>
        </p:nvSpPr>
        <p:spPr>
          <a:xfrm>
            <a:off x="4286026" y="2695556"/>
            <a:ext cx="5146153" cy="938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__global__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readSensorVals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readings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Sensor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sensors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threadIdx.x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readings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sensors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].read();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1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3167FC4-4450-44E0-A401-9EA40F913EE9}"/>
              </a:ext>
            </a:extLst>
          </p:cNvPr>
          <p:cNvSpPr txBox="1"/>
          <p:nvPr/>
        </p:nvSpPr>
        <p:spPr>
          <a:xfrm>
            <a:off x="4286023" y="4603770"/>
            <a:ext cx="5146153" cy="430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cudaMalloc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(&amp;readings,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NUM_SENSORS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cudaMalloc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(&amp;sensors,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NUM_SENSORS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Sensor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F994C78-2CFC-4C05-8329-45BC8F11EAE4}"/>
              </a:ext>
            </a:extLst>
          </p:cNvPr>
          <p:cNvSpPr txBox="1"/>
          <p:nvPr/>
        </p:nvSpPr>
        <p:spPr>
          <a:xfrm>
            <a:off x="4286023" y="5310527"/>
            <a:ext cx="5146153" cy="430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cudaFree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readings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cudaFree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sensors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7E3793-BCB4-4F83-AD29-2CE5DFEECA48}"/>
              </a:ext>
            </a:extLst>
          </p:cNvPr>
          <p:cNvSpPr txBox="1"/>
          <p:nvPr/>
        </p:nvSpPr>
        <p:spPr>
          <a:xfrm>
            <a:off x="4286022" y="5041787"/>
            <a:ext cx="5146153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readSensorVals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&lt;&lt;&lt;1, </a:t>
            </a:r>
            <a:r>
              <a:rPr lang="de-DE" sz="1100" dirty="0">
                <a:solidFill>
                  <a:srgbClr val="6F008A"/>
                </a:solidFill>
                <a:latin typeface="Consolas" panose="020B0609020204030204" pitchFamily="49" charset="0"/>
              </a:rPr>
              <a:t>NUM_SENSORS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&gt;&gt;&gt; (&amp;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readings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sensors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4D1B77E-F0D9-4C09-AEA5-6A17B4F0980A}"/>
              </a:ext>
            </a:extLst>
          </p:cNvPr>
          <p:cNvCxnSpPr>
            <a:cxnSpLocks/>
            <a:stCxn id="25" idx="4"/>
            <a:endCxn id="12" idx="3"/>
          </p:cNvCxnSpPr>
          <p:nvPr/>
        </p:nvCxnSpPr>
        <p:spPr>
          <a:xfrm flipH="1">
            <a:off x="9432179" y="2608434"/>
            <a:ext cx="1302971" cy="55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C0DCD12F-9C91-41BE-AF3D-BFD386B8816F}"/>
              </a:ext>
            </a:extLst>
          </p:cNvPr>
          <p:cNvSpPr/>
          <p:nvPr/>
        </p:nvSpPr>
        <p:spPr>
          <a:xfrm>
            <a:off x="9856260" y="1960365"/>
            <a:ext cx="1757779" cy="64806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Kernel </a:t>
            </a:r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executed</a:t>
            </a:r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 on GPU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BE0234B-9FD2-4E3B-81AA-1439CA6CD400}"/>
              </a:ext>
            </a:extLst>
          </p:cNvPr>
          <p:cNvSpPr/>
          <p:nvPr/>
        </p:nvSpPr>
        <p:spPr>
          <a:xfrm>
            <a:off x="1198654" y="4969242"/>
            <a:ext cx="2021144" cy="5961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Alloc</a:t>
            </a:r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Dealloc</a:t>
            </a:r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 GPU Memory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8045685-039D-4C7E-82AF-D654BF34E602}"/>
              </a:ext>
            </a:extLst>
          </p:cNvPr>
          <p:cNvCxnSpPr>
            <a:cxnSpLocks/>
            <a:stCxn id="28" idx="7"/>
            <a:endCxn id="14" idx="1"/>
          </p:cNvCxnSpPr>
          <p:nvPr/>
        </p:nvCxnSpPr>
        <p:spPr>
          <a:xfrm flipV="1">
            <a:off x="2923808" y="4819214"/>
            <a:ext cx="1362215" cy="23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5FA82F8-FD24-4D37-B499-8684543BB98A}"/>
              </a:ext>
            </a:extLst>
          </p:cNvPr>
          <p:cNvCxnSpPr>
            <a:cxnSpLocks/>
            <a:stCxn id="28" idx="5"/>
            <a:endCxn id="16" idx="1"/>
          </p:cNvCxnSpPr>
          <p:nvPr/>
        </p:nvCxnSpPr>
        <p:spPr>
          <a:xfrm>
            <a:off x="2923808" y="5478102"/>
            <a:ext cx="1362215" cy="4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7BDB2FA3-75D5-4B63-AF70-73C8A5C3D2D1}"/>
              </a:ext>
            </a:extLst>
          </p:cNvPr>
          <p:cNvSpPr/>
          <p:nvPr/>
        </p:nvSpPr>
        <p:spPr>
          <a:xfrm>
            <a:off x="9314713" y="3779050"/>
            <a:ext cx="2840871" cy="9410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Assign</a:t>
            </a:r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 Kernel </a:t>
            </a:r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 GPU:</a:t>
            </a:r>
          </a:p>
          <a:p>
            <a:pPr algn="ctr"/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1 Block</a:t>
            </a:r>
          </a:p>
          <a:p>
            <a:pPr algn="ctr"/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50 Threads (NUM_SENSORS)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8925C86-A2BC-40C7-9D59-9AE18833D542}"/>
              </a:ext>
            </a:extLst>
          </p:cNvPr>
          <p:cNvCxnSpPr>
            <a:cxnSpLocks/>
            <a:stCxn id="37" idx="4"/>
            <a:endCxn id="18" idx="3"/>
          </p:cNvCxnSpPr>
          <p:nvPr/>
        </p:nvCxnSpPr>
        <p:spPr>
          <a:xfrm flipH="1">
            <a:off x="9432175" y="4720083"/>
            <a:ext cx="1302974" cy="45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9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2" grpId="0" animBg="1"/>
      <p:bldP spid="14" grpId="0" animBg="1"/>
      <p:bldP spid="16" grpId="0" animBg="1"/>
      <p:bldP spid="18" grpId="0" animBg="1"/>
      <p:bldP spid="25" grpId="0" animBg="1"/>
      <p:bldP spid="28" grpId="0" animBg="1"/>
      <p:bldP spid="37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Breitbild</PresentationFormat>
  <Paragraphs>161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</vt:lpstr>
      <vt:lpstr>Concurrent &amp; Parallel Behavior</vt:lpstr>
      <vt:lpstr>Parallelism within Threads (e.g. speedControl)</vt:lpstr>
      <vt:lpstr>GPU implementation using CUDA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&amp; Parallel Behavior</dc:title>
  <dc:creator>Ibrahim Ahmed Labib Ahmed</dc:creator>
  <cp:lastModifiedBy>Ibrahim Ahmed Labib Ahmed</cp:lastModifiedBy>
  <cp:revision>4</cp:revision>
  <dcterms:created xsi:type="dcterms:W3CDTF">2021-12-07T19:30:39Z</dcterms:created>
  <dcterms:modified xsi:type="dcterms:W3CDTF">2021-12-08T20:19:27Z</dcterms:modified>
</cp:coreProperties>
</file>