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8288000" cy="10287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EBE4113-F4C4-4C2D-9E39-FFCF51EF3FC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2904A34-A80B-4317-BEF4-8A6806B8982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E3FABEB-F779-4D74-814C-7479C640F9D8}"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32E6E23-DCAF-443D-99B1-BE549F4EA1CA}"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44E5E03-AA2A-4DB8-AF13-A736915A8F8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1ECCA0C-87CC-4C73-9829-20FF5D5DC77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6CC8407-DB53-4980-9599-E934D2102F9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FB8BF0E-3138-4E62-A6C6-0E697779583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051958D-9795-414B-A385-861F5A0D500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4BD930D-6884-40C9-B157-30B6D3B8709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1A2B8A8-AA19-4145-9258-C6FA3818BD0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7269FBB-17A2-4CFB-A2AE-916E14A6B590}"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1"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indent="0" algn="ctr">
              <a:buNone/>
              <a:defRPr b="0" lang="en-US" sz="1400" spc="-1" strike="noStrike">
                <a:latin typeface="Times New Roman"/>
              </a:defRPr>
            </a:lvl1pPr>
          </a:lstStyle>
          <a:p>
            <a:pPr indent="0" algn="ctr">
              <a:buNone/>
            </a:pPr>
            <a:r>
              <a:rPr b="0" lang="en-US" sz="1400" spc="-1" strike="noStrike">
                <a:latin typeface="Times New Roman"/>
              </a:rPr>
              <a:t>&lt;footer&gt;</a:t>
            </a:r>
            <a:endParaRPr b="0" lang="en-US" sz="1400" spc="-1" strike="noStrike">
              <a:latin typeface="Times New Roman"/>
            </a:endParaRP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C0B73B70-45DE-4C42-A68D-78183406E869}" type="slidenum">
              <a:rPr b="0" lang="en-US" sz="1200" spc="-1" strike="noStrike">
                <a:solidFill>
                  <a:srgbClr val="8b8b8b"/>
                </a:solidFill>
                <a:latin typeface="Calibri"/>
              </a:rPr>
              <a:t>&lt;number&gt;</a:t>
            </a:fld>
            <a:endParaRPr b="0" lang="en-US" sz="12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fef"/>
        </a:solidFill>
      </p:bgPr>
    </p:bg>
    <p:spTree>
      <p:nvGrpSpPr>
        <p:cNvPr id="1" name=""/>
        <p:cNvGrpSpPr/>
        <p:nvPr/>
      </p:nvGrpSpPr>
      <p:grpSpPr>
        <a:xfrm>
          <a:off x="0" y="0"/>
          <a:ext cx="0" cy="0"/>
          <a:chOff x="0" y="0"/>
          <a:chExt cx="0" cy="0"/>
        </a:xfrm>
      </p:grpSpPr>
      <p:grpSp>
        <p:nvGrpSpPr>
          <p:cNvPr id="41" name="Group 2"/>
          <p:cNvGrpSpPr/>
          <p:nvPr/>
        </p:nvGrpSpPr>
        <p:grpSpPr>
          <a:xfrm>
            <a:off x="-696240" y="-667440"/>
            <a:ext cx="19680120" cy="1921320"/>
            <a:chOff x="-696240" y="-667440"/>
            <a:chExt cx="19680120" cy="1921320"/>
          </a:xfrm>
        </p:grpSpPr>
        <p:sp>
          <p:nvSpPr>
            <p:cNvPr id="42" name="Freeform 3"/>
            <p:cNvSpPr/>
            <p:nvPr/>
          </p:nvSpPr>
          <p:spPr>
            <a:xfrm>
              <a:off x="-696240" y="-450360"/>
              <a:ext cx="19680120" cy="1704240"/>
            </a:xfrm>
            <a:custGeom>
              <a:avLst/>
              <a:gdLst>
                <a:gd name="textAreaLeft" fmla="*/ 0 w 19680120"/>
                <a:gd name="textAreaRight" fmla="*/ 19680480 w 19680120"/>
                <a:gd name="textAreaTop" fmla="*/ 0 h 1704240"/>
                <a:gd name="textAreaBottom" fmla="*/ 1704600 h 1704240"/>
              </a:gdLst>
              <a:ahLst/>
              <a:rect l="textAreaLeft" t="textAreaTop" r="textAreaRight" b="textAreaBottom"/>
              <a:pathLst>
                <a:path w="5183346" h="448919">
                  <a:moveTo>
                    <a:pt x="0" y="0"/>
                  </a:moveTo>
                  <a:lnTo>
                    <a:pt x="5183346" y="0"/>
                  </a:lnTo>
                  <a:lnTo>
                    <a:pt x="5183346" y="448919"/>
                  </a:lnTo>
                  <a:lnTo>
                    <a:pt x="0" y="448919"/>
                  </a:lnTo>
                  <a:close/>
                </a:path>
              </a:pathLst>
            </a:custGeom>
            <a:solidFill>
              <a:srgbClr val="0003ff"/>
            </a:solidFill>
            <a:ln w="0">
              <a:noFill/>
            </a:ln>
          </p:spPr>
          <p:style>
            <a:lnRef idx="0"/>
            <a:fillRef idx="0"/>
            <a:effectRef idx="0"/>
            <a:fontRef idx="minor"/>
          </p:style>
        </p:sp>
        <p:sp>
          <p:nvSpPr>
            <p:cNvPr id="43" name="TextBox 4"/>
            <p:cNvSpPr/>
            <p:nvPr/>
          </p:nvSpPr>
          <p:spPr>
            <a:xfrm>
              <a:off x="-696240" y="-667440"/>
              <a:ext cx="19680120" cy="1920960"/>
            </a:xfrm>
            <a:prstGeom prst="rect">
              <a:avLst/>
            </a:prstGeom>
            <a:noFill/>
            <a:ln w="0">
              <a:noFill/>
            </a:ln>
          </p:spPr>
          <p:style>
            <a:lnRef idx="0"/>
            <a:fillRef idx="0"/>
            <a:effectRef idx="0"/>
            <a:fontRef idx="minor"/>
          </p:style>
        </p:sp>
      </p:grpSp>
      <p:sp>
        <p:nvSpPr>
          <p:cNvPr id="44" name="TextBox 5"/>
          <p:cNvSpPr/>
          <p:nvPr/>
        </p:nvSpPr>
        <p:spPr>
          <a:xfrm>
            <a:off x="14141880" y="344520"/>
            <a:ext cx="3116880" cy="461880"/>
          </a:xfrm>
          <a:prstGeom prst="rect">
            <a:avLst/>
          </a:prstGeom>
          <a:noFill/>
          <a:ln w="0">
            <a:noFill/>
          </a:ln>
        </p:spPr>
        <p:style>
          <a:lnRef idx="0"/>
          <a:fillRef idx="0"/>
          <a:effectRef idx="0"/>
          <a:fontRef idx="minor"/>
        </p:style>
        <p:txBody>
          <a:bodyPr lIns="0" rIns="0" tIns="0" bIns="0" anchor="t">
            <a:spAutoFit/>
          </a:bodyPr>
          <a:p>
            <a:pPr algn="r">
              <a:lnSpc>
                <a:spcPts val="3640"/>
              </a:lnSpc>
            </a:pPr>
            <a:r>
              <a:rPr b="0" lang="en-US" sz="2600" spc="-1" strike="noStrike">
                <a:solidFill>
                  <a:srgbClr val="efefef"/>
                </a:solidFill>
                <a:latin typeface="TT Hoves"/>
                <a:ea typeface="TT Hoves"/>
              </a:rPr>
              <a:t>October 2024</a:t>
            </a:r>
            <a:endParaRPr b="0" lang="en-US" sz="2600" spc="-1" strike="noStrike">
              <a:latin typeface="Arial"/>
            </a:endParaRPr>
          </a:p>
        </p:txBody>
      </p:sp>
      <p:sp>
        <p:nvSpPr>
          <p:cNvPr id="45" name="TextBox 6"/>
          <p:cNvSpPr/>
          <p:nvPr/>
        </p:nvSpPr>
        <p:spPr>
          <a:xfrm>
            <a:off x="0" y="2057400"/>
            <a:ext cx="17602200" cy="4655160"/>
          </a:xfrm>
          <a:prstGeom prst="rect">
            <a:avLst/>
          </a:prstGeom>
          <a:noFill/>
          <a:ln w="0">
            <a:noFill/>
          </a:ln>
        </p:spPr>
        <p:style>
          <a:lnRef idx="0"/>
          <a:fillRef idx="0"/>
          <a:effectRef idx="0"/>
          <a:fontRef idx="minor"/>
        </p:style>
        <p:txBody>
          <a:bodyPr lIns="0" rIns="0" tIns="0" bIns="0" anchor="t">
            <a:spAutoFit/>
          </a:bodyPr>
          <a:p>
            <a:pPr>
              <a:lnSpc>
                <a:spcPts val="12217"/>
              </a:lnSpc>
            </a:pPr>
            <a:r>
              <a:rPr b="1" lang="en-US" sz="13000" spc="-636" strike="noStrike">
                <a:solidFill>
                  <a:srgbClr val="343434"/>
                </a:solidFill>
                <a:latin typeface="TT Hoves Bold"/>
                <a:ea typeface="TT Hoves Bold"/>
              </a:rPr>
              <a:t>Designe and implement a small office network </a:t>
            </a:r>
            <a:endParaRPr b="0" lang="en-US" sz="13000" spc="-1" strike="noStrike">
              <a:latin typeface="Arial"/>
            </a:endParaRPr>
          </a:p>
        </p:txBody>
      </p:sp>
      <p:sp>
        <p:nvSpPr>
          <p:cNvPr id="46" name="TextBox 7"/>
          <p:cNvSpPr/>
          <p:nvPr/>
        </p:nvSpPr>
        <p:spPr>
          <a:xfrm>
            <a:off x="351720" y="7594200"/>
            <a:ext cx="14421600" cy="2226600"/>
          </a:xfrm>
          <a:prstGeom prst="rect">
            <a:avLst/>
          </a:prstGeom>
          <a:noFill/>
          <a:ln w="0">
            <a:noFill/>
          </a:ln>
        </p:spPr>
        <p:style>
          <a:lnRef idx="0"/>
          <a:fillRef idx="0"/>
          <a:effectRef idx="0"/>
          <a:fontRef idx="minor"/>
        </p:style>
        <p:txBody>
          <a:bodyPr lIns="0" rIns="0" tIns="0" bIns="0" anchor="t">
            <a:spAutoFit/>
          </a:bodyPr>
          <a:p>
            <a:pPr>
              <a:lnSpc>
                <a:spcPts val="4382"/>
              </a:lnSpc>
            </a:pPr>
            <a:r>
              <a:rPr b="0" lang="en-US" sz="4380" spc="-89" strike="noStrike">
                <a:solidFill>
                  <a:srgbClr val="343434"/>
                </a:solidFill>
                <a:latin typeface="TT Hoves"/>
                <a:ea typeface="TT Hoves"/>
              </a:rPr>
              <a:t>Presented by             Amr A. Fahmy</a:t>
            </a:r>
            <a:endParaRPr b="0" lang="en-US" sz="4380" spc="-1" strike="noStrike">
              <a:latin typeface="Arial"/>
            </a:endParaRPr>
          </a:p>
          <a:p>
            <a:pPr>
              <a:lnSpc>
                <a:spcPts val="4382"/>
              </a:lnSpc>
            </a:pPr>
            <a:r>
              <a:rPr b="0" lang="en-US" sz="4380" spc="-89" strike="noStrike">
                <a:solidFill>
                  <a:srgbClr val="343434"/>
                </a:solidFill>
                <a:latin typeface="TT Hoves"/>
                <a:ea typeface="TT Hoves"/>
              </a:rPr>
              <a:t>                                   </a:t>
            </a:r>
            <a:r>
              <a:rPr b="0" lang="en-US" sz="4380" spc="-89" strike="noStrike">
                <a:solidFill>
                  <a:srgbClr val="343434"/>
                </a:solidFill>
                <a:latin typeface="TT Hoves"/>
                <a:ea typeface="TT Hoves"/>
              </a:rPr>
              <a:t>Abdelrahman R. kotb</a:t>
            </a:r>
            <a:endParaRPr b="0" lang="en-US" sz="4380" spc="-1" strike="noStrike">
              <a:latin typeface="Arial"/>
            </a:endParaRPr>
          </a:p>
          <a:p>
            <a:pPr>
              <a:lnSpc>
                <a:spcPts val="4382"/>
              </a:lnSpc>
            </a:pPr>
            <a:r>
              <a:rPr b="0" lang="en-US" sz="4380" spc="-89" strike="noStrike">
                <a:solidFill>
                  <a:srgbClr val="343434"/>
                </a:solidFill>
                <a:latin typeface="TT Hoves"/>
                <a:ea typeface="TT Hoves"/>
              </a:rPr>
              <a:t>                                   </a:t>
            </a:r>
            <a:r>
              <a:rPr b="0" lang="en-US" sz="4380" spc="-89" strike="noStrike">
                <a:solidFill>
                  <a:srgbClr val="343434"/>
                </a:solidFill>
                <a:latin typeface="TT Hoves"/>
                <a:ea typeface="TT Hoves"/>
              </a:rPr>
              <a:t>Abdullah M. Shehata</a:t>
            </a:r>
            <a:endParaRPr b="0" lang="en-US" sz="4380" spc="-1" strike="noStrike">
              <a:latin typeface="Arial"/>
            </a:endParaRPr>
          </a:p>
          <a:p>
            <a:pPr>
              <a:lnSpc>
                <a:spcPts val="4382"/>
              </a:lnSpc>
            </a:pPr>
            <a:r>
              <a:rPr b="0" lang="en-US" sz="4380" spc="-89" strike="noStrike">
                <a:solidFill>
                  <a:srgbClr val="343434"/>
                </a:solidFill>
                <a:latin typeface="TT Hoves"/>
                <a:ea typeface="TT Hoves"/>
              </a:rPr>
              <a:t>                                   </a:t>
            </a:r>
            <a:r>
              <a:rPr b="0" lang="en-US" sz="4380" spc="-89" strike="noStrike">
                <a:solidFill>
                  <a:srgbClr val="343434"/>
                </a:solidFill>
                <a:latin typeface="TT Hoves"/>
                <a:ea typeface="TT Hoves"/>
              </a:rPr>
              <a:t>Omar M. Hassan</a:t>
            </a:r>
            <a:endParaRPr b="0" lang="en-US" sz="438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fef"/>
        </a:solidFill>
      </p:bgPr>
    </p:bg>
    <p:spTree>
      <p:nvGrpSpPr>
        <p:cNvPr id="1" name=""/>
        <p:cNvGrpSpPr/>
        <p:nvPr/>
      </p:nvGrpSpPr>
      <p:grpSpPr>
        <a:xfrm>
          <a:off x="0" y="0"/>
          <a:ext cx="0" cy="0"/>
          <a:chOff x="0" y="0"/>
          <a:chExt cx="0" cy="0"/>
        </a:xfrm>
      </p:grpSpPr>
      <p:sp>
        <p:nvSpPr>
          <p:cNvPr id="109" name="Freeform 2"/>
          <p:cNvSpPr/>
          <p:nvPr/>
        </p:nvSpPr>
        <p:spPr>
          <a:xfrm>
            <a:off x="-6302160" y="3501360"/>
            <a:ext cx="13935600" cy="13935600"/>
          </a:xfrm>
          <a:custGeom>
            <a:avLst/>
            <a:gdLst>
              <a:gd name="textAreaLeft" fmla="*/ 0 w 13935600"/>
              <a:gd name="textAreaRight" fmla="*/ 13935960 w 13935600"/>
              <a:gd name="textAreaTop" fmla="*/ 0 h 13935600"/>
              <a:gd name="textAreaBottom" fmla="*/ 13935960 h 13935600"/>
            </a:gdLst>
            <a:ahLst/>
            <a:rect l="textAreaLeft" t="textAreaTop" r="textAreaRight" b="textAreaBottom"/>
            <a:pathLst>
              <a:path w="13935782" h="13935782">
                <a:moveTo>
                  <a:pt x="0" y="0"/>
                </a:moveTo>
                <a:lnTo>
                  <a:pt x="13935782" y="0"/>
                </a:lnTo>
                <a:lnTo>
                  <a:pt x="13935782" y="13935782"/>
                </a:lnTo>
                <a:lnTo>
                  <a:pt x="0" y="13935782"/>
                </a:lnTo>
                <a:lnTo>
                  <a:pt x="0" y="0"/>
                </a:lnTo>
                <a:close/>
              </a:path>
            </a:pathLst>
          </a:custGeom>
          <a:blipFill rotWithShape="0">
            <a:blip r:embed="rId1">
              <a:alphaModFix amt="52000"/>
            </a:blip>
            <a:srcRect/>
            <a:stretch/>
          </a:blipFill>
          <a:ln w="0">
            <a:noFill/>
          </a:ln>
        </p:spPr>
        <p:style>
          <a:lnRef idx="0"/>
          <a:fillRef idx="0"/>
          <a:effectRef idx="0"/>
          <a:fontRef idx="minor"/>
        </p:style>
      </p:sp>
      <p:sp>
        <p:nvSpPr>
          <p:cNvPr id="110" name="TextBox 3"/>
          <p:cNvSpPr/>
          <p:nvPr/>
        </p:nvSpPr>
        <p:spPr>
          <a:xfrm>
            <a:off x="11198880" y="1421280"/>
            <a:ext cx="6060240" cy="2217240"/>
          </a:xfrm>
          <a:prstGeom prst="rect">
            <a:avLst/>
          </a:prstGeom>
          <a:noFill/>
          <a:ln w="0">
            <a:noFill/>
          </a:ln>
        </p:spPr>
        <p:style>
          <a:lnRef idx="0"/>
          <a:fillRef idx="0"/>
          <a:effectRef idx="0"/>
          <a:fontRef idx="minor"/>
        </p:style>
        <p:txBody>
          <a:bodyPr lIns="0" rIns="0" tIns="0" bIns="0" anchor="t">
            <a:spAutoFit/>
          </a:bodyPr>
          <a:p>
            <a:pPr algn="just">
              <a:lnSpc>
                <a:spcPts val="8731"/>
              </a:lnSpc>
            </a:pPr>
            <a:r>
              <a:rPr b="1" lang="en-US" sz="9000" spc="-432" strike="noStrike">
                <a:solidFill>
                  <a:srgbClr val="000000"/>
                </a:solidFill>
                <a:latin typeface="TT Hoves Bold"/>
                <a:ea typeface="TT Hoves Bold"/>
              </a:rPr>
              <a:t>Conclusion</a:t>
            </a:r>
            <a:endParaRPr b="0" lang="en-US" sz="9000" spc="-1" strike="noStrike">
              <a:latin typeface="Arial"/>
            </a:endParaRPr>
          </a:p>
        </p:txBody>
      </p:sp>
      <p:sp>
        <p:nvSpPr>
          <p:cNvPr id="111" name="TextBox 4"/>
          <p:cNvSpPr/>
          <p:nvPr/>
        </p:nvSpPr>
        <p:spPr>
          <a:xfrm>
            <a:off x="6000480" y="4017960"/>
            <a:ext cx="11258640" cy="5007240"/>
          </a:xfrm>
          <a:prstGeom prst="rect">
            <a:avLst/>
          </a:prstGeom>
          <a:noFill/>
          <a:ln w="0">
            <a:noFill/>
          </a:ln>
        </p:spPr>
        <p:style>
          <a:lnRef idx="0"/>
          <a:fillRef idx="0"/>
          <a:effectRef idx="0"/>
          <a:fontRef idx="minor"/>
        </p:style>
        <p:txBody>
          <a:bodyPr lIns="0" rIns="0" tIns="0" bIns="0" anchor="t">
            <a:spAutoFit/>
          </a:bodyPr>
          <a:p>
            <a:pPr algn="just">
              <a:lnSpc>
                <a:spcPts val="3943"/>
              </a:lnSpc>
              <a:tabLst>
                <a:tab algn="l" pos="0"/>
              </a:tabLst>
            </a:pPr>
            <a:r>
              <a:rPr b="0" lang="en-US" sz="2920" spc="174" strike="noStrike">
                <a:solidFill>
                  <a:srgbClr val="000000"/>
                </a:solidFill>
                <a:latin typeface="TT Hoves"/>
                <a:ea typeface="TT Hoves"/>
              </a:rPr>
              <a:t>    </a:t>
            </a:r>
            <a:r>
              <a:rPr b="0" lang="en-US" sz="2920" spc="174" strike="noStrike">
                <a:solidFill>
                  <a:srgbClr val="000000"/>
                </a:solidFill>
                <a:latin typeface="TT Hoves"/>
                <a:ea typeface="TT Hoves"/>
              </a:rPr>
              <a:t>In summary, we successfully designed and implemented a comprehensive office network project. The DHCP was activated on the router to dynamically allocate IP addresses, and VLANs were meticulously configured on the switch to ensure efficient network segmentation. Additionally, this branch was seamlessly connected to another branch, mirroring the same configurations. This inter-branch connectivity was achieved through a reliable Internet Service Provider, ensuring robust and continuous network communication.</a:t>
            </a:r>
            <a:endParaRPr b="0" lang="en-US" sz="2920" spc="-1" strike="noStrike">
              <a:latin typeface="Arial"/>
            </a:endParaRPr>
          </a:p>
        </p:txBody>
      </p:sp>
      <p:sp>
        <p:nvSpPr>
          <p:cNvPr id="112" name="TextBox 5"/>
          <p:cNvSpPr/>
          <p:nvPr/>
        </p:nvSpPr>
        <p:spPr>
          <a:xfrm>
            <a:off x="-1145520" y="6920640"/>
            <a:ext cx="6264720" cy="4523400"/>
          </a:xfrm>
          <a:prstGeom prst="rect">
            <a:avLst/>
          </a:prstGeom>
          <a:noFill/>
          <a:ln w="0">
            <a:noFill/>
          </a:ln>
        </p:spPr>
        <p:style>
          <a:lnRef idx="0"/>
          <a:fillRef idx="0"/>
          <a:effectRef idx="0"/>
          <a:fontRef idx="minor"/>
        </p:style>
        <p:txBody>
          <a:bodyPr lIns="0" rIns="0" tIns="0" bIns="0" anchor="t">
            <a:spAutoFit/>
          </a:bodyPr>
          <a:p>
            <a:pPr algn="ctr">
              <a:lnSpc>
                <a:spcPts val="35614"/>
              </a:lnSpc>
            </a:pPr>
            <a:r>
              <a:rPr b="1" lang="en-US" sz="37890" spc="-1858" strike="noStrike">
                <a:solidFill>
                  <a:srgbClr val="efefef"/>
                </a:solidFill>
                <a:latin typeface="TT Hoves Bold"/>
                <a:ea typeface="TT Hoves Bold"/>
              </a:rPr>
              <a:t>10</a:t>
            </a:r>
            <a:endParaRPr b="0" lang="en-US" sz="3789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fef"/>
        </a:solidFill>
      </p:bgPr>
    </p:bg>
    <p:spTree>
      <p:nvGrpSpPr>
        <p:cNvPr id="1" name=""/>
        <p:cNvGrpSpPr/>
        <p:nvPr/>
      </p:nvGrpSpPr>
      <p:grpSpPr>
        <a:xfrm>
          <a:off x="0" y="0"/>
          <a:ext cx="0" cy="0"/>
          <a:chOff x="0" y="0"/>
          <a:chExt cx="0" cy="0"/>
        </a:xfrm>
      </p:grpSpPr>
      <p:sp>
        <p:nvSpPr>
          <p:cNvPr id="113" name="TextBox 2"/>
          <p:cNvSpPr/>
          <p:nvPr/>
        </p:nvSpPr>
        <p:spPr>
          <a:xfrm>
            <a:off x="1028880" y="857160"/>
            <a:ext cx="5708880" cy="3164760"/>
          </a:xfrm>
          <a:prstGeom prst="rect">
            <a:avLst/>
          </a:prstGeom>
          <a:noFill/>
          <a:ln w="0">
            <a:noFill/>
          </a:ln>
        </p:spPr>
        <p:style>
          <a:lnRef idx="0"/>
          <a:fillRef idx="0"/>
          <a:effectRef idx="0"/>
          <a:fontRef idx="minor"/>
        </p:style>
        <p:txBody>
          <a:bodyPr lIns="0" rIns="0" tIns="0" bIns="0" anchor="t">
            <a:spAutoFit/>
          </a:bodyPr>
          <a:p>
            <a:pPr algn="ctr">
              <a:lnSpc>
                <a:spcPts val="12461"/>
              </a:lnSpc>
            </a:pPr>
            <a:r>
              <a:rPr b="1" lang="en-US" sz="8900" spc="-418" strike="noStrike">
                <a:solidFill>
                  <a:srgbClr val="000000"/>
                </a:solidFill>
                <a:latin typeface="TT Hoves Bold"/>
                <a:ea typeface="TT Hoves Bold"/>
              </a:rPr>
              <a:t>The project</a:t>
            </a:r>
            <a:endParaRPr b="0" lang="en-US" sz="8900" spc="-1" strike="noStrike">
              <a:latin typeface="Arial"/>
            </a:endParaRPr>
          </a:p>
        </p:txBody>
      </p:sp>
      <p:sp>
        <p:nvSpPr>
          <p:cNvPr id="114" name="TextBox 3"/>
          <p:cNvSpPr/>
          <p:nvPr/>
        </p:nvSpPr>
        <p:spPr>
          <a:xfrm>
            <a:off x="2478240" y="4491000"/>
            <a:ext cx="12944160" cy="1262520"/>
          </a:xfrm>
          <a:prstGeom prst="rect">
            <a:avLst/>
          </a:prstGeom>
          <a:noFill/>
          <a:ln w="0">
            <a:noFill/>
          </a:ln>
        </p:spPr>
        <p:style>
          <a:lnRef idx="0"/>
          <a:fillRef idx="0"/>
          <a:effectRef idx="0"/>
          <a:fontRef idx="minor"/>
        </p:style>
        <p:txBody>
          <a:bodyPr lIns="0" rIns="0" tIns="0" bIns="0" anchor="t">
            <a:spAutoFit/>
          </a:bodyPr>
          <a:p>
            <a:pPr algn="ctr">
              <a:lnSpc>
                <a:spcPts val="4972"/>
              </a:lnSpc>
            </a:pPr>
            <a:r>
              <a:rPr b="1" lang="en-US" sz="3550" spc="-168" strike="noStrike" u="sng">
                <a:solidFill>
                  <a:srgbClr val="000000"/>
                </a:solidFill>
                <a:uFillTx/>
                <a:latin typeface="TT Hoves Bold"/>
                <a:ea typeface="TT Hoves Bold"/>
              </a:rPr>
              <a:t>https://drive.google.com/file/d/1da-QRX-KBZWew4RpBSlZTJvS87ynAc7j/view?usp=sharing</a:t>
            </a:r>
            <a:endParaRPr b="0" lang="en-US" sz="35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fef"/>
        </a:solidFill>
      </p:bgPr>
    </p:bg>
    <p:spTree>
      <p:nvGrpSpPr>
        <p:cNvPr id="1" name=""/>
        <p:cNvGrpSpPr/>
        <p:nvPr/>
      </p:nvGrpSpPr>
      <p:grpSpPr>
        <a:xfrm>
          <a:off x="0" y="0"/>
          <a:ext cx="0" cy="0"/>
          <a:chOff x="0" y="0"/>
          <a:chExt cx="0" cy="0"/>
        </a:xfrm>
      </p:grpSpPr>
      <p:sp>
        <p:nvSpPr>
          <p:cNvPr id="115" name="TextBox 2"/>
          <p:cNvSpPr/>
          <p:nvPr/>
        </p:nvSpPr>
        <p:spPr>
          <a:xfrm>
            <a:off x="3844800" y="4305960"/>
            <a:ext cx="10598040" cy="3915720"/>
          </a:xfrm>
          <a:prstGeom prst="rect">
            <a:avLst/>
          </a:prstGeom>
          <a:noFill/>
          <a:ln w="0">
            <a:noFill/>
          </a:ln>
        </p:spPr>
        <p:style>
          <a:lnRef idx="0"/>
          <a:fillRef idx="0"/>
          <a:effectRef idx="0"/>
          <a:fontRef idx="minor"/>
        </p:style>
        <p:txBody>
          <a:bodyPr lIns="0" rIns="0" tIns="0" bIns="0" anchor="t">
            <a:spAutoFit/>
          </a:bodyPr>
          <a:p>
            <a:pPr algn="r">
              <a:lnSpc>
                <a:spcPts val="15418"/>
              </a:lnSpc>
            </a:pPr>
            <a:r>
              <a:rPr b="1" lang="en-US" sz="16400" spc="-803" strike="noStrike">
                <a:solidFill>
                  <a:srgbClr val="343434"/>
                </a:solidFill>
                <a:latin typeface="TT Hoves Bold"/>
                <a:ea typeface="TT Hoves Bold"/>
              </a:rPr>
              <a:t>Thank You</a:t>
            </a:r>
            <a:endParaRPr b="0" lang="en-US" sz="16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fef"/>
        </a:solidFill>
      </p:bgPr>
    </p:bg>
    <p:spTree>
      <p:nvGrpSpPr>
        <p:cNvPr id="1" name=""/>
        <p:cNvGrpSpPr/>
        <p:nvPr/>
      </p:nvGrpSpPr>
      <p:grpSpPr>
        <a:xfrm>
          <a:off x="0" y="0"/>
          <a:ext cx="0" cy="0"/>
          <a:chOff x="0" y="0"/>
          <a:chExt cx="0" cy="0"/>
        </a:xfrm>
      </p:grpSpPr>
      <p:sp>
        <p:nvSpPr>
          <p:cNvPr id="47" name="TextBox 2"/>
          <p:cNvSpPr/>
          <p:nvPr/>
        </p:nvSpPr>
        <p:spPr>
          <a:xfrm>
            <a:off x="7603560" y="4230000"/>
            <a:ext cx="9908640" cy="5052600"/>
          </a:xfrm>
          <a:prstGeom prst="rect">
            <a:avLst/>
          </a:prstGeom>
          <a:noFill/>
          <a:ln w="0">
            <a:noFill/>
          </a:ln>
        </p:spPr>
        <p:style>
          <a:lnRef idx="0"/>
          <a:fillRef idx="0"/>
          <a:effectRef idx="0"/>
          <a:fontRef idx="minor"/>
        </p:style>
        <p:txBody>
          <a:bodyPr lIns="0" rIns="0" tIns="0" bIns="0" anchor="t">
            <a:spAutoFit/>
          </a:bodyPr>
          <a:p>
            <a:pPr algn="just">
              <a:lnSpc>
                <a:spcPts val="3617"/>
              </a:lnSpc>
            </a:pPr>
            <a:r>
              <a:rPr b="0" lang="en-US" sz="2680" spc="157" strike="noStrike">
                <a:solidFill>
                  <a:srgbClr val="343434"/>
                </a:solidFill>
                <a:latin typeface="TT Hoves"/>
                <a:ea typeface="TT Hoves"/>
              </a:rPr>
              <a:t>    </a:t>
            </a:r>
            <a:endParaRPr b="0" lang="en-US" sz="2680" spc="-1" strike="noStrike">
              <a:latin typeface="Arial"/>
            </a:endParaRPr>
          </a:p>
          <a:p>
            <a:pPr algn="just">
              <a:lnSpc>
                <a:spcPts val="3617"/>
              </a:lnSpc>
            </a:pPr>
            <a:r>
              <a:rPr b="0" lang="en-US" sz="2680" spc="157" strike="noStrike">
                <a:solidFill>
                  <a:srgbClr val="343434"/>
                </a:solidFill>
                <a:latin typeface="TT Hoves"/>
                <a:ea typeface="TT Hoves"/>
              </a:rPr>
              <a:t>    </a:t>
            </a:r>
            <a:r>
              <a:rPr b="0" lang="en-US" sz="2680" spc="157" strike="noStrike">
                <a:solidFill>
                  <a:srgbClr val="343434"/>
                </a:solidFill>
                <a:latin typeface="TT Hoves"/>
                <a:ea typeface="TT Hoves"/>
              </a:rPr>
              <a:t>Throughout our learning journey in the networking field, we have observed that a significant number of job opportunities for junior network engineers are centered around the implementation and design of office networks for startup companies. These roles provide an excellent opportunity for us to further develop and refine our skills in real-world environments.</a:t>
            </a:r>
            <a:endParaRPr b="0" lang="en-US" sz="2680" spc="-1" strike="noStrike">
              <a:latin typeface="Arial"/>
            </a:endParaRPr>
          </a:p>
          <a:p>
            <a:pPr algn="just">
              <a:lnSpc>
                <a:spcPts val="3617"/>
              </a:lnSpc>
            </a:pPr>
            <a:r>
              <a:rPr b="0" lang="en-US" sz="2680" spc="157" strike="noStrike">
                <a:solidFill>
                  <a:srgbClr val="343434"/>
                </a:solidFill>
                <a:latin typeface="TT Hoves"/>
                <a:ea typeface="TT Hoves"/>
              </a:rPr>
              <a:t>    </a:t>
            </a:r>
            <a:r>
              <a:rPr b="0" lang="en-US" sz="2680" spc="157" strike="noStrike">
                <a:solidFill>
                  <a:srgbClr val="343434"/>
                </a:solidFill>
                <a:latin typeface="TT Hoves"/>
                <a:ea typeface="TT Hoves"/>
              </a:rPr>
              <a:t>We will delve into the technical aspects and specific details of the project at a later stage.</a:t>
            </a:r>
            <a:endParaRPr b="0" lang="en-US" sz="2680" spc="-1" strike="noStrike">
              <a:latin typeface="Arial"/>
            </a:endParaRPr>
          </a:p>
          <a:p>
            <a:pPr algn="just">
              <a:lnSpc>
                <a:spcPts val="3617"/>
              </a:lnSpc>
              <a:tabLst>
                <a:tab algn="l" pos="0"/>
              </a:tabLst>
            </a:pPr>
            <a:endParaRPr b="0" lang="en-US" sz="1800" spc="-1" strike="noStrike">
              <a:latin typeface="Arial"/>
            </a:endParaRPr>
          </a:p>
        </p:txBody>
      </p:sp>
      <p:grpSp>
        <p:nvGrpSpPr>
          <p:cNvPr id="48" name="Group 3"/>
          <p:cNvGrpSpPr/>
          <p:nvPr/>
        </p:nvGrpSpPr>
        <p:grpSpPr>
          <a:xfrm>
            <a:off x="-696240" y="-1193040"/>
            <a:ext cx="7178040" cy="12095640"/>
            <a:chOff x="-696240" y="-1193040"/>
            <a:chExt cx="7178040" cy="12095640"/>
          </a:xfrm>
        </p:grpSpPr>
        <p:sp>
          <p:nvSpPr>
            <p:cNvPr id="49" name="Freeform 4"/>
            <p:cNvSpPr/>
            <p:nvPr/>
          </p:nvSpPr>
          <p:spPr>
            <a:xfrm>
              <a:off x="-696240" y="-976320"/>
              <a:ext cx="7178040" cy="11878560"/>
            </a:xfrm>
            <a:custGeom>
              <a:avLst/>
              <a:gdLst>
                <a:gd name="textAreaLeft" fmla="*/ 0 w 7178040"/>
                <a:gd name="textAreaRight" fmla="*/ 7178400 w 7178040"/>
                <a:gd name="textAreaTop" fmla="*/ 0 h 11878560"/>
                <a:gd name="textAreaBottom" fmla="*/ 11878920 h 11878560"/>
              </a:gdLst>
              <a:ahLst/>
              <a:rect l="textAreaLeft" t="textAreaTop" r="textAreaRight" b="textAreaBottom"/>
              <a:pathLst>
                <a:path w="1890604" h="3128598">
                  <a:moveTo>
                    <a:pt x="0" y="0"/>
                  </a:moveTo>
                  <a:lnTo>
                    <a:pt x="1890604" y="0"/>
                  </a:lnTo>
                  <a:lnTo>
                    <a:pt x="1890604" y="3128598"/>
                  </a:lnTo>
                  <a:lnTo>
                    <a:pt x="0" y="3128598"/>
                  </a:lnTo>
                  <a:close/>
                </a:path>
              </a:pathLst>
            </a:custGeom>
            <a:solidFill>
              <a:srgbClr val="0003ff"/>
            </a:solidFill>
            <a:ln w="0">
              <a:noFill/>
            </a:ln>
          </p:spPr>
          <p:style>
            <a:lnRef idx="0"/>
            <a:fillRef idx="0"/>
            <a:effectRef idx="0"/>
            <a:fontRef idx="minor"/>
          </p:style>
        </p:sp>
        <p:sp>
          <p:nvSpPr>
            <p:cNvPr id="50" name="TextBox 5"/>
            <p:cNvSpPr/>
            <p:nvPr/>
          </p:nvSpPr>
          <p:spPr>
            <a:xfrm>
              <a:off x="-696240" y="-1193040"/>
              <a:ext cx="7178040" cy="12095640"/>
            </a:xfrm>
            <a:prstGeom prst="rect">
              <a:avLst/>
            </a:prstGeom>
            <a:noFill/>
            <a:ln w="0">
              <a:noFill/>
            </a:ln>
          </p:spPr>
          <p:style>
            <a:lnRef idx="0"/>
            <a:fillRef idx="0"/>
            <a:effectRef idx="0"/>
            <a:fontRef idx="minor"/>
          </p:style>
        </p:sp>
      </p:grpSp>
      <p:sp>
        <p:nvSpPr>
          <p:cNvPr id="51" name="Freeform 6"/>
          <p:cNvSpPr/>
          <p:nvPr/>
        </p:nvSpPr>
        <p:spPr>
          <a:xfrm>
            <a:off x="14078880" y="-3713400"/>
            <a:ext cx="7990560" cy="7990560"/>
          </a:xfrm>
          <a:custGeom>
            <a:avLst/>
            <a:gdLst>
              <a:gd name="textAreaLeft" fmla="*/ 0 w 7990560"/>
              <a:gd name="textAreaRight" fmla="*/ 7990920 w 7990560"/>
              <a:gd name="textAreaTop" fmla="*/ 0 h 7990560"/>
              <a:gd name="textAreaBottom" fmla="*/ 7990920 h 7990560"/>
            </a:gdLst>
            <a:ahLst/>
            <a:rect l="textAreaLeft" t="textAreaTop" r="textAreaRight" b="textAreaBottom"/>
            <a:pathLst>
              <a:path w="7991003" h="7991003">
                <a:moveTo>
                  <a:pt x="0" y="0"/>
                </a:moveTo>
                <a:lnTo>
                  <a:pt x="7991004" y="0"/>
                </a:lnTo>
                <a:lnTo>
                  <a:pt x="7991004" y="7991004"/>
                </a:lnTo>
                <a:lnTo>
                  <a:pt x="0" y="7991004"/>
                </a:lnTo>
                <a:lnTo>
                  <a:pt x="0" y="0"/>
                </a:lnTo>
                <a:close/>
              </a:path>
            </a:pathLst>
          </a:custGeom>
          <a:blipFill rotWithShape="0">
            <a:blip r:embed="rId1">
              <a:alphaModFix amt="52000"/>
            </a:blip>
            <a:srcRect/>
            <a:stretch/>
          </a:blipFill>
          <a:ln w="0">
            <a:noFill/>
          </a:ln>
        </p:spPr>
        <p:style>
          <a:lnRef idx="0"/>
          <a:fillRef idx="0"/>
          <a:effectRef idx="0"/>
          <a:fontRef idx="minor"/>
        </p:style>
      </p:sp>
      <p:sp>
        <p:nvSpPr>
          <p:cNvPr id="52" name="TextBox 7"/>
          <p:cNvSpPr/>
          <p:nvPr/>
        </p:nvSpPr>
        <p:spPr>
          <a:xfrm>
            <a:off x="7603560" y="930240"/>
            <a:ext cx="9760320" cy="2958120"/>
          </a:xfrm>
          <a:prstGeom prst="rect">
            <a:avLst/>
          </a:prstGeom>
          <a:noFill/>
          <a:ln w="0">
            <a:noFill/>
          </a:ln>
        </p:spPr>
        <p:style>
          <a:lnRef idx="0"/>
          <a:fillRef idx="0"/>
          <a:effectRef idx="0"/>
          <a:fontRef idx="minor"/>
        </p:style>
        <p:txBody>
          <a:bodyPr lIns="0" rIns="0" tIns="0" bIns="0" anchor="t">
            <a:spAutoFit/>
          </a:bodyPr>
          <a:p>
            <a:pPr>
              <a:lnSpc>
                <a:spcPts val="11645"/>
              </a:lnSpc>
            </a:pPr>
            <a:r>
              <a:rPr b="1" lang="en-US" sz="12390" spc="-608" strike="noStrike">
                <a:solidFill>
                  <a:srgbClr val="343434"/>
                </a:solidFill>
                <a:latin typeface="TT Hoves Bold"/>
                <a:ea typeface="TT Hoves Bold"/>
              </a:rPr>
              <a:t>Origin of the idea</a:t>
            </a:r>
            <a:endParaRPr b="0" lang="en-US" sz="12390" spc="-1" strike="noStrike">
              <a:latin typeface="Arial"/>
            </a:endParaRPr>
          </a:p>
        </p:txBody>
      </p:sp>
      <p:sp>
        <p:nvSpPr>
          <p:cNvPr id="53" name="TextBox 8"/>
          <p:cNvSpPr/>
          <p:nvPr/>
        </p:nvSpPr>
        <p:spPr>
          <a:xfrm rot="16200000">
            <a:off x="4160520" y="2069640"/>
            <a:ext cx="3116880" cy="461880"/>
          </a:xfrm>
          <a:prstGeom prst="rect">
            <a:avLst/>
          </a:prstGeom>
          <a:noFill/>
          <a:ln w="0">
            <a:noFill/>
          </a:ln>
        </p:spPr>
        <p:style>
          <a:lnRef idx="0"/>
          <a:fillRef idx="0"/>
          <a:effectRef idx="0"/>
          <a:fontRef idx="minor"/>
        </p:style>
        <p:txBody>
          <a:bodyPr lIns="0" rIns="0" tIns="0" bIns="0" anchor="t">
            <a:spAutoFit/>
          </a:bodyPr>
          <a:p>
            <a:pPr algn="r">
              <a:lnSpc>
                <a:spcPts val="3640"/>
              </a:lnSpc>
            </a:pPr>
            <a:r>
              <a:rPr b="0" lang="en-US" sz="2600" spc="-1" strike="noStrike">
                <a:solidFill>
                  <a:srgbClr val="efefef"/>
                </a:solidFill>
                <a:latin typeface="TT Hoves"/>
                <a:ea typeface="TT Hoves"/>
              </a:rPr>
              <a:t>October 2024</a:t>
            </a:r>
            <a:endParaRPr b="0" lang="en-US" sz="2600" spc="-1" strike="noStrike">
              <a:latin typeface="Arial"/>
            </a:endParaRPr>
          </a:p>
        </p:txBody>
      </p:sp>
      <p:sp>
        <p:nvSpPr>
          <p:cNvPr id="54" name="TextBox 9"/>
          <p:cNvSpPr/>
          <p:nvPr/>
        </p:nvSpPr>
        <p:spPr>
          <a:xfrm>
            <a:off x="-1725840" y="6821280"/>
            <a:ext cx="5508360" cy="9045720"/>
          </a:xfrm>
          <a:prstGeom prst="rect">
            <a:avLst/>
          </a:prstGeom>
          <a:noFill/>
          <a:ln w="0">
            <a:noFill/>
          </a:ln>
        </p:spPr>
        <p:style>
          <a:lnRef idx="0"/>
          <a:fillRef idx="0"/>
          <a:effectRef idx="0"/>
          <a:fontRef idx="minor"/>
        </p:style>
        <p:txBody>
          <a:bodyPr lIns="0" rIns="0" tIns="0" bIns="0" anchor="t">
            <a:spAutoFit/>
          </a:bodyPr>
          <a:p>
            <a:pPr algn="ctr">
              <a:lnSpc>
                <a:spcPts val="35614"/>
              </a:lnSpc>
            </a:pPr>
            <a:r>
              <a:rPr b="1" lang="en-US" sz="37890" spc="-1858" strike="noStrike">
                <a:solidFill>
                  <a:srgbClr val="efefef"/>
                </a:solidFill>
                <a:latin typeface="TT Hoves Bold"/>
                <a:ea typeface="TT Hoves Bold"/>
              </a:rPr>
              <a:t>01</a:t>
            </a:r>
            <a:endParaRPr b="0" lang="en-US" sz="3789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fef"/>
        </a:solidFill>
      </p:bgPr>
    </p:bg>
    <p:spTree>
      <p:nvGrpSpPr>
        <p:cNvPr id="1" name=""/>
        <p:cNvGrpSpPr/>
        <p:nvPr/>
      </p:nvGrpSpPr>
      <p:grpSpPr>
        <a:xfrm>
          <a:off x="0" y="0"/>
          <a:ext cx="0" cy="0"/>
          <a:chOff x="0" y="0"/>
          <a:chExt cx="0" cy="0"/>
        </a:xfrm>
      </p:grpSpPr>
      <p:sp>
        <p:nvSpPr>
          <p:cNvPr id="55" name="Freeform 2"/>
          <p:cNvSpPr/>
          <p:nvPr/>
        </p:nvSpPr>
        <p:spPr>
          <a:xfrm>
            <a:off x="-3805560" y="-3991680"/>
            <a:ext cx="9598680" cy="9598680"/>
          </a:xfrm>
          <a:custGeom>
            <a:avLst/>
            <a:gdLst>
              <a:gd name="textAreaLeft" fmla="*/ 0 w 9598680"/>
              <a:gd name="textAreaRight" fmla="*/ 9599040 w 9598680"/>
              <a:gd name="textAreaTop" fmla="*/ 0 h 9598680"/>
              <a:gd name="textAreaBottom" fmla="*/ 9599040 h 9598680"/>
            </a:gdLst>
            <a:ahLst/>
            <a:rect l="textAreaLeft" t="textAreaTop" r="textAreaRight" b="textAreaBottom"/>
            <a:pathLst>
              <a:path w="9598990" h="9598990">
                <a:moveTo>
                  <a:pt x="0" y="0"/>
                </a:moveTo>
                <a:lnTo>
                  <a:pt x="9598990" y="0"/>
                </a:lnTo>
                <a:lnTo>
                  <a:pt x="9598990" y="9598990"/>
                </a:lnTo>
                <a:lnTo>
                  <a:pt x="0" y="9598990"/>
                </a:lnTo>
                <a:lnTo>
                  <a:pt x="0" y="0"/>
                </a:lnTo>
                <a:close/>
              </a:path>
            </a:pathLst>
          </a:custGeom>
          <a:blipFill rotWithShape="0">
            <a:blip r:embed="rId1">
              <a:alphaModFix amt="52000"/>
            </a:blip>
            <a:srcRect/>
            <a:stretch/>
          </a:blipFill>
          <a:ln w="0">
            <a:noFill/>
          </a:ln>
        </p:spPr>
        <p:style>
          <a:lnRef idx="0"/>
          <a:fillRef idx="0"/>
          <a:effectRef idx="0"/>
          <a:fontRef idx="minor"/>
        </p:style>
      </p:sp>
      <p:sp>
        <p:nvSpPr>
          <p:cNvPr id="56" name="TextBox 3"/>
          <p:cNvSpPr/>
          <p:nvPr/>
        </p:nvSpPr>
        <p:spPr>
          <a:xfrm>
            <a:off x="12601800" y="6781320"/>
            <a:ext cx="7498440" cy="4523400"/>
          </a:xfrm>
          <a:prstGeom prst="rect">
            <a:avLst/>
          </a:prstGeom>
          <a:noFill/>
          <a:ln w="0">
            <a:noFill/>
          </a:ln>
        </p:spPr>
        <p:style>
          <a:lnRef idx="0"/>
          <a:fillRef idx="0"/>
          <a:effectRef idx="0"/>
          <a:fontRef idx="minor"/>
        </p:style>
        <p:txBody>
          <a:bodyPr lIns="0" rIns="0" tIns="0" bIns="0" anchor="t">
            <a:spAutoFit/>
          </a:bodyPr>
          <a:p>
            <a:pPr algn="ctr">
              <a:lnSpc>
                <a:spcPts val="35614"/>
              </a:lnSpc>
            </a:pPr>
            <a:r>
              <a:rPr b="1" lang="en-US" sz="37890" spc="-1858" strike="noStrike">
                <a:solidFill>
                  <a:srgbClr val="343434"/>
                </a:solidFill>
                <a:latin typeface="TT Hoves Bold"/>
                <a:ea typeface="TT Hoves Bold"/>
              </a:rPr>
              <a:t>02</a:t>
            </a:r>
            <a:endParaRPr b="0" lang="en-US" sz="37890" spc="-1" strike="noStrike">
              <a:latin typeface="Arial"/>
            </a:endParaRPr>
          </a:p>
        </p:txBody>
      </p:sp>
      <p:sp>
        <p:nvSpPr>
          <p:cNvPr id="57" name="TextBox 4"/>
          <p:cNvSpPr/>
          <p:nvPr/>
        </p:nvSpPr>
        <p:spPr>
          <a:xfrm>
            <a:off x="12218760" y="4424400"/>
            <a:ext cx="4131720" cy="1200240"/>
          </a:xfrm>
          <a:prstGeom prst="rect">
            <a:avLst/>
          </a:prstGeom>
          <a:noFill/>
          <a:ln w="0">
            <a:noFill/>
          </a:ln>
        </p:spPr>
        <p:style>
          <a:lnRef idx="0"/>
          <a:fillRef idx="0"/>
          <a:effectRef idx="0"/>
          <a:fontRef idx="minor"/>
        </p:style>
        <p:txBody>
          <a:bodyPr lIns="0" rIns="0" tIns="0" bIns="0" anchor="t">
            <a:spAutoFit/>
          </a:bodyPr>
          <a:p>
            <a:pPr algn="just">
              <a:lnSpc>
                <a:spcPts val="1891"/>
              </a:lnSpc>
              <a:tabLst>
                <a:tab algn="l" pos="0"/>
              </a:tabLst>
            </a:pPr>
            <a:r>
              <a:rPr b="0" lang="en-US" sz="1400" spc="21" strike="noStrike">
                <a:solidFill>
                  <a:srgbClr val="efefef"/>
                </a:solidFill>
                <a:latin typeface="TT Hoves"/>
                <a:ea typeface="TT Hoves"/>
              </a:rPr>
              <a:t>Lorem ipsum dolor sit amet, consectetur adipiscing elit, sed do eiusmod tempor incididunt ut labore et dolore magna aliqua. Ut enim ad minim veniam, quis nostrud exercitation ullamco laboris nisi ut aliquip ex ea commodo consequat.</a:t>
            </a:r>
            <a:endParaRPr b="0" lang="en-US" sz="1400" spc="-1" strike="noStrike">
              <a:latin typeface="Arial"/>
            </a:endParaRPr>
          </a:p>
        </p:txBody>
      </p:sp>
      <p:sp>
        <p:nvSpPr>
          <p:cNvPr id="58" name="TextBox 5"/>
          <p:cNvSpPr/>
          <p:nvPr/>
        </p:nvSpPr>
        <p:spPr>
          <a:xfrm>
            <a:off x="1028880" y="1153440"/>
            <a:ext cx="7638840" cy="1293120"/>
          </a:xfrm>
          <a:prstGeom prst="rect">
            <a:avLst/>
          </a:prstGeom>
          <a:noFill/>
          <a:ln w="0">
            <a:noFill/>
          </a:ln>
        </p:spPr>
        <p:style>
          <a:lnRef idx="0"/>
          <a:fillRef idx="0"/>
          <a:effectRef idx="0"/>
          <a:fontRef idx="minor"/>
        </p:style>
        <p:txBody>
          <a:bodyPr lIns="0" rIns="0" tIns="0" bIns="0" anchor="t">
            <a:spAutoFit/>
          </a:bodyPr>
          <a:p>
            <a:pPr>
              <a:lnSpc>
                <a:spcPts val="10179"/>
              </a:lnSpc>
            </a:pPr>
            <a:r>
              <a:rPr b="1" lang="en-US" sz="9690" spc="-477" strike="noStrike">
                <a:solidFill>
                  <a:srgbClr val="343434"/>
                </a:solidFill>
                <a:latin typeface="TT Hoves Bold"/>
                <a:ea typeface="TT Hoves Bold"/>
              </a:rPr>
              <a:t>Problem </a:t>
            </a:r>
            <a:endParaRPr b="0" lang="en-US" sz="9690" spc="-1" strike="noStrike">
              <a:latin typeface="Arial"/>
            </a:endParaRPr>
          </a:p>
        </p:txBody>
      </p:sp>
      <p:sp>
        <p:nvSpPr>
          <p:cNvPr id="59" name="TextBox 6"/>
          <p:cNvSpPr/>
          <p:nvPr/>
        </p:nvSpPr>
        <p:spPr>
          <a:xfrm>
            <a:off x="1028880" y="3205440"/>
            <a:ext cx="12142800" cy="5258520"/>
          </a:xfrm>
          <a:prstGeom prst="rect">
            <a:avLst/>
          </a:prstGeom>
          <a:noFill/>
          <a:ln w="0">
            <a:noFill/>
          </a:ln>
        </p:spPr>
        <p:style>
          <a:lnRef idx="0"/>
          <a:fillRef idx="0"/>
          <a:effectRef idx="0"/>
          <a:fontRef idx="minor"/>
        </p:style>
        <p:txBody>
          <a:bodyPr lIns="0" rIns="0" tIns="0" bIns="0" anchor="t">
            <a:spAutoFit/>
          </a:bodyPr>
          <a:p>
            <a:pPr algn="just">
              <a:lnSpc>
                <a:spcPts val="3764"/>
              </a:lnSpc>
            </a:pPr>
            <a:r>
              <a:rPr b="0" lang="en-US" sz="2690" spc="-1" strike="noStrike">
                <a:solidFill>
                  <a:srgbClr val="000000"/>
                </a:solidFill>
                <a:latin typeface="TT Hoves"/>
                <a:ea typeface="TT Hoves"/>
              </a:rPr>
              <a:t>    </a:t>
            </a:r>
            <a:r>
              <a:rPr b="0" lang="en-US" sz="2690" spc="-1" strike="noStrike">
                <a:solidFill>
                  <a:srgbClr val="000000"/>
                </a:solidFill>
                <a:latin typeface="TT Hoves"/>
                <a:ea typeface="TT Hoves"/>
              </a:rPr>
              <a:t>A company with two branches is facing challenges in implementing a Local Area Network (LAN) for each branch. Each branch requires segmentation into multiple VLANs to efficiently manage network traffic and enhance security. Additionally, the company aims to activate the DHCP protocol on the LAN routers to dynamically assign IP addresses to devices within each branch.</a:t>
            </a:r>
            <a:endParaRPr b="0" lang="en-US" sz="2690" spc="-1" strike="noStrike">
              <a:latin typeface="Arial"/>
            </a:endParaRPr>
          </a:p>
          <a:p>
            <a:pPr algn="just">
              <a:lnSpc>
                <a:spcPts val="3764"/>
              </a:lnSpc>
            </a:pPr>
            <a:endParaRPr b="0" lang="en-US" sz="1800" spc="-1" strike="noStrike">
              <a:latin typeface="Arial"/>
            </a:endParaRPr>
          </a:p>
          <a:p>
            <a:pPr algn="just">
              <a:lnSpc>
                <a:spcPts val="3764"/>
              </a:lnSpc>
            </a:pPr>
            <a:r>
              <a:rPr b="0" lang="en-US" sz="2690" spc="-1" strike="noStrike">
                <a:solidFill>
                  <a:srgbClr val="000000"/>
                </a:solidFill>
                <a:latin typeface="TT Hoves"/>
                <a:ea typeface="TT Hoves"/>
              </a:rPr>
              <a:t>    </a:t>
            </a:r>
            <a:r>
              <a:rPr b="0" lang="en-US" sz="2690" spc="-1" strike="noStrike">
                <a:solidFill>
                  <a:srgbClr val="000000"/>
                </a:solidFill>
                <a:latin typeface="TT Hoves"/>
                <a:ea typeface="TT Hoves"/>
              </a:rPr>
              <a:t>Moreover, the company needs to establish a connection between the two branches as well as provide internet access. This would involve configuring the appropriate routing protocols and ensuring secure and reliable communication between the branches and the external network.</a:t>
            </a:r>
            <a:endParaRPr b="0" lang="en-US" sz="2690" spc="-1" strike="noStrike">
              <a:latin typeface="Arial"/>
            </a:endParaRPr>
          </a:p>
          <a:p>
            <a:pPr algn="just">
              <a:lnSpc>
                <a:spcPts val="3764"/>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fef"/>
        </a:solidFill>
      </p:bgPr>
    </p:bg>
    <p:spTree>
      <p:nvGrpSpPr>
        <p:cNvPr id="1" name=""/>
        <p:cNvGrpSpPr/>
        <p:nvPr/>
      </p:nvGrpSpPr>
      <p:grpSpPr>
        <a:xfrm>
          <a:off x="0" y="0"/>
          <a:ext cx="0" cy="0"/>
          <a:chOff x="0" y="0"/>
          <a:chExt cx="0" cy="0"/>
        </a:xfrm>
      </p:grpSpPr>
      <p:sp>
        <p:nvSpPr>
          <p:cNvPr id="60" name="TextBox 2"/>
          <p:cNvSpPr/>
          <p:nvPr/>
        </p:nvSpPr>
        <p:spPr>
          <a:xfrm>
            <a:off x="1415880" y="1181160"/>
            <a:ext cx="11009880" cy="1430280"/>
          </a:xfrm>
          <a:prstGeom prst="rect">
            <a:avLst/>
          </a:prstGeom>
          <a:noFill/>
          <a:ln w="0">
            <a:noFill/>
          </a:ln>
        </p:spPr>
        <p:style>
          <a:lnRef idx="0"/>
          <a:fillRef idx="0"/>
          <a:effectRef idx="0"/>
          <a:fontRef idx="minor"/>
        </p:style>
        <p:txBody>
          <a:bodyPr lIns="0" rIns="0" tIns="0" bIns="0" anchor="t">
            <a:spAutoFit/>
          </a:bodyPr>
          <a:p>
            <a:pPr algn="just">
              <a:lnSpc>
                <a:spcPts val="11259"/>
              </a:lnSpc>
            </a:pPr>
            <a:r>
              <a:rPr b="1" lang="en-US" sz="10730" spc="-525" strike="noStrike">
                <a:solidFill>
                  <a:srgbClr val="343434"/>
                </a:solidFill>
                <a:latin typeface="TT Hoves Bold"/>
                <a:ea typeface="TT Hoves Bold"/>
              </a:rPr>
              <a:t>Solution steps</a:t>
            </a:r>
            <a:endParaRPr b="0" lang="en-US" sz="10730" spc="-1" strike="noStrike">
              <a:latin typeface="Arial"/>
            </a:endParaRPr>
          </a:p>
        </p:txBody>
      </p:sp>
      <p:sp>
        <p:nvSpPr>
          <p:cNvPr id="61" name="Freeform 3"/>
          <p:cNvSpPr/>
          <p:nvPr/>
        </p:nvSpPr>
        <p:spPr>
          <a:xfrm>
            <a:off x="10705680" y="-8820360"/>
            <a:ext cx="16075080" cy="16075080"/>
          </a:xfrm>
          <a:custGeom>
            <a:avLst/>
            <a:gdLst>
              <a:gd name="textAreaLeft" fmla="*/ 0 w 16075080"/>
              <a:gd name="textAreaRight" fmla="*/ 16075440 w 16075080"/>
              <a:gd name="textAreaTop" fmla="*/ 0 h 16075080"/>
              <a:gd name="textAreaBottom" fmla="*/ 16075440 h 16075080"/>
            </a:gdLst>
            <a:ahLst/>
            <a:rect l="textAreaLeft" t="textAreaTop" r="textAreaRight" b="textAreaBottom"/>
            <a:pathLst>
              <a:path w="16075318" h="16075318">
                <a:moveTo>
                  <a:pt x="0" y="0"/>
                </a:moveTo>
                <a:lnTo>
                  <a:pt x="16075318" y="0"/>
                </a:lnTo>
                <a:lnTo>
                  <a:pt x="16075318" y="16075318"/>
                </a:lnTo>
                <a:lnTo>
                  <a:pt x="0" y="16075318"/>
                </a:lnTo>
                <a:lnTo>
                  <a:pt x="0" y="0"/>
                </a:lnTo>
                <a:close/>
              </a:path>
            </a:pathLst>
          </a:custGeom>
          <a:blipFill rotWithShape="0">
            <a:blip r:embed="rId1">
              <a:alphaModFix amt="52000"/>
            </a:blip>
            <a:srcRect/>
            <a:stretch/>
          </a:blipFill>
          <a:ln w="0">
            <a:noFill/>
          </a:ln>
        </p:spPr>
        <p:style>
          <a:lnRef idx="0"/>
          <a:fillRef idx="0"/>
          <a:effectRef idx="0"/>
          <a:fontRef idx="minor"/>
        </p:style>
      </p:sp>
      <p:sp>
        <p:nvSpPr>
          <p:cNvPr id="62" name="TextBox 4"/>
          <p:cNvSpPr/>
          <p:nvPr/>
        </p:nvSpPr>
        <p:spPr>
          <a:xfrm rot="16200000">
            <a:off x="613800" y="7525800"/>
            <a:ext cx="2426040" cy="359280"/>
          </a:xfrm>
          <a:prstGeom prst="rect">
            <a:avLst/>
          </a:prstGeom>
          <a:noFill/>
          <a:ln w="0">
            <a:noFill/>
          </a:ln>
        </p:spPr>
        <p:style>
          <a:lnRef idx="0"/>
          <a:fillRef idx="0"/>
          <a:effectRef idx="0"/>
          <a:fontRef idx="minor"/>
        </p:style>
        <p:txBody>
          <a:bodyPr lIns="0" rIns="0" tIns="0" bIns="0" anchor="t">
            <a:spAutoFit/>
          </a:bodyPr>
          <a:p>
            <a:pPr algn="just">
              <a:lnSpc>
                <a:spcPts val="2832"/>
              </a:lnSpc>
            </a:pPr>
            <a:r>
              <a:rPr b="0" lang="en-US" sz="2020" spc="-1" strike="noStrike">
                <a:solidFill>
                  <a:srgbClr val="efefef"/>
                </a:solidFill>
                <a:latin typeface="TT Hoves"/>
                <a:ea typeface="TT Hoves"/>
              </a:rPr>
              <a:t>Thynk Unlimited</a:t>
            </a:r>
            <a:endParaRPr b="0" lang="en-US" sz="2020" spc="-1" strike="noStrike">
              <a:latin typeface="Arial"/>
            </a:endParaRPr>
          </a:p>
        </p:txBody>
      </p:sp>
      <p:sp>
        <p:nvSpPr>
          <p:cNvPr id="63" name="TextBox 5"/>
          <p:cNvSpPr/>
          <p:nvPr/>
        </p:nvSpPr>
        <p:spPr>
          <a:xfrm rot="16200000">
            <a:off x="613800" y="3036240"/>
            <a:ext cx="2426040" cy="359280"/>
          </a:xfrm>
          <a:prstGeom prst="rect">
            <a:avLst/>
          </a:prstGeom>
          <a:noFill/>
          <a:ln w="0">
            <a:noFill/>
          </a:ln>
        </p:spPr>
        <p:style>
          <a:lnRef idx="0"/>
          <a:fillRef idx="0"/>
          <a:effectRef idx="0"/>
          <a:fontRef idx="minor"/>
        </p:style>
        <p:txBody>
          <a:bodyPr lIns="0" rIns="0" tIns="0" bIns="0" anchor="t">
            <a:spAutoFit/>
          </a:bodyPr>
          <a:p>
            <a:pPr algn="r">
              <a:lnSpc>
                <a:spcPts val="2832"/>
              </a:lnSpc>
            </a:pPr>
            <a:r>
              <a:rPr b="0" lang="en-US" sz="2020" spc="-1" strike="noStrike">
                <a:solidFill>
                  <a:srgbClr val="efefef"/>
                </a:solidFill>
                <a:latin typeface="TT Hoves"/>
                <a:ea typeface="TT Hoves"/>
              </a:rPr>
              <a:t>Presentation 2024</a:t>
            </a:r>
            <a:endParaRPr b="0" lang="en-US" sz="2020" spc="-1" strike="noStrike">
              <a:latin typeface="Arial"/>
            </a:endParaRPr>
          </a:p>
        </p:txBody>
      </p:sp>
      <p:sp>
        <p:nvSpPr>
          <p:cNvPr id="64" name="TextBox 6"/>
          <p:cNvSpPr/>
          <p:nvPr/>
        </p:nvSpPr>
        <p:spPr>
          <a:xfrm rot="16200000">
            <a:off x="1279800" y="5280840"/>
            <a:ext cx="1094400" cy="359280"/>
          </a:xfrm>
          <a:prstGeom prst="rect">
            <a:avLst/>
          </a:prstGeom>
          <a:noFill/>
          <a:ln w="0">
            <a:noFill/>
          </a:ln>
        </p:spPr>
        <p:style>
          <a:lnRef idx="0"/>
          <a:fillRef idx="0"/>
          <a:effectRef idx="0"/>
          <a:fontRef idx="minor"/>
        </p:style>
        <p:txBody>
          <a:bodyPr lIns="0" rIns="0" tIns="0" bIns="0" anchor="t">
            <a:spAutoFit/>
          </a:bodyPr>
          <a:p>
            <a:pPr algn="ctr">
              <a:lnSpc>
                <a:spcPts val="2832"/>
              </a:lnSpc>
            </a:pPr>
            <a:r>
              <a:rPr b="0" lang="en-US" sz="2020" spc="-1" strike="noStrike">
                <a:solidFill>
                  <a:srgbClr val="efefef"/>
                </a:solidFill>
                <a:latin typeface="TT Hoves"/>
                <a:ea typeface="TT Hoves"/>
              </a:rPr>
              <a:t>-</a:t>
            </a:r>
            <a:endParaRPr b="0" lang="en-US" sz="2020" spc="-1" strike="noStrike">
              <a:latin typeface="Arial"/>
            </a:endParaRPr>
          </a:p>
        </p:txBody>
      </p:sp>
      <p:sp>
        <p:nvSpPr>
          <p:cNvPr id="65" name="TextBox 7"/>
          <p:cNvSpPr/>
          <p:nvPr/>
        </p:nvSpPr>
        <p:spPr>
          <a:xfrm>
            <a:off x="12214440" y="6699960"/>
            <a:ext cx="7498440" cy="4523400"/>
          </a:xfrm>
          <a:prstGeom prst="rect">
            <a:avLst/>
          </a:prstGeom>
          <a:noFill/>
          <a:ln w="0">
            <a:noFill/>
          </a:ln>
        </p:spPr>
        <p:style>
          <a:lnRef idx="0"/>
          <a:fillRef idx="0"/>
          <a:effectRef idx="0"/>
          <a:fontRef idx="minor"/>
        </p:style>
        <p:txBody>
          <a:bodyPr lIns="0" rIns="0" tIns="0" bIns="0" anchor="t">
            <a:spAutoFit/>
          </a:bodyPr>
          <a:p>
            <a:pPr algn="ctr">
              <a:lnSpc>
                <a:spcPts val="35614"/>
              </a:lnSpc>
            </a:pPr>
            <a:r>
              <a:rPr b="1" lang="en-US" sz="37890" spc="-1858" strike="noStrike">
                <a:solidFill>
                  <a:srgbClr val="343434"/>
                </a:solidFill>
                <a:latin typeface="TT Hoves Bold"/>
                <a:ea typeface="TT Hoves Bold"/>
              </a:rPr>
              <a:t>03</a:t>
            </a:r>
            <a:endParaRPr b="0" lang="en-US" sz="37890" spc="-1" strike="noStrike">
              <a:latin typeface="Arial"/>
            </a:endParaRPr>
          </a:p>
        </p:txBody>
      </p:sp>
      <p:grpSp>
        <p:nvGrpSpPr>
          <p:cNvPr id="66" name="Group 8"/>
          <p:cNvGrpSpPr/>
          <p:nvPr/>
        </p:nvGrpSpPr>
        <p:grpSpPr>
          <a:xfrm>
            <a:off x="1650240" y="2935440"/>
            <a:ext cx="9055080" cy="2152800"/>
            <a:chOff x="1650240" y="2935440"/>
            <a:chExt cx="9055080" cy="2152800"/>
          </a:xfrm>
        </p:grpSpPr>
        <p:sp>
          <p:nvSpPr>
            <p:cNvPr id="67" name="Freeform 9"/>
            <p:cNvSpPr/>
            <p:nvPr/>
          </p:nvSpPr>
          <p:spPr>
            <a:xfrm>
              <a:off x="1650240" y="3015720"/>
              <a:ext cx="9055080" cy="2072520"/>
            </a:xfrm>
            <a:custGeom>
              <a:avLst/>
              <a:gdLst>
                <a:gd name="textAreaLeft" fmla="*/ 0 w 9055080"/>
                <a:gd name="textAreaRight" fmla="*/ 9055440 w 9055080"/>
                <a:gd name="textAreaTop" fmla="*/ 0 h 2072520"/>
                <a:gd name="textAreaBottom" fmla="*/ 2072880 h 2072520"/>
              </a:gdLst>
              <a:ahLst/>
              <a:rect l="textAreaLeft" t="textAreaTop" r="textAreaRight" b="textAreaBottom"/>
              <a:pathLst>
                <a:path w="4301670" h="984643">
                  <a:moveTo>
                    <a:pt x="0" y="0"/>
                  </a:moveTo>
                  <a:lnTo>
                    <a:pt x="4301670" y="0"/>
                  </a:lnTo>
                  <a:lnTo>
                    <a:pt x="4301670" y="984643"/>
                  </a:lnTo>
                  <a:lnTo>
                    <a:pt x="0" y="984643"/>
                  </a:lnTo>
                  <a:close/>
                </a:path>
              </a:pathLst>
            </a:custGeom>
            <a:solidFill>
              <a:srgbClr val="0003ff"/>
            </a:solidFill>
            <a:ln w="0">
              <a:noFill/>
            </a:ln>
          </p:spPr>
          <p:style>
            <a:lnRef idx="0"/>
            <a:fillRef idx="0"/>
            <a:effectRef idx="0"/>
            <a:fontRef idx="minor"/>
          </p:style>
        </p:sp>
        <p:sp>
          <p:nvSpPr>
            <p:cNvPr id="68" name="TextBox 10"/>
            <p:cNvSpPr/>
            <p:nvPr/>
          </p:nvSpPr>
          <p:spPr>
            <a:xfrm>
              <a:off x="1650240" y="2935440"/>
              <a:ext cx="9055080" cy="2152440"/>
            </a:xfrm>
            <a:prstGeom prst="rect">
              <a:avLst/>
            </a:prstGeom>
            <a:noFill/>
            <a:ln w="0">
              <a:noFill/>
            </a:ln>
          </p:spPr>
          <p:style>
            <a:lnRef idx="0"/>
            <a:fillRef idx="0"/>
            <a:effectRef idx="0"/>
            <a:fontRef idx="minor"/>
          </p:style>
        </p:sp>
      </p:grpSp>
      <p:grpSp>
        <p:nvGrpSpPr>
          <p:cNvPr id="69" name="Group 11"/>
          <p:cNvGrpSpPr/>
          <p:nvPr/>
        </p:nvGrpSpPr>
        <p:grpSpPr>
          <a:xfrm>
            <a:off x="1650240" y="5101920"/>
            <a:ext cx="9055080" cy="2152800"/>
            <a:chOff x="1650240" y="5101920"/>
            <a:chExt cx="9055080" cy="2152800"/>
          </a:xfrm>
        </p:grpSpPr>
        <p:sp>
          <p:nvSpPr>
            <p:cNvPr id="70" name="Freeform 12"/>
            <p:cNvSpPr/>
            <p:nvPr/>
          </p:nvSpPr>
          <p:spPr>
            <a:xfrm>
              <a:off x="1650240" y="5182200"/>
              <a:ext cx="9055080" cy="2072520"/>
            </a:xfrm>
            <a:custGeom>
              <a:avLst/>
              <a:gdLst>
                <a:gd name="textAreaLeft" fmla="*/ 0 w 9055080"/>
                <a:gd name="textAreaRight" fmla="*/ 9055440 w 9055080"/>
                <a:gd name="textAreaTop" fmla="*/ 0 h 2072520"/>
                <a:gd name="textAreaBottom" fmla="*/ 2072880 h 2072520"/>
              </a:gdLst>
              <a:ahLst/>
              <a:rect l="textAreaLeft" t="textAreaTop" r="textAreaRight" b="textAreaBottom"/>
              <a:pathLst>
                <a:path w="4301670" h="984643">
                  <a:moveTo>
                    <a:pt x="0" y="0"/>
                  </a:moveTo>
                  <a:lnTo>
                    <a:pt x="4301670" y="0"/>
                  </a:lnTo>
                  <a:lnTo>
                    <a:pt x="4301670" y="984643"/>
                  </a:lnTo>
                  <a:lnTo>
                    <a:pt x="0" y="984643"/>
                  </a:lnTo>
                  <a:close/>
                </a:path>
              </a:pathLst>
            </a:custGeom>
            <a:solidFill>
              <a:srgbClr val="0003ff"/>
            </a:solidFill>
            <a:ln w="0">
              <a:noFill/>
            </a:ln>
          </p:spPr>
          <p:style>
            <a:lnRef idx="0"/>
            <a:fillRef idx="0"/>
            <a:effectRef idx="0"/>
            <a:fontRef idx="minor"/>
          </p:style>
        </p:sp>
        <p:sp>
          <p:nvSpPr>
            <p:cNvPr id="71" name="TextBox 13"/>
            <p:cNvSpPr/>
            <p:nvPr/>
          </p:nvSpPr>
          <p:spPr>
            <a:xfrm>
              <a:off x="1650240" y="5101920"/>
              <a:ext cx="9055080" cy="2152440"/>
            </a:xfrm>
            <a:prstGeom prst="rect">
              <a:avLst/>
            </a:prstGeom>
            <a:noFill/>
            <a:ln w="0">
              <a:noFill/>
            </a:ln>
          </p:spPr>
          <p:style>
            <a:lnRef idx="0"/>
            <a:fillRef idx="0"/>
            <a:effectRef idx="0"/>
            <a:fontRef idx="minor"/>
          </p:style>
        </p:sp>
      </p:grpSp>
      <p:grpSp>
        <p:nvGrpSpPr>
          <p:cNvPr id="72" name="Group 14"/>
          <p:cNvGrpSpPr/>
          <p:nvPr/>
        </p:nvGrpSpPr>
        <p:grpSpPr>
          <a:xfrm>
            <a:off x="1650240" y="7270920"/>
            <a:ext cx="9055080" cy="2152800"/>
            <a:chOff x="1650240" y="7270920"/>
            <a:chExt cx="9055080" cy="2152800"/>
          </a:xfrm>
        </p:grpSpPr>
        <p:sp>
          <p:nvSpPr>
            <p:cNvPr id="73" name="Freeform 15"/>
            <p:cNvSpPr/>
            <p:nvPr/>
          </p:nvSpPr>
          <p:spPr>
            <a:xfrm>
              <a:off x="1650240" y="7351200"/>
              <a:ext cx="9055080" cy="2072520"/>
            </a:xfrm>
            <a:custGeom>
              <a:avLst/>
              <a:gdLst>
                <a:gd name="textAreaLeft" fmla="*/ 0 w 9055080"/>
                <a:gd name="textAreaRight" fmla="*/ 9055440 w 9055080"/>
                <a:gd name="textAreaTop" fmla="*/ 0 h 2072520"/>
                <a:gd name="textAreaBottom" fmla="*/ 2072880 h 2072520"/>
              </a:gdLst>
              <a:ahLst/>
              <a:rect l="textAreaLeft" t="textAreaTop" r="textAreaRight" b="textAreaBottom"/>
              <a:pathLst>
                <a:path w="4301670" h="984643">
                  <a:moveTo>
                    <a:pt x="0" y="0"/>
                  </a:moveTo>
                  <a:lnTo>
                    <a:pt x="4301670" y="0"/>
                  </a:lnTo>
                  <a:lnTo>
                    <a:pt x="4301670" y="984643"/>
                  </a:lnTo>
                  <a:lnTo>
                    <a:pt x="0" y="984643"/>
                  </a:lnTo>
                  <a:close/>
                </a:path>
              </a:pathLst>
            </a:custGeom>
            <a:solidFill>
              <a:srgbClr val="0003ff"/>
            </a:solidFill>
            <a:ln w="0">
              <a:noFill/>
            </a:ln>
          </p:spPr>
          <p:style>
            <a:lnRef idx="0"/>
            <a:fillRef idx="0"/>
            <a:effectRef idx="0"/>
            <a:fontRef idx="minor"/>
          </p:style>
        </p:sp>
        <p:sp>
          <p:nvSpPr>
            <p:cNvPr id="74" name="TextBox 16"/>
            <p:cNvSpPr/>
            <p:nvPr/>
          </p:nvSpPr>
          <p:spPr>
            <a:xfrm>
              <a:off x="1650240" y="7270920"/>
              <a:ext cx="9055080" cy="2152440"/>
            </a:xfrm>
            <a:prstGeom prst="rect">
              <a:avLst/>
            </a:prstGeom>
            <a:noFill/>
            <a:ln w="0">
              <a:noFill/>
            </a:ln>
          </p:spPr>
          <p:style>
            <a:lnRef idx="0"/>
            <a:fillRef idx="0"/>
            <a:effectRef idx="0"/>
            <a:fontRef idx="minor"/>
          </p:style>
        </p:sp>
      </p:grpSp>
      <p:sp>
        <p:nvSpPr>
          <p:cNvPr id="75" name="TextBox 17"/>
          <p:cNvSpPr/>
          <p:nvPr/>
        </p:nvSpPr>
        <p:spPr>
          <a:xfrm>
            <a:off x="3661920" y="3635280"/>
            <a:ext cx="10775160" cy="756360"/>
          </a:xfrm>
          <a:prstGeom prst="rect">
            <a:avLst/>
          </a:prstGeom>
          <a:noFill/>
          <a:ln w="0">
            <a:noFill/>
          </a:ln>
        </p:spPr>
        <p:style>
          <a:lnRef idx="0"/>
          <a:fillRef idx="0"/>
          <a:effectRef idx="0"/>
          <a:fontRef idx="minor"/>
        </p:style>
        <p:txBody>
          <a:bodyPr lIns="0" rIns="0" tIns="0" bIns="0" anchor="t">
            <a:spAutoFit/>
          </a:bodyPr>
          <a:p>
            <a:pPr algn="just">
              <a:lnSpc>
                <a:spcPts val="5958"/>
              </a:lnSpc>
              <a:tabLst>
                <a:tab algn="l" pos="0"/>
              </a:tabLst>
            </a:pPr>
            <a:r>
              <a:rPr b="0" lang="en-US" sz="4000" spc="-1" strike="noStrike">
                <a:solidFill>
                  <a:srgbClr val="efefef"/>
                </a:solidFill>
                <a:latin typeface="TT Hoves"/>
                <a:ea typeface="TT Hoves"/>
              </a:rPr>
              <a:t>Network topology </a:t>
            </a:r>
            <a:endParaRPr b="0" lang="en-US" sz="4000" spc="-1" strike="noStrike">
              <a:latin typeface="Arial"/>
            </a:endParaRPr>
          </a:p>
        </p:txBody>
      </p:sp>
      <p:sp>
        <p:nvSpPr>
          <p:cNvPr id="76" name="TextBox 18"/>
          <p:cNvSpPr/>
          <p:nvPr/>
        </p:nvSpPr>
        <p:spPr>
          <a:xfrm>
            <a:off x="3661920" y="5373000"/>
            <a:ext cx="8041320" cy="1533240"/>
          </a:xfrm>
          <a:prstGeom prst="rect">
            <a:avLst/>
          </a:prstGeom>
          <a:noFill/>
          <a:ln w="0">
            <a:noFill/>
          </a:ln>
        </p:spPr>
        <p:style>
          <a:lnRef idx="0"/>
          <a:fillRef idx="0"/>
          <a:effectRef idx="0"/>
          <a:fontRef idx="minor"/>
        </p:style>
        <p:txBody>
          <a:bodyPr lIns="0" rIns="0" tIns="0" bIns="0" anchor="t">
            <a:spAutoFit/>
          </a:bodyPr>
          <a:p>
            <a:pPr algn="just">
              <a:lnSpc>
                <a:spcPts val="6038"/>
              </a:lnSpc>
            </a:pPr>
            <a:r>
              <a:rPr b="0" lang="en-US" sz="4050" spc="-1" strike="noStrike">
                <a:solidFill>
                  <a:srgbClr val="efefef"/>
                </a:solidFill>
                <a:latin typeface="TT Hoves"/>
                <a:ea typeface="TT Hoves"/>
              </a:rPr>
              <a:t>Switches configuration </a:t>
            </a:r>
            <a:endParaRPr b="0" lang="en-US" sz="4050" spc="-1" strike="noStrike">
              <a:latin typeface="Arial"/>
            </a:endParaRPr>
          </a:p>
          <a:p>
            <a:pPr algn="just">
              <a:lnSpc>
                <a:spcPts val="6038"/>
              </a:lnSpc>
              <a:tabLst>
                <a:tab algn="l" pos="0"/>
              </a:tabLst>
            </a:pPr>
            <a:r>
              <a:rPr b="0" lang="en-US" sz="4050" spc="-1" strike="noStrike">
                <a:solidFill>
                  <a:srgbClr val="efefef"/>
                </a:solidFill>
                <a:latin typeface="TT Hoves"/>
                <a:ea typeface="TT Hoves"/>
              </a:rPr>
              <a:t>&amp; VLANs</a:t>
            </a:r>
            <a:endParaRPr b="0" lang="en-US" sz="4050" spc="-1" strike="noStrike">
              <a:latin typeface="Arial"/>
            </a:endParaRPr>
          </a:p>
        </p:txBody>
      </p:sp>
      <p:sp>
        <p:nvSpPr>
          <p:cNvPr id="77" name="TextBox 19"/>
          <p:cNvSpPr/>
          <p:nvPr/>
        </p:nvSpPr>
        <p:spPr>
          <a:xfrm>
            <a:off x="3661920" y="7930080"/>
            <a:ext cx="7000200" cy="756360"/>
          </a:xfrm>
          <a:prstGeom prst="rect">
            <a:avLst/>
          </a:prstGeom>
          <a:noFill/>
          <a:ln w="0">
            <a:noFill/>
          </a:ln>
        </p:spPr>
        <p:style>
          <a:lnRef idx="0"/>
          <a:fillRef idx="0"/>
          <a:effectRef idx="0"/>
          <a:fontRef idx="minor"/>
        </p:style>
        <p:txBody>
          <a:bodyPr lIns="0" rIns="0" tIns="0" bIns="0" anchor="t">
            <a:spAutoFit/>
          </a:bodyPr>
          <a:p>
            <a:pPr algn="just">
              <a:lnSpc>
                <a:spcPts val="5958"/>
              </a:lnSpc>
              <a:tabLst>
                <a:tab algn="l" pos="0"/>
              </a:tabLst>
            </a:pPr>
            <a:r>
              <a:rPr b="0" lang="en-US" sz="4000" spc="-1" strike="noStrike">
                <a:solidFill>
                  <a:srgbClr val="efefef"/>
                </a:solidFill>
                <a:latin typeface="TT Hoves"/>
                <a:ea typeface="TT Hoves"/>
              </a:rPr>
              <a:t>routers configration &amp; DHCP</a:t>
            </a:r>
            <a:endParaRPr b="0" lang="en-US" sz="4000" spc="-1" strike="noStrike">
              <a:latin typeface="Arial"/>
            </a:endParaRPr>
          </a:p>
        </p:txBody>
      </p:sp>
      <p:sp>
        <p:nvSpPr>
          <p:cNvPr id="78" name="TextBox 20"/>
          <p:cNvSpPr/>
          <p:nvPr/>
        </p:nvSpPr>
        <p:spPr>
          <a:xfrm>
            <a:off x="1637640" y="3621240"/>
            <a:ext cx="1390320" cy="1004400"/>
          </a:xfrm>
          <a:prstGeom prst="rect">
            <a:avLst/>
          </a:prstGeom>
          <a:noFill/>
          <a:ln w="0">
            <a:noFill/>
          </a:ln>
        </p:spPr>
        <p:style>
          <a:lnRef idx="0"/>
          <a:fillRef idx="0"/>
          <a:effectRef idx="0"/>
          <a:fontRef idx="minor"/>
        </p:style>
        <p:txBody>
          <a:bodyPr lIns="0" rIns="0" tIns="0" bIns="0" anchor="t">
            <a:spAutoFit/>
          </a:bodyPr>
          <a:p>
            <a:pPr>
              <a:lnSpc>
                <a:spcPts val="7906"/>
              </a:lnSpc>
            </a:pPr>
            <a:r>
              <a:rPr b="1" lang="en-US" sz="8410" spc="-412" strike="noStrike">
                <a:solidFill>
                  <a:srgbClr val="efefef"/>
                </a:solidFill>
                <a:latin typeface="TT Hoves Bold"/>
                <a:ea typeface="TT Hoves Bold"/>
              </a:rPr>
              <a:t>01</a:t>
            </a:r>
            <a:endParaRPr b="0" lang="en-US" sz="8410" spc="-1" strike="noStrike">
              <a:latin typeface="Arial"/>
            </a:endParaRPr>
          </a:p>
        </p:txBody>
      </p:sp>
      <p:sp>
        <p:nvSpPr>
          <p:cNvPr id="79" name="TextBox 21"/>
          <p:cNvSpPr/>
          <p:nvPr/>
        </p:nvSpPr>
        <p:spPr>
          <a:xfrm>
            <a:off x="1637640" y="5742720"/>
            <a:ext cx="2045880" cy="1004400"/>
          </a:xfrm>
          <a:prstGeom prst="rect">
            <a:avLst/>
          </a:prstGeom>
          <a:noFill/>
          <a:ln w="0">
            <a:noFill/>
          </a:ln>
        </p:spPr>
        <p:style>
          <a:lnRef idx="0"/>
          <a:fillRef idx="0"/>
          <a:effectRef idx="0"/>
          <a:fontRef idx="minor"/>
        </p:style>
        <p:txBody>
          <a:bodyPr lIns="0" rIns="0" tIns="0" bIns="0" anchor="t">
            <a:spAutoFit/>
          </a:bodyPr>
          <a:p>
            <a:pPr>
              <a:lnSpc>
                <a:spcPts val="7906"/>
              </a:lnSpc>
            </a:pPr>
            <a:r>
              <a:rPr b="1" lang="en-US" sz="8410" spc="-412" strike="noStrike">
                <a:solidFill>
                  <a:srgbClr val="efefef"/>
                </a:solidFill>
                <a:latin typeface="TT Hoves Bold"/>
                <a:ea typeface="TT Hoves Bold"/>
              </a:rPr>
              <a:t>02</a:t>
            </a:r>
            <a:endParaRPr b="0" lang="en-US" sz="8410" spc="-1" strike="noStrike">
              <a:latin typeface="Arial"/>
            </a:endParaRPr>
          </a:p>
        </p:txBody>
      </p:sp>
      <p:sp>
        <p:nvSpPr>
          <p:cNvPr id="80" name="TextBox 22"/>
          <p:cNvSpPr/>
          <p:nvPr/>
        </p:nvSpPr>
        <p:spPr>
          <a:xfrm>
            <a:off x="1637640" y="7907040"/>
            <a:ext cx="2045880" cy="1004400"/>
          </a:xfrm>
          <a:prstGeom prst="rect">
            <a:avLst/>
          </a:prstGeom>
          <a:noFill/>
          <a:ln w="0">
            <a:noFill/>
          </a:ln>
        </p:spPr>
        <p:style>
          <a:lnRef idx="0"/>
          <a:fillRef idx="0"/>
          <a:effectRef idx="0"/>
          <a:fontRef idx="minor"/>
        </p:style>
        <p:txBody>
          <a:bodyPr lIns="0" rIns="0" tIns="0" bIns="0" anchor="t">
            <a:spAutoFit/>
          </a:bodyPr>
          <a:p>
            <a:pPr>
              <a:lnSpc>
                <a:spcPts val="7906"/>
              </a:lnSpc>
            </a:pPr>
            <a:r>
              <a:rPr b="1" lang="en-US" sz="8410" spc="-412" strike="noStrike">
                <a:solidFill>
                  <a:srgbClr val="efefef"/>
                </a:solidFill>
                <a:latin typeface="TT Hoves Bold"/>
                <a:ea typeface="TT Hoves Bold"/>
              </a:rPr>
              <a:t>03</a:t>
            </a:r>
            <a:endParaRPr b="0" lang="en-US" sz="841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Freeform 2"/>
          <p:cNvSpPr/>
          <p:nvPr/>
        </p:nvSpPr>
        <p:spPr>
          <a:xfrm>
            <a:off x="9555480" y="-7939440"/>
            <a:ext cx="14102280" cy="14102280"/>
          </a:xfrm>
          <a:custGeom>
            <a:avLst/>
            <a:gdLst>
              <a:gd name="textAreaLeft" fmla="*/ 0 w 14102280"/>
              <a:gd name="textAreaRight" fmla="*/ 14102640 w 14102280"/>
              <a:gd name="textAreaTop" fmla="*/ 0 h 14102280"/>
              <a:gd name="textAreaBottom" fmla="*/ 14102640 h 14102280"/>
            </a:gdLst>
            <a:ahLst/>
            <a:rect l="textAreaLeft" t="textAreaTop" r="textAreaRight" b="textAreaBottom"/>
            <a:pathLst>
              <a:path w="14102688" h="14102688">
                <a:moveTo>
                  <a:pt x="0" y="0"/>
                </a:moveTo>
                <a:lnTo>
                  <a:pt x="14102688" y="0"/>
                </a:lnTo>
                <a:lnTo>
                  <a:pt x="14102688" y="14102689"/>
                </a:lnTo>
                <a:lnTo>
                  <a:pt x="0" y="14102689"/>
                </a:lnTo>
                <a:lnTo>
                  <a:pt x="0" y="0"/>
                </a:lnTo>
                <a:close/>
              </a:path>
            </a:pathLst>
          </a:custGeom>
          <a:blipFill rotWithShape="0">
            <a:blip r:embed="rId1">
              <a:alphaModFix amt="52000"/>
            </a:blip>
            <a:srcRect/>
            <a:stretch/>
          </a:blipFill>
          <a:ln w="0">
            <a:noFill/>
          </a:ln>
        </p:spPr>
        <p:style>
          <a:lnRef idx="0"/>
          <a:fillRef idx="0"/>
          <a:effectRef idx="0"/>
          <a:fontRef idx="minor"/>
        </p:style>
      </p:sp>
      <p:sp>
        <p:nvSpPr>
          <p:cNvPr id="82" name="Freeform 3"/>
          <p:cNvSpPr/>
          <p:nvPr/>
        </p:nvSpPr>
        <p:spPr>
          <a:xfrm>
            <a:off x="1028880" y="2952360"/>
            <a:ext cx="16230240" cy="6960600"/>
          </a:xfrm>
          <a:custGeom>
            <a:avLst/>
            <a:gdLst>
              <a:gd name="textAreaLeft" fmla="*/ 0 w 16230240"/>
              <a:gd name="textAreaRight" fmla="*/ 16230600 w 16230240"/>
              <a:gd name="textAreaTop" fmla="*/ 0 h 6960600"/>
              <a:gd name="textAreaBottom" fmla="*/ 6960960 h 6960600"/>
            </a:gdLst>
            <a:ahLst/>
            <a:rect l="textAreaLeft" t="textAreaTop" r="textAreaRight" b="textAreaBottom"/>
            <a:pathLst>
              <a:path w="16230600" h="6960929">
                <a:moveTo>
                  <a:pt x="0" y="0"/>
                </a:moveTo>
                <a:lnTo>
                  <a:pt x="16230600" y="0"/>
                </a:lnTo>
                <a:lnTo>
                  <a:pt x="16230600" y="6960929"/>
                </a:lnTo>
                <a:lnTo>
                  <a:pt x="0" y="6960929"/>
                </a:lnTo>
                <a:lnTo>
                  <a:pt x="0" y="0"/>
                </a:lnTo>
                <a:close/>
              </a:path>
            </a:pathLst>
          </a:custGeom>
          <a:blipFill rotWithShape="0">
            <a:blip r:embed="rId2"/>
            <a:srcRect/>
            <a:stretch/>
          </a:blipFill>
          <a:ln w="0">
            <a:noFill/>
          </a:ln>
        </p:spPr>
        <p:style>
          <a:lnRef idx="0"/>
          <a:fillRef idx="0"/>
          <a:effectRef idx="0"/>
          <a:fontRef idx="minor"/>
        </p:style>
      </p:sp>
      <p:sp>
        <p:nvSpPr>
          <p:cNvPr id="83" name="TextBox 4"/>
          <p:cNvSpPr/>
          <p:nvPr/>
        </p:nvSpPr>
        <p:spPr>
          <a:xfrm>
            <a:off x="1028880" y="1486080"/>
            <a:ext cx="5395680" cy="1881720"/>
          </a:xfrm>
          <a:prstGeom prst="rect">
            <a:avLst/>
          </a:prstGeom>
          <a:noFill/>
          <a:ln w="0">
            <a:noFill/>
          </a:ln>
        </p:spPr>
        <p:style>
          <a:lnRef idx="0"/>
          <a:fillRef idx="0"/>
          <a:effectRef idx="0"/>
          <a:fontRef idx="minor"/>
        </p:style>
        <p:txBody>
          <a:bodyPr lIns="0" rIns="0" tIns="0" bIns="0" anchor="t">
            <a:spAutoFit/>
          </a:bodyPr>
          <a:p>
            <a:pPr algn="r">
              <a:lnSpc>
                <a:spcPts val="7410"/>
              </a:lnSpc>
            </a:pPr>
            <a:r>
              <a:rPr b="1" lang="en-US" sz="10290" spc="-505" strike="noStrike">
                <a:solidFill>
                  <a:srgbClr val="343434"/>
                </a:solidFill>
                <a:latin typeface="TT Hoves Bold"/>
                <a:ea typeface="TT Hoves Bold"/>
              </a:rPr>
              <a:t>Topology</a:t>
            </a:r>
            <a:endParaRPr b="0" lang="en-US" sz="10290" spc="-1" strike="noStrike">
              <a:latin typeface="Arial"/>
            </a:endParaRPr>
          </a:p>
        </p:txBody>
      </p:sp>
      <p:sp>
        <p:nvSpPr>
          <p:cNvPr id="84" name="TextBox 5"/>
          <p:cNvSpPr/>
          <p:nvPr/>
        </p:nvSpPr>
        <p:spPr>
          <a:xfrm>
            <a:off x="12880440" y="-327600"/>
            <a:ext cx="6392880" cy="3856680"/>
          </a:xfrm>
          <a:prstGeom prst="rect">
            <a:avLst/>
          </a:prstGeom>
          <a:noFill/>
          <a:ln w="0">
            <a:noFill/>
          </a:ln>
        </p:spPr>
        <p:style>
          <a:lnRef idx="0"/>
          <a:fillRef idx="0"/>
          <a:effectRef idx="0"/>
          <a:fontRef idx="minor"/>
        </p:style>
        <p:txBody>
          <a:bodyPr lIns="0" rIns="0" tIns="0" bIns="0" anchor="t">
            <a:spAutoFit/>
          </a:bodyPr>
          <a:p>
            <a:pPr algn="ctr">
              <a:lnSpc>
                <a:spcPts val="30365"/>
              </a:lnSpc>
            </a:pPr>
            <a:r>
              <a:rPr b="1" lang="en-US" sz="32300" spc="-1583" strike="noStrike">
                <a:solidFill>
                  <a:srgbClr val="343434"/>
                </a:solidFill>
                <a:latin typeface="TT Hoves Bold"/>
                <a:ea typeface="TT Hoves Bold"/>
              </a:rPr>
              <a:t>04</a:t>
            </a:r>
            <a:endParaRPr b="0" lang="en-US" sz="32300" spc="-1" strike="noStrike">
              <a:latin typeface="Arial"/>
            </a:endParaRPr>
          </a:p>
        </p:txBody>
      </p:sp>
      <p:sp>
        <p:nvSpPr>
          <p:cNvPr id="85" name="TextBox 6"/>
          <p:cNvSpPr/>
          <p:nvPr/>
        </p:nvSpPr>
        <p:spPr>
          <a:xfrm>
            <a:off x="5484600" y="9464760"/>
            <a:ext cx="1405800" cy="461880"/>
          </a:xfrm>
          <a:prstGeom prst="rect">
            <a:avLst/>
          </a:prstGeom>
          <a:noFill/>
          <a:ln w="0">
            <a:noFill/>
          </a:ln>
        </p:spPr>
        <p:style>
          <a:lnRef idx="0"/>
          <a:fillRef idx="0"/>
          <a:effectRef idx="0"/>
          <a:fontRef idx="minor"/>
        </p:style>
        <p:txBody>
          <a:bodyPr lIns="0" rIns="0" tIns="0" bIns="0" anchor="t">
            <a:spAutoFit/>
          </a:bodyPr>
          <a:p>
            <a:pPr algn="ctr">
              <a:lnSpc>
                <a:spcPts val="3640"/>
              </a:lnSpc>
            </a:pPr>
            <a:r>
              <a:rPr b="0" lang="en-US" sz="2600" spc="-1" strike="noStrike">
                <a:solidFill>
                  <a:srgbClr val="efefef"/>
                </a:solidFill>
                <a:latin typeface="TT Hoves"/>
                <a:ea typeface="TT Hoves"/>
              </a:rPr>
              <a:t>-</a:t>
            </a:r>
            <a:endParaRPr b="0" lang="en-US" sz="2600" spc="-1" strike="noStrike">
              <a:latin typeface="Arial"/>
            </a:endParaRPr>
          </a:p>
        </p:txBody>
      </p:sp>
      <p:sp>
        <p:nvSpPr>
          <p:cNvPr id="86" name="TextBox 7"/>
          <p:cNvSpPr/>
          <p:nvPr/>
        </p:nvSpPr>
        <p:spPr>
          <a:xfrm>
            <a:off x="12330720" y="9464760"/>
            <a:ext cx="1405800" cy="461880"/>
          </a:xfrm>
          <a:prstGeom prst="rect">
            <a:avLst/>
          </a:prstGeom>
          <a:noFill/>
          <a:ln w="0">
            <a:noFill/>
          </a:ln>
        </p:spPr>
        <p:style>
          <a:lnRef idx="0"/>
          <a:fillRef idx="0"/>
          <a:effectRef idx="0"/>
          <a:fontRef idx="minor"/>
        </p:style>
        <p:txBody>
          <a:bodyPr lIns="0" rIns="0" tIns="0" bIns="0" anchor="t">
            <a:spAutoFit/>
          </a:bodyPr>
          <a:p>
            <a:pPr algn="ctr">
              <a:lnSpc>
                <a:spcPts val="3640"/>
              </a:lnSpc>
            </a:pPr>
            <a:r>
              <a:rPr b="0" lang="en-US" sz="2600" spc="-1" strike="noStrike">
                <a:solidFill>
                  <a:srgbClr val="efefef"/>
                </a:solidFill>
                <a:latin typeface="TT Hoves"/>
                <a:ea typeface="TT Hoves"/>
              </a:rPr>
              <a: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fef"/>
        </a:solidFill>
      </p:bgPr>
    </p:bg>
    <p:spTree>
      <p:nvGrpSpPr>
        <p:cNvPr id="1" name=""/>
        <p:cNvGrpSpPr/>
        <p:nvPr/>
      </p:nvGrpSpPr>
      <p:grpSpPr>
        <a:xfrm>
          <a:off x="0" y="0"/>
          <a:ext cx="0" cy="0"/>
          <a:chOff x="0" y="0"/>
          <a:chExt cx="0" cy="0"/>
        </a:xfrm>
      </p:grpSpPr>
      <p:sp>
        <p:nvSpPr>
          <p:cNvPr id="87" name="TextBox 2"/>
          <p:cNvSpPr/>
          <p:nvPr/>
        </p:nvSpPr>
        <p:spPr>
          <a:xfrm>
            <a:off x="1212120" y="2451240"/>
            <a:ext cx="5187600" cy="8016840"/>
          </a:xfrm>
          <a:prstGeom prst="rect">
            <a:avLst/>
          </a:prstGeom>
          <a:noFill/>
          <a:ln w="0">
            <a:noFill/>
          </a:ln>
        </p:spPr>
        <p:style>
          <a:lnRef idx="0"/>
          <a:fillRef idx="0"/>
          <a:effectRef idx="0"/>
          <a:fontRef idx="minor"/>
        </p:style>
        <p:txBody>
          <a:bodyPr lIns="0" rIns="0" tIns="0" bIns="0" anchor="t">
            <a:spAutoFit/>
          </a:bodyPr>
          <a:p>
            <a:pPr algn="just">
              <a:lnSpc>
                <a:spcPts val="3322"/>
              </a:lnSpc>
            </a:pPr>
            <a:r>
              <a:rPr b="0" lang="en-US" sz="2460" spc="145" strike="noStrike">
                <a:solidFill>
                  <a:srgbClr val="000000"/>
                </a:solidFill>
                <a:latin typeface="TT Hoves"/>
                <a:ea typeface="TT Hoves"/>
              </a:rPr>
              <a:t>We began by accessing the switch’s Command Line Interface (CLI) and entering configuration mode to initiate the setup process. Once in configuration mode, we navigated to the specific switch ports and proceeded to assign each port to the appropriate VLANs that we had previously created. This step was essential for logically segmenting the network and ensuring that each VLAN could operate independently, aligning with the network design and security requirements.</a:t>
            </a:r>
            <a:endParaRPr b="0" lang="en-US" sz="2460" spc="-1" strike="noStrike">
              <a:latin typeface="Arial"/>
            </a:endParaRPr>
          </a:p>
          <a:p>
            <a:pPr algn="just">
              <a:lnSpc>
                <a:spcPts val="3322"/>
              </a:lnSpc>
            </a:pPr>
            <a:endParaRPr b="0" lang="en-US" sz="1800" spc="-1" strike="noStrike">
              <a:latin typeface="Arial"/>
            </a:endParaRPr>
          </a:p>
          <a:p>
            <a:pPr algn="just">
              <a:lnSpc>
                <a:spcPts val="3322"/>
              </a:lnSpc>
            </a:pPr>
            <a:endParaRPr b="0" lang="en-US" sz="1800" spc="-1" strike="noStrike">
              <a:latin typeface="Arial"/>
            </a:endParaRPr>
          </a:p>
          <a:p>
            <a:pPr algn="just">
              <a:lnSpc>
                <a:spcPts val="3322"/>
              </a:lnSpc>
              <a:tabLst>
                <a:tab algn="l" pos="0"/>
              </a:tabLst>
            </a:pPr>
            <a:endParaRPr b="0" lang="en-US" sz="1800" spc="-1" strike="noStrike">
              <a:latin typeface="Arial"/>
            </a:endParaRPr>
          </a:p>
        </p:txBody>
      </p:sp>
      <p:sp>
        <p:nvSpPr>
          <p:cNvPr id="88" name="Freeform 3"/>
          <p:cNvSpPr/>
          <p:nvPr/>
        </p:nvSpPr>
        <p:spPr>
          <a:xfrm>
            <a:off x="9144000" y="2698200"/>
            <a:ext cx="15176880" cy="15176880"/>
          </a:xfrm>
          <a:custGeom>
            <a:avLst/>
            <a:gdLst>
              <a:gd name="textAreaLeft" fmla="*/ 0 w 15176880"/>
              <a:gd name="textAreaRight" fmla="*/ 15177240 w 15176880"/>
              <a:gd name="textAreaTop" fmla="*/ 0 h 15176880"/>
              <a:gd name="textAreaBottom" fmla="*/ 15177240 h 15176880"/>
            </a:gdLst>
            <a:ahLst/>
            <a:rect l="textAreaLeft" t="textAreaTop" r="textAreaRight" b="textAreaBottom"/>
            <a:pathLst>
              <a:path w="15177319" h="15177319">
                <a:moveTo>
                  <a:pt x="0" y="0"/>
                </a:moveTo>
                <a:lnTo>
                  <a:pt x="15177319" y="0"/>
                </a:lnTo>
                <a:lnTo>
                  <a:pt x="15177319" y="15177318"/>
                </a:lnTo>
                <a:lnTo>
                  <a:pt x="0" y="15177318"/>
                </a:lnTo>
                <a:lnTo>
                  <a:pt x="0" y="0"/>
                </a:lnTo>
                <a:close/>
              </a:path>
            </a:pathLst>
          </a:custGeom>
          <a:blipFill rotWithShape="0">
            <a:blip r:embed="rId1">
              <a:alphaModFix amt="52000"/>
            </a:blip>
            <a:srcRect/>
            <a:stretch/>
          </a:blipFill>
          <a:ln w="0">
            <a:noFill/>
          </a:ln>
        </p:spPr>
        <p:style>
          <a:lnRef idx="0"/>
          <a:fillRef idx="0"/>
          <a:effectRef idx="0"/>
          <a:fontRef idx="minor"/>
        </p:style>
      </p:sp>
      <p:sp>
        <p:nvSpPr>
          <p:cNvPr id="89" name="Freeform 4"/>
          <p:cNvSpPr/>
          <p:nvPr/>
        </p:nvSpPr>
        <p:spPr>
          <a:xfrm>
            <a:off x="7600680" y="3260880"/>
            <a:ext cx="4053960" cy="5487480"/>
          </a:xfrm>
          <a:custGeom>
            <a:avLst/>
            <a:gdLst>
              <a:gd name="textAreaLeft" fmla="*/ 0 w 4053960"/>
              <a:gd name="textAreaRight" fmla="*/ 4054320 w 4053960"/>
              <a:gd name="textAreaTop" fmla="*/ 0 h 5487480"/>
              <a:gd name="textAreaBottom" fmla="*/ 5487840 h 5487480"/>
            </a:gdLst>
            <a:ahLst/>
            <a:rect l="textAreaLeft" t="textAreaTop" r="textAreaRight" b="textAreaBottom"/>
            <a:pathLst>
              <a:path w="4054297" h="5487919">
                <a:moveTo>
                  <a:pt x="0" y="0"/>
                </a:moveTo>
                <a:lnTo>
                  <a:pt x="4054297" y="0"/>
                </a:lnTo>
                <a:lnTo>
                  <a:pt x="4054297" y="5487919"/>
                </a:lnTo>
                <a:lnTo>
                  <a:pt x="0" y="5487919"/>
                </a:lnTo>
                <a:lnTo>
                  <a:pt x="0" y="0"/>
                </a:lnTo>
                <a:close/>
              </a:path>
            </a:pathLst>
          </a:custGeom>
          <a:blipFill rotWithShape="0">
            <a:blip r:embed="rId2"/>
            <a:srcRect/>
            <a:stretch/>
          </a:blipFill>
          <a:ln w="0">
            <a:noFill/>
          </a:ln>
        </p:spPr>
        <p:style>
          <a:lnRef idx="0"/>
          <a:fillRef idx="0"/>
          <a:effectRef idx="0"/>
          <a:fontRef idx="minor"/>
        </p:style>
      </p:sp>
      <p:sp>
        <p:nvSpPr>
          <p:cNvPr id="90" name="TextBox 5"/>
          <p:cNvSpPr/>
          <p:nvPr/>
        </p:nvSpPr>
        <p:spPr>
          <a:xfrm>
            <a:off x="1028880" y="542880"/>
            <a:ext cx="12362760" cy="2192760"/>
          </a:xfrm>
          <a:prstGeom prst="rect">
            <a:avLst/>
          </a:prstGeom>
          <a:noFill/>
          <a:ln w="0">
            <a:noFill/>
          </a:ln>
        </p:spPr>
        <p:style>
          <a:lnRef idx="0"/>
          <a:fillRef idx="0"/>
          <a:effectRef idx="0"/>
          <a:fontRef idx="minor"/>
        </p:style>
        <p:txBody>
          <a:bodyPr lIns="0" rIns="0" tIns="0" bIns="0" anchor="t">
            <a:spAutoFit/>
          </a:bodyPr>
          <a:p>
            <a:pPr>
              <a:lnSpc>
                <a:spcPts val="8634"/>
              </a:lnSpc>
            </a:pPr>
            <a:r>
              <a:rPr b="1" lang="en-US" sz="8900" spc="-418" strike="noStrike">
                <a:solidFill>
                  <a:srgbClr val="000000"/>
                </a:solidFill>
                <a:latin typeface="TT Hoves Bold"/>
                <a:ea typeface="TT Hoves Bold"/>
              </a:rPr>
              <a:t>Configuration on switch</a:t>
            </a:r>
            <a:endParaRPr b="0" lang="en-US" sz="8900" spc="-1" strike="noStrike">
              <a:latin typeface="Arial"/>
            </a:endParaRPr>
          </a:p>
        </p:txBody>
      </p:sp>
      <p:sp>
        <p:nvSpPr>
          <p:cNvPr id="91" name="TextBox 6"/>
          <p:cNvSpPr/>
          <p:nvPr/>
        </p:nvSpPr>
        <p:spPr>
          <a:xfrm>
            <a:off x="12576600" y="7091640"/>
            <a:ext cx="6264720" cy="4523400"/>
          </a:xfrm>
          <a:prstGeom prst="rect">
            <a:avLst/>
          </a:prstGeom>
          <a:noFill/>
          <a:ln w="0">
            <a:noFill/>
          </a:ln>
        </p:spPr>
        <p:style>
          <a:lnRef idx="0"/>
          <a:fillRef idx="0"/>
          <a:effectRef idx="0"/>
          <a:fontRef idx="minor"/>
        </p:style>
        <p:txBody>
          <a:bodyPr lIns="0" rIns="0" tIns="0" bIns="0" anchor="t">
            <a:spAutoFit/>
          </a:bodyPr>
          <a:p>
            <a:pPr algn="ctr">
              <a:lnSpc>
                <a:spcPts val="35614"/>
              </a:lnSpc>
            </a:pPr>
            <a:r>
              <a:rPr b="1" lang="en-US" sz="37890" spc="-1858" strike="noStrike">
                <a:solidFill>
                  <a:srgbClr val="efefef"/>
                </a:solidFill>
                <a:latin typeface="TT Hoves Bold"/>
                <a:ea typeface="TT Hoves Bold"/>
              </a:rPr>
              <a:t>05</a:t>
            </a:r>
            <a:endParaRPr b="0" lang="en-US" sz="3789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fef"/>
        </a:solidFill>
      </p:bgPr>
    </p:bg>
    <p:spTree>
      <p:nvGrpSpPr>
        <p:cNvPr id="1" name=""/>
        <p:cNvGrpSpPr/>
        <p:nvPr/>
      </p:nvGrpSpPr>
      <p:grpSpPr>
        <a:xfrm>
          <a:off x="0" y="0"/>
          <a:ext cx="0" cy="0"/>
          <a:chOff x="0" y="0"/>
          <a:chExt cx="0" cy="0"/>
        </a:xfrm>
      </p:grpSpPr>
      <p:sp>
        <p:nvSpPr>
          <p:cNvPr id="92" name="Freeform 2"/>
          <p:cNvSpPr/>
          <p:nvPr/>
        </p:nvSpPr>
        <p:spPr>
          <a:xfrm>
            <a:off x="-3976920" y="-5077800"/>
            <a:ext cx="9584640" cy="9584640"/>
          </a:xfrm>
          <a:custGeom>
            <a:avLst/>
            <a:gdLst>
              <a:gd name="textAreaLeft" fmla="*/ 0 w 9584640"/>
              <a:gd name="textAreaRight" fmla="*/ 9585000 w 9584640"/>
              <a:gd name="textAreaTop" fmla="*/ 0 h 9584640"/>
              <a:gd name="textAreaBottom" fmla="*/ 9585000 h 9584640"/>
            </a:gdLst>
            <a:ahLst/>
            <a:rect l="textAreaLeft" t="textAreaTop" r="textAreaRight" b="textAreaBottom"/>
            <a:pathLst>
              <a:path w="9584989" h="9584989">
                <a:moveTo>
                  <a:pt x="0" y="0"/>
                </a:moveTo>
                <a:lnTo>
                  <a:pt x="9584989" y="0"/>
                </a:lnTo>
                <a:lnTo>
                  <a:pt x="9584989" y="9584989"/>
                </a:lnTo>
                <a:lnTo>
                  <a:pt x="0" y="9584989"/>
                </a:lnTo>
                <a:lnTo>
                  <a:pt x="0" y="0"/>
                </a:lnTo>
                <a:close/>
              </a:path>
            </a:pathLst>
          </a:custGeom>
          <a:blipFill rotWithShape="0">
            <a:blip r:embed="rId1">
              <a:alphaModFix amt="52000"/>
            </a:blip>
            <a:srcRect/>
            <a:stretch/>
          </a:blipFill>
          <a:ln w="0">
            <a:noFill/>
          </a:ln>
        </p:spPr>
        <p:style>
          <a:lnRef idx="0"/>
          <a:fillRef idx="0"/>
          <a:effectRef idx="0"/>
          <a:fontRef idx="minor"/>
        </p:style>
      </p:sp>
      <p:sp>
        <p:nvSpPr>
          <p:cNvPr id="93" name="TextBox 3"/>
          <p:cNvSpPr/>
          <p:nvPr/>
        </p:nvSpPr>
        <p:spPr>
          <a:xfrm>
            <a:off x="1028880" y="1951920"/>
            <a:ext cx="8959680" cy="8782200"/>
          </a:xfrm>
          <a:prstGeom prst="rect">
            <a:avLst/>
          </a:prstGeom>
          <a:noFill/>
          <a:ln w="0">
            <a:noFill/>
          </a:ln>
        </p:spPr>
        <p:style>
          <a:lnRef idx="0"/>
          <a:fillRef idx="0"/>
          <a:effectRef idx="0"/>
          <a:fontRef idx="minor"/>
        </p:style>
        <p:txBody>
          <a:bodyPr lIns="0" rIns="0" tIns="0" bIns="0" anchor="t">
            <a:spAutoFit/>
          </a:bodyPr>
          <a:p>
            <a:pPr algn="just">
              <a:lnSpc>
                <a:spcPts val="3640"/>
              </a:lnSpc>
            </a:pPr>
            <a:r>
              <a:rPr b="0" lang="en-US" sz="2600" spc="-1" strike="noStrike">
                <a:solidFill>
                  <a:srgbClr val="000000"/>
                </a:solidFill>
                <a:latin typeface="TT Hoves"/>
                <a:ea typeface="TT Hoves"/>
              </a:rPr>
              <a:t>    </a:t>
            </a:r>
            <a:r>
              <a:rPr b="0" lang="en-US" sz="2600" spc="-1" strike="noStrike">
                <a:solidFill>
                  <a:srgbClr val="000000"/>
                </a:solidFill>
                <a:latin typeface="TT Hoves"/>
                <a:ea typeface="TT Hoves"/>
              </a:rPr>
              <a:t>We write a configuration for DHCP pools on a network router. Each DHCP pool defines a set of IP addresses that will be dynamically assigned to devices within specific VLANs or subnets. In this configuration, there are three distinct DHCP pools: "cisco," "HR," and "IT." Each pool specifies a unique network address range, subnet mask, default gateway (or router), and DNS server. For instance, the "cisco" pool is configured for the 192.168.1.0/24 network, with a default router of 192.168.1.1 and a DNS server of 8.8.8.8.</a:t>
            </a:r>
            <a:endParaRPr b="0" lang="en-US" sz="2600" spc="-1" strike="noStrike">
              <a:latin typeface="Arial"/>
            </a:endParaRPr>
          </a:p>
          <a:p>
            <a:pPr algn="just">
              <a:lnSpc>
                <a:spcPts val="3640"/>
              </a:lnSpc>
            </a:pPr>
            <a:r>
              <a:rPr b="0" lang="en-US" sz="2600" spc="-1" strike="noStrike">
                <a:solidFill>
                  <a:srgbClr val="000000"/>
                </a:solidFill>
                <a:latin typeface="TT Hoves"/>
                <a:ea typeface="TT Hoves"/>
              </a:rPr>
              <a:t>    </a:t>
            </a:r>
            <a:r>
              <a:rPr b="0" lang="en-US" sz="2600" spc="-1" strike="noStrike">
                <a:solidFill>
                  <a:srgbClr val="000000"/>
                </a:solidFill>
                <a:latin typeface="TT Hoves"/>
                <a:ea typeface="TT Hoves"/>
              </a:rPr>
              <a:t>The "HR" and "IT" pools are configured similarly, each with their respective network ranges: 192.168.4.0/24 for HR and 192.168.5.0/24 for IT. Both pools also point to the same DNS server (8.8.8.8), with default routers specific to their network ranges—192.168.4.1 for HR and 192.168.5.1 for IT. These settings ensure that devices within each VLAN are assigned appropriate IP addresses, gateways, and DNS information for network connectivity and communication.</a:t>
            </a:r>
            <a:endParaRPr b="0" lang="en-US" sz="2600" spc="-1" strike="noStrike">
              <a:latin typeface="Arial"/>
            </a:endParaRPr>
          </a:p>
          <a:p>
            <a:pPr algn="just">
              <a:lnSpc>
                <a:spcPts val="3640"/>
              </a:lnSpc>
            </a:pPr>
            <a:endParaRPr b="0" lang="en-US" sz="1800" spc="-1" strike="noStrike">
              <a:latin typeface="Arial"/>
            </a:endParaRPr>
          </a:p>
        </p:txBody>
      </p:sp>
      <p:sp>
        <p:nvSpPr>
          <p:cNvPr id="94" name="Freeform 4"/>
          <p:cNvSpPr/>
          <p:nvPr/>
        </p:nvSpPr>
        <p:spPr>
          <a:xfrm>
            <a:off x="11076840" y="2009160"/>
            <a:ext cx="6769440" cy="4903560"/>
          </a:xfrm>
          <a:custGeom>
            <a:avLst/>
            <a:gdLst>
              <a:gd name="textAreaLeft" fmla="*/ 0 w 6769440"/>
              <a:gd name="textAreaRight" fmla="*/ 6769800 w 6769440"/>
              <a:gd name="textAreaTop" fmla="*/ 0 h 4903560"/>
              <a:gd name="textAreaBottom" fmla="*/ 4903920 h 4903560"/>
            </a:gdLst>
            <a:ahLst/>
            <a:rect l="textAreaLeft" t="textAreaTop" r="textAreaRight" b="textAreaBottom"/>
            <a:pathLst>
              <a:path w="6769634" h="4903987">
                <a:moveTo>
                  <a:pt x="0" y="0"/>
                </a:moveTo>
                <a:lnTo>
                  <a:pt x="6769633" y="0"/>
                </a:lnTo>
                <a:lnTo>
                  <a:pt x="6769633" y="4903987"/>
                </a:lnTo>
                <a:lnTo>
                  <a:pt x="0" y="4903987"/>
                </a:lnTo>
                <a:lnTo>
                  <a:pt x="0" y="0"/>
                </a:lnTo>
                <a:close/>
              </a:path>
            </a:pathLst>
          </a:custGeom>
          <a:blipFill rotWithShape="0">
            <a:blip r:embed="rId2"/>
            <a:srcRect/>
            <a:stretch/>
          </a:blipFill>
          <a:ln w="0">
            <a:noFill/>
          </a:ln>
        </p:spPr>
        <p:style>
          <a:lnRef idx="0"/>
          <a:fillRef idx="0"/>
          <a:effectRef idx="0"/>
          <a:fontRef idx="minor"/>
        </p:style>
      </p:sp>
      <p:sp>
        <p:nvSpPr>
          <p:cNvPr id="95" name="TextBox 5"/>
          <p:cNvSpPr/>
          <p:nvPr/>
        </p:nvSpPr>
        <p:spPr>
          <a:xfrm>
            <a:off x="12907440" y="7383600"/>
            <a:ext cx="6392880" cy="3856680"/>
          </a:xfrm>
          <a:prstGeom prst="rect">
            <a:avLst/>
          </a:prstGeom>
          <a:noFill/>
          <a:ln w="0">
            <a:noFill/>
          </a:ln>
        </p:spPr>
        <p:style>
          <a:lnRef idx="0"/>
          <a:fillRef idx="0"/>
          <a:effectRef idx="0"/>
          <a:fontRef idx="minor"/>
        </p:style>
        <p:txBody>
          <a:bodyPr lIns="0" rIns="0" tIns="0" bIns="0" anchor="t">
            <a:spAutoFit/>
          </a:bodyPr>
          <a:p>
            <a:pPr algn="ctr">
              <a:lnSpc>
                <a:spcPts val="30365"/>
              </a:lnSpc>
            </a:pPr>
            <a:r>
              <a:rPr b="1" lang="en-US" sz="32300" spc="-1583" strike="noStrike">
                <a:solidFill>
                  <a:srgbClr val="343434"/>
                </a:solidFill>
                <a:latin typeface="TT Hoves Bold"/>
                <a:ea typeface="TT Hoves Bold"/>
              </a:rPr>
              <a:t>06</a:t>
            </a:r>
            <a:endParaRPr b="0" lang="en-US" sz="32300" spc="-1" strike="noStrike">
              <a:latin typeface="Arial"/>
            </a:endParaRPr>
          </a:p>
        </p:txBody>
      </p:sp>
      <p:sp>
        <p:nvSpPr>
          <p:cNvPr id="96" name="TextBox 6"/>
          <p:cNvSpPr/>
          <p:nvPr/>
        </p:nvSpPr>
        <p:spPr>
          <a:xfrm>
            <a:off x="1028880" y="542880"/>
            <a:ext cx="12362760" cy="2192760"/>
          </a:xfrm>
          <a:prstGeom prst="rect">
            <a:avLst/>
          </a:prstGeom>
          <a:noFill/>
          <a:ln w="0">
            <a:noFill/>
          </a:ln>
        </p:spPr>
        <p:style>
          <a:lnRef idx="0"/>
          <a:fillRef idx="0"/>
          <a:effectRef idx="0"/>
          <a:fontRef idx="minor"/>
        </p:style>
        <p:txBody>
          <a:bodyPr lIns="0" rIns="0" tIns="0" bIns="0" anchor="t">
            <a:spAutoFit/>
          </a:bodyPr>
          <a:p>
            <a:pPr>
              <a:lnSpc>
                <a:spcPts val="8634"/>
              </a:lnSpc>
            </a:pPr>
            <a:r>
              <a:rPr b="1" lang="en-US" sz="8900" spc="-418" strike="noStrike">
                <a:solidFill>
                  <a:srgbClr val="000000"/>
                </a:solidFill>
                <a:latin typeface="TT Hoves Bold"/>
                <a:ea typeface="TT Hoves Bold"/>
              </a:rPr>
              <a:t>Configuration on router</a:t>
            </a:r>
            <a:endParaRPr b="0" lang="en-US" sz="89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fef"/>
        </a:solidFill>
      </p:bgPr>
    </p:bg>
    <p:spTree>
      <p:nvGrpSpPr>
        <p:cNvPr id="1" name=""/>
        <p:cNvGrpSpPr/>
        <p:nvPr/>
      </p:nvGrpSpPr>
      <p:grpSpPr>
        <a:xfrm>
          <a:off x="0" y="0"/>
          <a:ext cx="0" cy="0"/>
          <a:chOff x="0" y="0"/>
          <a:chExt cx="0" cy="0"/>
        </a:xfrm>
      </p:grpSpPr>
      <p:sp>
        <p:nvSpPr>
          <p:cNvPr id="97" name="Freeform 2"/>
          <p:cNvSpPr/>
          <p:nvPr/>
        </p:nvSpPr>
        <p:spPr>
          <a:xfrm>
            <a:off x="10296720" y="4107600"/>
            <a:ext cx="10069200" cy="10069200"/>
          </a:xfrm>
          <a:custGeom>
            <a:avLst/>
            <a:gdLst>
              <a:gd name="textAreaLeft" fmla="*/ 0 w 10069200"/>
              <a:gd name="textAreaRight" fmla="*/ 10069560 w 10069200"/>
              <a:gd name="textAreaTop" fmla="*/ 0 h 10069200"/>
              <a:gd name="textAreaBottom" fmla="*/ 10069560 h 10069200"/>
            </a:gdLst>
            <a:ahLst/>
            <a:rect l="textAreaLeft" t="textAreaTop" r="textAreaRight" b="textAreaBottom"/>
            <a:pathLst>
              <a:path w="10069616" h="10069616">
                <a:moveTo>
                  <a:pt x="0" y="0"/>
                </a:moveTo>
                <a:lnTo>
                  <a:pt x="10069616" y="0"/>
                </a:lnTo>
                <a:lnTo>
                  <a:pt x="10069616" y="10069616"/>
                </a:lnTo>
                <a:lnTo>
                  <a:pt x="0" y="10069616"/>
                </a:lnTo>
                <a:lnTo>
                  <a:pt x="0" y="0"/>
                </a:lnTo>
                <a:close/>
              </a:path>
            </a:pathLst>
          </a:custGeom>
          <a:blipFill rotWithShape="0">
            <a:blip r:embed="rId1">
              <a:alphaModFix amt="52000"/>
            </a:blip>
            <a:srcRect/>
            <a:stretch/>
          </a:blipFill>
          <a:ln w="0">
            <a:noFill/>
          </a:ln>
        </p:spPr>
        <p:style>
          <a:lnRef idx="0"/>
          <a:fillRef idx="0"/>
          <a:effectRef idx="0"/>
          <a:fontRef idx="minor"/>
        </p:style>
      </p:sp>
      <p:sp>
        <p:nvSpPr>
          <p:cNvPr id="98" name="Freeform 3"/>
          <p:cNvSpPr/>
          <p:nvPr/>
        </p:nvSpPr>
        <p:spPr>
          <a:xfrm>
            <a:off x="8507160" y="2177280"/>
            <a:ext cx="4940640" cy="5239440"/>
          </a:xfrm>
          <a:custGeom>
            <a:avLst/>
            <a:gdLst>
              <a:gd name="textAreaLeft" fmla="*/ 0 w 4940640"/>
              <a:gd name="textAreaRight" fmla="*/ 4941000 w 4940640"/>
              <a:gd name="textAreaTop" fmla="*/ 0 h 5239440"/>
              <a:gd name="textAreaBottom" fmla="*/ 5239800 h 5239440"/>
            </a:gdLst>
            <a:ahLst/>
            <a:rect l="textAreaLeft" t="textAreaTop" r="textAreaRight" b="textAreaBottom"/>
            <a:pathLst>
              <a:path w="4940893" h="5239808">
                <a:moveTo>
                  <a:pt x="0" y="0"/>
                </a:moveTo>
                <a:lnTo>
                  <a:pt x="4940893" y="0"/>
                </a:lnTo>
                <a:lnTo>
                  <a:pt x="4940893" y="5239808"/>
                </a:lnTo>
                <a:lnTo>
                  <a:pt x="0" y="5239808"/>
                </a:lnTo>
                <a:lnTo>
                  <a:pt x="0" y="0"/>
                </a:lnTo>
                <a:close/>
              </a:path>
            </a:pathLst>
          </a:custGeom>
          <a:blipFill rotWithShape="0">
            <a:blip r:embed="rId2"/>
            <a:srcRect/>
            <a:stretch/>
          </a:blipFill>
          <a:ln w="0">
            <a:noFill/>
          </a:ln>
        </p:spPr>
        <p:style>
          <a:lnRef idx="0"/>
          <a:fillRef idx="0"/>
          <a:effectRef idx="0"/>
          <a:fontRef idx="minor"/>
        </p:style>
      </p:sp>
      <p:sp>
        <p:nvSpPr>
          <p:cNvPr id="99" name="TextBox 4"/>
          <p:cNvSpPr/>
          <p:nvPr/>
        </p:nvSpPr>
        <p:spPr>
          <a:xfrm>
            <a:off x="13077000" y="1114560"/>
            <a:ext cx="1335240" cy="492840"/>
          </a:xfrm>
          <a:prstGeom prst="rect">
            <a:avLst/>
          </a:prstGeom>
          <a:noFill/>
          <a:ln w="0">
            <a:noFill/>
          </a:ln>
        </p:spPr>
        <p:style>
          <a:lnRef idx="0"/>
          <a:fillRef idx="0"/>
          <a:effectRef idx="0"/>
          <a:fontRef idx="minor"/>
        </p:style>
        <p:txBody>
          <a:bodyPr lIns="0" rIns="0" tIns="0" bIns="0" anchor="t">
            <a:spAutoFit/>
          </a:bodyPr>
          <a:p>
            <a:pPr algn="just">
              <a:lnSpc>
                <a:spcPts val="3878"/>
              </a:lnSpc>
            </a:pPr>
            <a:r>
              <a:rPr b="1" lang="en-US" sz="4000" spc="-191" strike="noStrike">
                <a:solidFill>
                  <a:srgbClr val="343434"/>
                </a:solidFill>
                <a:latin typeface="TT Hoves Bold"/>
                <a:ea typeface="TT Hoves Bold"/>
              </a:rPr>
              <a:t>cont.</a:t>
            </a:r>
            <a:endParaRPr b="0" lang="en-US" sz="4000" spc="-1" strike="noStrike">
              <a:latin typeface="Arial"/>
            </a:endParaRPr>
          </a:p>
        </p:txBody>
      </p:sp>
      <p:sp>
        <p:nvSpPr>
          <p:cNvPr id="100" name="TextBox 5"/>
          <p:cNvSpPr/>
          <p:nvPr/>
        </p:nvSpPr>
        <p:spPr>
          <a:xfrm>
            <a:off x="612000" y="2148840"/>
            <a:ext cx="7655400" cy="8078040"/>
          </a:xfrm>
          <a:prstGeom prst="rect">
            <a:avLst/>
          </a:prstGeom>
          <a:noFill/>
          <a:ln w="0">
            <a:noFill/>
          </a:ln>
        </p:spPr>
        <p:style>
          <a:lnRef idx="0"/>
          <a:fillRef idx="0"/>
          <a:effectRef idx="0"/>
          <a:fontRef idx="minor"/>
        </p:style>
        <p:txBody>
          <a:bodyPr lIns="0" rIns="0" tIns="0" bIns="0" anchor="t">
            <a:spAutoFit/>
          </a:bodyPr>
          <a:p>
            <a:pPr algn="just">
              <a:lnSpc>
                <a:spcPts val="2891"/>
              </a:lnSpc>
            </a:pPr>
            <a:r>
              <a:rPr b="0" lang="en-US" sz="2140" spc="126" strike="noStrike">
                <a:solidFill>
                  <a:srgbClr val="343434"/>
                </a:solidFill>
                <a:latin typeface="TT Hoves"/>
                <a:ea typeface="TT Hoves"/>
              </a:rPr>
              <a:t>The image shows the configuration of network interfaces on a Cisco router. The router’s GigabitEthernet0/0 interface is assigned the IP address 192.168.1.1 with a subnet mask of 255.255.255.0, indicating that it is part of the 192.168.1.0/24 network. The duplex and speed settings are set to auto, meaning the router will automatically negotiate the best settings with connected devices. There is also a "no IP address" command under GigabitEthernet0/0.1, indicating that no IP address is assigned to this subinterface.</a:t>
            </a:r>
            <a:endParaRPr b="0" lang="en-US" sz="2140" spc="-1" strike="noStrike">
              <a:latin typeface="Arial"/>
            </a:endParaRPr>
          </a:p>
          <a:p>
            <a:pPr algn="just">
              <a:lnSpc>
                <a:spcPts val="2891"/>
              </a:lnSpc>
            </a:pPr>
            <a:r>
              <a:rPr b="0" lang="en-US" sz="2140" spc="126" strike="noStrike">
                <a:solidFill>
                  <a:srgbClr val="343434"/>
                </a:solidFill>
                <a:latin typeface="TT Hoves"/>
                <a:ea typeface="TT Hoves"/>
              </a:rPr>
              <a:t>The configuration also defines two subinterfaces: GigabitEthernet0/0.4 and GigabitEthernet0/0.5. These subinterfaces are used to manage VLAN traffic, as indicated by the encapsulation dot1Q command, which specifies the VLAN IDs 20 and 10, respectively. The subinterfaces are assigned IP addresses (192.168.4.1 and 192.168.5.1) with appropriate subnet masks to support VLAN 20 and VLAN 10. Finally, the GigabitEthernet0/1 interface is configured with no IP address, set to duplex and speed auto, and marked as shutdown, meaning it is currently disabled.</a:t>
            </a:r>
            <a:endParaRPr b="0" lang="en-US" sz="2140" spc="-1" strike="noStrike">
              <a:latin typeface="Arial"/>
            </a:endParaRPr>
          </a:p>
          <a:p>
            <a:pPr algn="just">
              <a:lnSpc>
                <a:spcPts val="2891"/>
              </a:lnSpc>
              <a:tabLst>
                <a:tab algn="l" pos="0"/>
              </a:tabLst>
            </a:pPr>
            <a:endParaRPr b="0" lang="en-US" sz="1800" spc="-1" strike="noStrike">
              <a:latin typeface="Arial"/>
            </a:endParaRPr>
          </a:p>
        </p:txBody>
      </p:sp>
      <p:sp>
        <p:nvSpPr>
          <p:cNvPr id="101" name="TextBox 6"/>
          <p:cNvSpPr/>
          <p:nvPr/>
        </p:nvSpPr>
        <p:spPr>
          <a:xfrm>
            <a:off x="1028880" y="466560"/>
            <a:ext cx="14046840" cy="1096920"/>
          </a:xfrm>
          <a:prstGeom prst="rect">
            <a:avLst/>
          </a:prstGeom>
          <a:noFill/>
          <a:ln w="0">
            <a:noFill/>
          </a:ln>
        </p:spPr>
        <p:style>
          <a:lnRef idx="0"/>
          <a:fillRef idx="0"/>
          <a:effectRef idx="0"/>
          <a:fontRef idx="minor"/>
        </p:style>
        <p:txBody>
          <a:bodyPr lIns="0" rIns="0" tIns="0" bIns="0" anchor="t">
            <a:spAutoFit/>
          </a:bodyPr>
          <a:p>
            <a:pPr algn="just">
              <a:lnSpc>
                <a:spcPts val="8634"/>
              </a:lnSpc>
            </a:pPr>
            <a:r>
              <a:rPr b="1" lang="en-US" sz="8900" spc="-429" strike="noStrike">
                <a:solidFill>
                  <a:srgbClr val="343434"/>
                </a:solidFill>
                <a:latin typeface="TT Hoves Bold"/>
                <a:ea typeface="TT Hoves Bold"/>
              </a:rPr>
              <a:t>Configuration on router</a:t>
            </a:r>
            <a:endParaRPr b="0" lang="en-US" sz="8900" spc="-1" strike="noStrike">
              <a:latin typeface="Arial"/>
            </a:endParaRPr>
          </a:p>
        </p:txBody>
      </p:sp>
      <p:sp>
        <p:nvSpPr>
          <p:cNvPr id="102" name="TextBox 7"/>
          <p:cNvSpPr/>
          <p:nvPr/>
        </p:nvSpPr>
        <p:spPr>
          <a:xfrm>
            <a:off x="12687840" y="7016760"/>
            <a:ext cx="6264720" cy="4523400"/>
          </a:xfrm>
          <a:prstGeom prst="rect">
            <a:avLst/>
          </a:prstGeom>
          <a:noFill/>
          <a:ln w="0">
            <a:noFill/>
          </a:ln>
        </p:spPr>
        <p:style>
          <a:lnRef idx="0"/>
          <a:fillRef idx="0"/>
          <a:effectRef idx="0"/>
          <a:fontRef idx="minor"/>
        </p:style>
        <p:txBody>
          <a:bodyPr lIns="0" rIns="0" tIns="0" bIns="0" anchor="t">
            <a:spAutoFit/>
          </a:bodyPr>
          <a:p>
            <a:pPr algn="ctr">
              <a:lnSpc>
                <a:spcPts val="35614"/>
              </a:lnSpc>
            </a:pPr>
            <a:r>
              <a:rPr b="1" lang="en-US" sz="37890" spc="-1858" strike="noStrike">
                <a:solidFill>
                  <a:srgbClr val="efefef"/>
                </a:solidFill>
                <a:latin typeface="TT Hoves Bold"/>
                <a:ea typeface="TT Hoves Bold"/>
              </a:rPr>
              <a:t>07</a:t>
            </a:r>
            <a:endParaRPr b="0" lang="en-US" sz="3789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fef"/>
        </a:solidFill>
      </p:bgPr>
    </p:bg>
    <p:spTree>
      <p:nvGrpSpPr>
        <p:cNvPr id="1" name=""/>
        <p:cNvGrpSpPr/>
        <p:nvPr/>
      </p:nvGrpSpPr>
      <p:grpSpPr>
        <a:xfrm>
          <a:off x="0" y="0"/>
          <a:ext cx="0" cy="0"/>
          <a:chOff x="0" y="0"/>
          <a:chExt cx="0" cy="0"/>
        </a:xfrm>
      </p:grpSpPr>
      <p:sp>
        <p:nvSpPr>
          <p:cNvPr id="103" name="Freeform 2"/>
          <p:cNvSpPr/>
          <p:nvPr/>
        </p:nvSpPr>
        <p:spPr>
          <a:xfrm>
            <a:off x="13047840" y="5974920"/>
            <a:ext cx="7624440" cy="7624440"/>
          </a:xfrm>
          <a:custGeom>
            <a:avLst/>
            <a:gdLst>
              <a:gd name="textAreaLeft" fmla="*/ 0 w 7624440"/>
              <a:gd name="textAreaRight" fmla="*/ 7624800 w 7624440"/>
              <a:gd name="textAreaTop" fmla="*/ 0 h 7624440"/>
              <a:gd name="textAreaBottom" fmla="*/ 7624800 h 7624440"/>
            </a:gdLst>
            <a:ahLst/>
            <a:rect l="textAreaLeft" t="textAreaTop" r="textAreaRight" b="textAreaBottom"/>
            <a:pathLst>
              <a:path w="7624730" h="7624730">
                <a:moveTo>
                  <a:pt x="0" y="0"/>
                </a:moveTo>
                <a:lnTo>
                  <a:pt x="7624731" y="0"/>
                </a:lnTo>
                <a:lnTo>
                  <a:pt x="7624731" y="7624730"/>
                </a:lnTo>
                <a:lnTo>
                  <a:pt x="0" y="7624730"/>
                </a:lnTo>
                <a:lnTo>
                  <a:pt x="0" y="0"/>
                </a:lnTo>
                <a:close/>
              </a:path>
            </a:pathLst>
          </a:custGeom>
          <a:blipFill rotWithShape="0">
            <a:blip r:embed="rId1">
              <a:alphaModFix amt="52000"/>
            </a:blip>
            <a:srcRect/>
            <a:stretch/>
          </a:blipFill>
          <a:ln w="0">
            <a:noFill/>
          </a:ln>
        </p:spPr>
        <p:style>
          <a:lnRef idx="0"/>
          <a:fillRef idx="0"/>
          <a:effectRef idx="0"/>
          <a:fontRef idx="minor"/>
        </p:style>
      </p:sp>
      <p:sp>
        <p:nvSpPr>
          <p:cNvPr id="104" name="Freeform 3"/>
          <p:cNvSpPr/>
          <p:nvPr/>
        </p:nvSpPr>
        <p:spPr>
          <a:xfrm>
            <a:off x="9930600" y="1932480"/>
            <a:ext cx="5236920" cy="5631480"/>
          </a:xfrm>
          <a:custGeom>
            <a:avLst/>
            <a:gdLst>
              <a:gd name="textAreaLeft" fmla="*/ 0 w 5236920"/>
              <a:gd name="textAreaRight" fmla="*/ 5237280 w 5236920"/>
              <a:gd name="textAreaTop" fmla="*/ 0 h 5631480"/>
              <a:gd name="textAreaBottom" fmla="*/ 5631840 h 5631480"/>
            </a:gdLst>
            <a:ahLst/>
            <a:rect l="textAreaLeft" t="textAreaTop" r="textAreaRight" b="textAreaBottom"/>
            <a:pathLst>
              <a:path w="5237234" h="5631771">
                <a:moveTo>
                  <a:pt x="0" y="0"/>
                </a:moveTo>
                <a:lnTo>
                  <a:pt x="5237234" y="0"/>
                </a:lnTo>
                <a:lnTo>
                  <a:pt x="5237234" y="5631770"/>
                </a:lnTo>
                <a:lnTo>
                  <a:pt x="0" y="5631770"/>
                </a:lnTo>
                <a:lnTo>
                  <a:pt x="0" y="0"/>
                </a:lnTo>
                <a:close/>
              </a:path>
            </a:pathLst>
          </a:custGeom>
          <a:blipFill rotWithShape="0">
            <a:blip r:embed="rId2"/>
            <a:srcRect/>
            <a:stretch/>
          </a:blipFill>
          <a:ln w="0">
            <a:noFill/>
          </a:ln>
        </p:spPr>
        <p:style>
          <a:lnRef idx="0"/>
          <a:fillRef idx="0"/>
          <a:effectRef idx="0"/>
          <a:fontRef idx="minor"/>
        </p:style>
      </p:sp>
      <p:sp>
        <p:nvSpPr>
          <p:cNvPr id="105" name="TextBox 4"/>
          <p:cNvSpPr/>
          <p:nvPr/>
        </p:nvSpPr>
        <p:spPr>
          <a:xfrm>
            <a:off x="682200" y="142920"/>
            <a:ext cx="15473160" cy="1177560"/>
          </a:xfrm>
          <a:prstGeom prst="rect">
            <a:avLst/>
          </a:prstGeom>
          <a:noFill/>
          <a:ln w="0">
            <a:noFill/>
          </a:ln>
        </p:spPr>
        <p:style>
          <a:lnRef idx="0"/>
          <a:fillRef idx="0"/>
          <a:effectRef idx="0"/>
          <a:fontRef idx="minor"/>
        </p:style>
        <p:txBody>
          <a:bodyPr lIns="0" rIns="0" tIns="0" bIns="0" anchor="t">
            <a:spAutoFit/>
          </a:bodyPr>
          <a:p>
            <a:pPr algn="just">
              <a:lnSpc>
                <a:spcPts val="9269"/>
              </a:lnSpc>
            </a:pPr>
            <a:r>
              <a:rPr b="1" lang="en-US" sz="9000" spc="-1" strike="noStrike">
                <a:solidFill>
                  <a:srgbClr val="343434"/>
                </a:solidFill>
                <a:latin typeface="TT Hoves Bold"/>
                <a:ea typeface="TT Hoves Bold"/>
              </a:rPr>
              <a:t>Configuration on router</a:t>
            </a:r>
            <a:endParaRPr b="0" lang="en-US" sz="9000" spc="-1" strike="noStrike">
              <a:latin typeface="Arial"/>
            </a:endParaRPr>
          </a:p>
        </p:txBody>
      </p:sp>
      <p:sp>
        <p:nvSpPr>
          <p:cNvPr id="106" name="TextBox 5"/>
          <p:cNvSpPr/>
          <p:nvPr/>
        </p:nvSpPr>
        <p:spPr>
          <a:xfrm>
            <a:off x="13860720" y="686520"/>
            <a:ext cx="3398040" cy="654480"/>
          </a:xfrm>
          <a:prstGeom prst="rect">
            <a:avLst/>
          </a:prstGeom>
          <a:noFill/>
          <a:ln w="0">
            <a:noFill/>
          </a:ln>
        </p:spPr>
        <p:style>
          <a:lnRef idx="0"/>
          <a:fillRef idx="0"/>
          <a:effectRef idx="0"/>
          <a:fontRef idx="minor"/>
        </p:style>
        <p:txBody>
          <a:bodyPr lIns="0" rIns="0" tIns="0" bIns="0" anchor="t">
            <a:spAutoFit/>
          </a:bodyPr>
          <a:p>
            <a:pPr algn="just">
              <a:lnSpc>
                <a:spcPts val="5151"/>
              </a:lnSpc>
            </a:pPr>
            <a:r>
              <a:rPr b="1" lang="en-US" sz="5000" spc="-1" strike="noStrike">
                <a:solidFill>
                  <a:srgbClr val="343434"/>
                </a:solidFill>
                <a:latin typeface="TT Hoves Bold"/>
                <a:ea typeface="TT Hoves Bold"/>
              </a:rPr>
              <a:t>cont.</a:t>
            </a:r>
            <a:endParaRPr b="0" lang="en-US" sz="5000" spc="-1" strike="noStrike">
              <a:latin typeface="Arial"/>
            </a:endParaRPr>
          </a:p>
        </p:txBody>
      </p:sp>
      <p:sp>
        <p:nvSpPr>
          <p:cNvPr id="107" name="TextBox 6"/>
          <p:cNvSpPr/>
          <p:nvPr/>
        </p:nvSpPr>
        <p:spPr>
          <a:xfrm>
            <a:off x="15021360" y="8107200"/>
            <a:ext cx="3677400" cy="2655360"/>
          </a:xfrm>
          <a:prstGeom prst="rect">
            <a:avLst/>
          </a:prstGeom>
          <a:noFill/>
          <a:ln w="0">
            <a:noFill/>
          </a:ln>
        </p:spPr>
        <p:style>
          <a:lnRef idx="0"/>
          <a:fillRef idx="0"/>
          <a:effectRef idx="0"/>
          <a:fontRef idx="minor"/>
        </p:style>
        <p:txBody>
          <a:bodyPr lIns="0" rIns="0" tIns="0" bIns="0" anchor="t">
            <a:spAutoFit/>
          </a:bodyPr>
          <a:p>
            <a:pPr>
              <a:lnSpc>
                <a:spcPts val="20906"/>
              </a:lnSpc>
            </a:pPr>
            <a:r>
              <a:rPr b="1" lang="en-US" sz="22240" spc="-1089" strike="noStrike">
                <a:solidFill>
                  <a:srgbClr val="efefef"/>
                </a:solidFill>
                <a:latin typeface="TT Hoves Bold"/>
                <a:ea typeface="TT Hoves Bold"/>
              </a:rPr>
              <a:t>08</a:t>
            </a:r>
            <a:endParaRPr b="0" lang="en-US" sz="22240" spc="-1" strike="noStrike">
              <a:latin typeface="Arial"/>
            </a:endParaRPr>
          </a:p>
        </p:txBody>
      </p:sp>
      <p:sp>
        <p:nvSpPr>
          <p:cNvPr id="108" name="TextBox 7"/>
          <p:cNvSpPr/>
          <p:nvPr/>
        </p:nvSpPr>
        <p:spPr>
          <a:xfrm>
            <a:off x="550080" y="1875240"/>
            <a:ext cx="9017280" cy="8782200"/>
          </a:xfrm>
          <a:prstGeom prst="rect">
            <a:avLst/>
          </a:prstGeom>
          <a:noFill/>
          <a:ln w="0">
            <a:noFill/>
          </a:ln>
        </p:spPr>
        <p:style>
          <a:lnRef idx="0"/>
          <a:fillRef idx="0"/>
          <a:effectRef idx="0"/>
          <a:fontRef idx="minor"/>
        </p:style>
        <p:txBody>
          <a:bodyPr lIns="0" rIns="0" tIns="0" bIns="0" anchor="t">
            <a:spAutoFit/>
          </a:bodyPr>
          <a:p>
            <a:pPr algn="just">
              <a:lnSpc>
                <a:spcPts val="3640"/>
              </a:lnSpc>
            </a:pPr>
            <a:r>
              <a:rPr b="0" lang="en-US" sz="2600" spc="-1" strike="noStrike">
                <a:solidFill>
                  <a:srgbClr val="000000"/>
                </a:solidFill>
                <a:latin typeface="TT Hoves"/>
                <a:ea typeface="TT Hoves"/>
              </a:rPr>
              <a:t>a configuration of serial and VLAN interfaces on a router. The Serial0/0/0 interface is assigned the IP address 192.168.7.1 with a subnet mask of 255.255.255.0, and a clock rate of 2000000 is set, indicating this is likely part of a point-to-point WAN connection. The Serial0/0/1 interface is not assigned an IP address and is marked as shutdown, meaning it is disabled and not in use, but its clock rate is still configured at 2000000.</a:t>
            </a:r>
            <a:endParaRPr b="0" lang="en-US" sz="2600" spc="-1" strike="noStrike">
              <a:latin typeface="Arial"/>
            </a:endParaRPr>
          </a:p>
          <a:p>
            <a:pPr algn="just" rtl="1">
              <a:lnSpc>
                <a:spcPts val="3640"/>
              </a:lnSpc>
            </a:pPr>
            <a:r>
              <a:rPr b="0" lang="en-US" sz="2600" spc="-1" strike="noStrike">
                <a:solidFill>
                  <a:srgbClr val="000000"/>
                </a:solidFill>
                <a:latin typeface="TT Hoves"/>
                <a:ea typeface="TT Hoves"/>
              </a:rPr>
              <a:t>Additionally, there are three VLAN interfaces: Vlan1, Vlan10, and Vlan20. None of these VLAN interfaces have IP addresses, but each is associated with a unique MAC address, which allows them to handle traffic for specific VLANs. The configuration also includes a static route using the ip route command, routing traffic from the 192.168.6.0/24 network to the 192.168.7.2 next hop. The ip flow-export version 9 command is present, indicating that NetFlow is enabled on the router to monitor and export traffic data for network analysis</a:t>
            </a:r>
            <a:r>
              <a:rPr b="0" lang="en-US" sz="2600" spc="-1" strike="noStrike">
                <a:solidFill>
                  <a:srgbClr val="000000"/>
                </a:solidFill>
                <a:latin typeface="TT Hoves"/>
                <a:ea typeface="TT Hoves"/>
              </a:rPr>
              <a:t>.</a:t>
            </a:r>
            <a:endParaRPr b="0" lang="en-US" sz="2600" spc="-1" strike="noStrike">
              <a:latin typeface="Arial"/>
            </a:endParaRPr>
          </a:p>
          <a:p>
            <a:pPr algn="just" rtl="1">
              <a:lnSpc>
                <a:spcPts val="364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View_PPTX_PLUS/7.4.0.3$Windows_X86_64 LibreOffice_project/</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DAGSyksWMFI</dc:identifier>
  <dc:language>en-US</dc:language>
  <cp:lastModifiedBy/>
  <dcterms:modified xsi:type="dcterms:W3CDTF">2024-10-09T20:38:44Z</dcterms:modified>
  <cp:revision>4</cp:revision>
  <dc:subject/>
  <dc:title>Blue Modern Project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