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9f55610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9f55610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9f556105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9f556105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19f556105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19f556105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9f556105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9f556105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9f556105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9f55610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19f556105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19f556105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022518" y="2246826"/>
            <a:ext cx="3632347" cy="948066"/>
          </a:xfrm>
          <a:prstGeom prst="rect">
            <a:avLst/>
          </a:prstGeom>
        </p:spPr>
        <p:txBody>
          <a:bodyPr spcFirstLastPara="1" wrap="square" lIns="91425" tIns="91425" rIns="91425" bIns="91425" anchor="b" anchorCtr="0">
            <a:normAutofit/>
          </a:bodyPr>
          <a:lstStyle/>
          <a:p>
            <a:r>
              <a:rPr lang="en-US" sz="1600" b="1" kern="150" dirty="0">
                <a:solidFill>
                  <a:srgbClr val="FF0000"/>
                </a:solidFill>
                <a:effectLst/>
                <a:latin typeface="Aptos" panose="020B0004020202020204" pitchFamily="34" charset="0"/>
                <a:ea typeface="Aptos" panose="020B0004020202020204" pitchFamily="34" charset="0"/>
                <a:cs typeface="Arial" panose="020B0604020202020204" pitchFamily="34" charset="0"/>
              </a:rPr>
              <a:t>Industrial Machine Monitoring System</a:t>
            </a:r>
            <a:br>
              <a:rPr lang="en-US" sz="1600" kern="150" dirty="0">
                <a:effectLst/>
                <a:latin typeface="Aptos" panose="020B0004020202020204" pitchFamily="34" charset="0"/>
                <a:ea typeface="Aptos" panose="020B0004020202020204" pitchFamily="34" charset="0"/>
                <a:cs typeface="Arial" panose="020B0604020202020204" pitchFamily="34" charset="0"/>
              </a:rPr>
            </a:br>
            <a:endParaRPr lang="en-US" sz="1600" dirty="0"/>
          </a:p>
        </p:txBody>
      </p:sp>
      <p:sp>
        <p:nvSpPr>
          <p:cNvPr id="55" name="Google Shape;55;p13"/>
          <p:cNvSpPr txBox="1">
            <a:spLocks noGrp="1"/>
          </p:cNvSpPr>
          <p:nvPr>
            <p:ph type="subTitle" idx="1"/>
          </p:nvPr>
        </p:nvSpPr>
        <p:spPr>
          <a:xfrm>
            <a:off x="3180654" y="3095740"/>
            <a:ext cx="3316077" cy="2566930"/>
          </a:xfrm>
          <a:prstGeom prst="rect">
            <a:avLst/>
          </a:prstGeom>
        </p:spPr>
        <p:txBody>
          <a:bodyPr spcFirstLastPara="1" wrap="square" lIns="91425" tIns="91425" rIns="91425" bIns="91425" anchor="t" anchorCtr="0">
            <a:normAutofit/>
          </a:bodyPr>
          <a:lstStyle/>
          <a:p>
            <a:pPr marR="220979">
              <a:lnSpc>
                <a:spcPct val="100000"/>
              </a:lnSpc>
              <a:spcBef>
                <a:spcPts val="100"/>
              </a:spcBef>
            </a:pPr>
            <a:r>
              <a:rPr lang="en-US" sz="1600" b="1" dirty="0">
                <a:solidFill>
                  <a:schemeClr val="tx1"/>
                </a:solidFill>
                <a:latin typeface="Times New Roman"/>
                <a:cs typeface="Times New Roman"/>
              </a:rPr>
              <a:t>Students:</a:t>
            </a:r>
            <a:endParaRPr lang="en-US" sz="1600" dirty="0">
              <a:solidFill>
                <a:schemeClr val="tx1"/>
              </a:solidFill>
              <a:latin typeface="Times New Roman"/>
              <a:cs typeface="Times New Roman"/>
            </a:endParaRPr>
          </a:p>
          <a:p>
            <a:pPr marL="12700">
              <a:lnSpc>
                <a:spcPct val="100000"/>
              </a:lnSpc>
              <a:spcBef>
                <a:spcPts val="1420"/>
              </a:spcBef>
            </a:pPr>
            <a:r>
              <a:rPr lang="en-US" sz="1600" dirty="0">
                <a:solidFill>
                  <a:schemeClr val="tx1"/>
                </a:solidFill>
                <a:latin typeface="Times New Roman"/>
                <a:cs typeface="Times New Roman"/>
              </a:rPr>
              <a:t>ZAHRAMAN</a:t>
            </a:r>
            <a:r>
              <a:rPr lang="en-US" sz="1600" spc="-45" dirty="0">
                <a:solidFill>
                  <a:schemeClr val="tx1"/>
                </a:solidFill>
                <a:latin typeface="Times New Roman"/>
                <a:cs typeface="Times New Roman"/>
              </a:rPr>
              <a:t> Bilal</a:t>
            </a:r>
          </a:p>
          <a:p>
            <a:pPr marL="12700">
              <a:lnSpc>
                <a:spcPct val="100000"/>
              </a:lnSpc>
              <a:spcBef>
                <a:spcPts val="1420"/>
              </a:spcBef>
            </a:pPr>
            <a:r>
              <a:rPr lang="en-US" sz="1600" spc="-45" dirty="0">
                <a:solidFill>
                  <a:schemeClr val="tx1"/>
                </a:solidFill>
                <a:latin typeface="Times New Roman"/>
                <a:cs typeface="Times New Roman"/>
              </a:rPr>
              <a:t>KHALIL Omar</a:t>
            </a:r>
            <a:endParaRPr lang="en-US" sz="1600" dirty="0">
              <a:solidFill>
                <a:schemeClr val="tx1"/>
              </a:solidFill>
              <a:latin typeface="Times New Roman"/>
              <a:cs typeface="Times New Roman"/>
            </a:endParaRPr>
          </a:p>
          <a:p>
            <a:pPr marR="221615">
              <a:lnSpc>
                <a:spcPct val="100000"/>
              </a:lnSpc>
            </a:pPr>
            <a:endParaRPr lang="en-US" sz="1600" dirty="0">
              <a:solidFill>
                <a:schemeClr val="tx1"/>
              </a:solidFill>
              <a:latin typeface="Times New Roman"/>
              <a:cs typeface="Times New Roman"/>
            </a:endParaRPr>
          </a:p>
          <a:p>
            <a:pPr marR="221615">
              <a:lnSpc>
                <a:spcPct val="100000"/>
              </a:lnSpc>
            </a:pPr>
            <a:r>
              <a:rPr lang="en-US" sz="1600" b="1" spc="-10" dirty="0">
                <a:solidFill>
                  <a:schemeClr val="tx1"/>
                </a:solidFill>
                <a:latin typeface="Times New Roman"/>
                <a:cs typeface="Times New Roman"/>
              </a:rPr>
              <a:t>Prof:</a:t>
            </a:r>
          </a:p>
          <a:p>
            <a:pPr marR="221615">
              <a:lnSpc>
                <a:spcPct val="100000"/>
              </a:lnSpc>
            </a:pPr>
            <a:r>
              <a:rPr lang="en-US" sz="1600" dirty="0">
                <a:solidFill>
                  <a:schemeClr val="tx1"/>
                </a:solidFill>
                <a:latin typeface="Times New Roman"/>
                <a:cs typeface="Times New Roman"/>
              </a:rPr>
              <a:t>AZAR Joseph</a:t>
            </a:r>
          </a:p>
          <a:p>
            <a:pPr marL="0" lvl="0" indent="0" algn="ctr" rtl="0">
              <a:spcBef>
                <a:spcPts val="0"/>
              </a:spcBef>
              <a:spcAft>
                <a:spcPts val="0"/>
              </a:spcAft>
              <a:buNone/>
            </a:pPr>
            <a:endParaRPr lang="nl-NL" sz="1600" dirty="0"/>
          </a:p>
        </p:txBody>
      </p:sp>
      <p:pic>
        <p:nvPicPr>
          <p:cNvPr id="8" name="Picture 7" descr="A white background with black text&#10;&#10;Description automatically generated">
            <a:extLst>
              <a:ext uri="{FF2B5EF4-FFF2-40B4-BE49-F238E27FC236}">
                <a16:creationId xmlns:a16="http://schemas.microsoft.com/office/drawing/2014/main" id="{E35E2BB8-9DCD-E2D0-8623-BEA890756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1726" y="0"/>
            <a:ext cx="4514850" cy="2105025"/>
          </a:xfrm>
          <a:prstGeom prst="rect">
            <a:avLst/>
          </a:prstGeom>
        </p:spPr>
      </p:pic>
      <p:sp>
        <p:nvSpPr>
          <p:cNvPr id="10" name="TextBox 9">
            <a:extLst>
              <a:ext uri="{FF2B5EF4-FFF2-40B4-BE49-F238E27FC236}">
                <a16:creationId xmlns:a16="http://schemas.microsoft.com/office/drawing/2014/main" id="{681F1880-ACB7-D1A2-DA40-1D1A7B416ACA}"/>
              </a:ext>
            </a:extLst>
          </p:cNvPr>
          <p:cNvSpPr txBox="1"/>
          <p:nvPr/>
        </p:nvSpPr>
        <p:spPr>
          <a:xfrm>
            <a:off x="3447213" y="0"/>
            <a:ext cx="4572000" cy="307777"/>
          </a:xfrm>
          <a:prstGeom prst="rect">
            <a:avLst/>
          </a:prstGeom>
          <a:noFill/>
        </p:spPr>
        <p:txBody>
          <a:bodyPr wrap="square">
            <a:spAutoFit/>
          </a:bodyPr>
          <a:lstStyle/>
          <a:p>
            <a:pPr marL="12700">
              <a:lnSpc>
                <a:spcPct val="100000"/>
              </a:lnSpc>
              <a:spcBef>
                <a:spcPts val="100"/>
              </a:spcBef>
            </a:pPr>
            <a:r>
              <a:rPr lang="en-US" b="1" i="0" dirty="0">
                <a:solidFill>
                  <a:srgbClr val="202122"/>
                </a:solidFill>
                <a:effectLst/>
                <a:latin typeface="Arial" panose="020B0604020202020204" pitchFamily="34" charset="0"/>
              </a:rPr>
              <a:t>University of Franche-Comté</a:t>
            </a:r>
            <a:endParaRPr lang="en-US" sz="1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31354" y="445025"/>
            <a:ext cx="8600946" cy="4270194"/>
          </a:xfrm>
          <a:prstGeom prst="rect">
            <a:avLst/>
          </a:prstGeom>
        </p:spPr>
        <p:txBody>
          <a:bodyPr spcFirstLastPara="1" wrap="square" lIns="91425" tIns="91425" rIns="91425" bIns="91425" anchor="t" anchorCtr="0">
            <a:noAutofit/>
          </a:bodyPr>
          <a:lstStyle/>
          <a:p>
            <a:r>
              <a:rPr lang="en-US" sz="1600" b="1" dirty="0"/>
              <a:t>Summary of our idea:</a:t>
            </a:r>
            <a:br>
              <a:rPr lang="en-US" sz="1600" dirty="0"/>
            </a:br>
            <a:r>
              <a:rPr lang="en-US" sz="1600" dirty="0"/>
              <a:t>The Industrial Machine Monitoring System is an IoT solution that monitors machine health, detects anomalies, and alerts maintenance teams to prevent breakdowns.</a:t>
            </a:r>
            <a:br>
              <a:rPr lang="en-US" sz="1600" dirty="0"/>
            </a:br>
            <a:br>
              <a:rPr lang="en-US" sz="1600" dirty="0"/>
            </a:br>
            <a:r>
              <a:rPr lang="en-US" sz="1600" b="1" dirty="0"/>
              <a:t>What is our project about:</a:t>
            </a:r>
            <a:br>
              <a:rPr lang="en-US" sz="1600" dirty="0"/>
            </a:br>
            <a:r>
              <a:rPr lang="en-US" sz="1600" dirty="0"/>
              <a:t>The Industrial Machine Monitoring System is an IoT-based solution designed to track the health of industrial machines in real-time. It uses sensors to collect data on vibration, temperature, and current to detect anomalies. The system processes this data and sends alerts to maintenance teams if potential issues are detected. The goal is to prevent machine breakdowns, reduce downtime, and improve operational efficiency.</a:t>
            </a:r>
            <a:br>
              <a:rPr lang="en-US" sz="1600" dirty="0"/>
            </a:br>
            <a:br>
              <a:rPr lang="en-US" sz="1600" dirty="0"/>
            </a:b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Architecture</a:t>
            </a:r>
            <a:endParaRPr dirty="0"/>
          </a:p>
        </p:txBody>
      </p:sp>
      <p:sp>
        <p:nvSpPr>
          <p:cNvPr id="67" name="Google Shape;67;p15"/>
          <p:cNvSpPr txBox="1">
            <a:spLocks noGrp="1"/>
          </p:cNvSpPr>
          <p:nvPr>
            <p:ph type="body" idx="1"/>
          </p:nvPr>
        </p:nvSpPr>
        <p:spPr>
          <a:xfrm>
            <a:off x="259843" y="1085100"/>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dirty="0">
                <a:solidFill>
                  <a:schemeClr val="tx1"/>
                </a:solidFill>
              </a:rPr>
              <a:t>we are using an RPI with usb</a:t>
            </a:r>
            <a:endParaRPr sz="1600" dirty="0">
              <a:solidFill>
                <a:schemeClr val="tx1"/>
              </a:solidFill>
            </a:endParaRPr>
          </a:p>
          <a:p>
            <a:pPr marL="0" lvl="0" indent="0" algn="l" rtl="0">
              <a:spcBef>
                <a:spcPts val="1200"/>
              </a:spcBef>
              <a:spcAft>
                <a:spcPts val="1200"/>
              </a:spcAft>
              <a:buNone/>
            </a:pPr>
            <a:r>
              <a:rPr lang="en" sz="1600" dirty="0">
                <a:solidFill>
                  <a:schemeClr val="tx1"/>
                </a:solidFill>
              </a:rPr>
              <a:t>Using Docker we installed:</a:t>
            </a:r>
          </a:p>
          <a:p>
            <a:pPr marL="0" lvl="0" indent="0" algn="l" rtl="0">
              <a:spcBef>
                <a:spcPts val="1200"/>
              </a:spcBef>
              <a:spcAft>
                <a:spcPts val="1200"/>
              </a:spcAft>
              <a:buNone/>
            </a:pPr>
            <a:r>
              <a:rPr lang="en" sz="1600" dirty="0">
                <a:solidFill>
                  <a:schemeClr val="tx1"/>
                </a:solidFill>
              </a:rPr>
              <a:t>Mosquitto</a:t>
            </a:r>
          </a:p>
          <a:p>
            <a:pPr marL="0" lvl="0" indent="0" algn="l" rtl="0">
              <a:spcBef>
                <a:spcPts val="1200"/>
              </a:spcBef>
              <a:spcAft>
                <a:spcPts val="1200"/>
              </a:spcAft>
              <a:buNone/>
            </a:pPr>
            <a:r>
              <a:rPr lang="en" sz="1600" dirty="0">
                <a:solidFill>
                  <a:schemeClr val="tx1"/>
                </a:solidFill>
              </a:rPr>
              <a:t>InfluxDB</a:t>
            </a:r>
          </a:p>
          <a:p>
            <a:pPr marL="0" lvl="0" indent="0" algn="l" rtl="0">
              <a:spcBef>
                <a:spcPts val="1200"/>
              </a:spcBef>
              <a:spcAft>
                <a:spcPts val="1200"/>
              </a:spcAft>
              <a:buNone/>
            </a:pPr>
            <a:r>
              <a:rPr lang="en" sz="1600" dirty="0">
                <a:solidFill>
                  <a:schemeClr val="tx1"/>
                </a:solidFill>
              </a:rPr>
              <a:t>NodeRed</a:t>
            </a:r>
          </a:p>
          <a:p>
            <a:pPr marL="0" lvl="0" indent="0" algn="l" rtl="0">
              <a:spcBef>
                <a:spcPts val="1200"/>
              </a:spcBef>
              <a:spcAft>
                <a:spcPts val="1200"/>
              </a:spcAft>
              <a:buNone/>
            </a:pPr>
            <a:r>
              <a:rPr lang="en" sz="1600" dirty="0">
                <a:solidFill>
                  <a:schemeClr val="tx1"/>
                </a:solidFill>
              </a:rPr>
              <a:t>Graphana</a:t>
            </a:r>
            <a:endParaRPr sz="1600" dirty="0">
              <a:solidFill>
                <a:schemeClr val="tx1"/>
              </a:solidFill>
            </a:endParaRPr>
          </a:p>
        </p:txBody>
      </p:sp>
      <p:pic>
        <p:nvPicPr>
          <p:cNvPr id="8" name="Picture 7" descr="A diagram of a computer program&#10;&#10;Description automatically generated">
            <a:extLst>
              <a:ext uri="{FF2B5EF4-FFF2-40B4-BE49-F238E27FC236}">
                <a16:creationId xmlns:a16="http://schemas.microsoft.com/office/drawing/2014/main" id="{A6A15424-7272-9DF5-FE97-FA2B169A37D7}"/>
              </a:ext>
            </a:extLst>
          </p:cNvPr>
          <p:cNvPicPr>
            <a:picLocks noChangeAspect="1"/>
          </p:cNvPicPr>
          <p:nvPr/>
        </p:nvPicPr>
        <p:blipFill>
          <a:blip r:embed="rId3"/>
          <a:stretch>
            <a:fillRect/>
          </a:stretch>
        </p:blipFill>
        <p:spPr>
          <a:xfrm>
            <a:off x="4572000" y="448759"/>
            <a:ext cx="4088178" cy="41201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3" name="Title 2">
            <a:extLst>
              <a:ext uri="{FF2B5EF4-FFF2-40B4-BE49-F238E27FC236}">
                <a16:creationId xmlns:a16="http://schemas.microsoft.com/office/drawing/2014/main" id="{D033215C-DAD9-7BB3-31C9-91B24A2F3007}"/>
              </a:ext>
            </a:extLst>
          </p:cNvPr>
          <p:cNvSpPr>
            <a:spLocks noGrp="1"/>
          </p:cNvSpPr>
          <p:nvPr>
            <p:ph type="title"/>
          </p:nvPr>
        </p:nvSpPr>
        <p:spPr>
          <a:xfrm>
            <a:off x="311700" y="445024"/>
            <a:ext cx="8520600" cy="4986291"/>
          </a:xfrm>
        </p:spPr>
        <p:txBody>
          <a:bodyPr>
            <a:normAutofit/>
          </a:bodyPr>
          <a:lstStyle/>
          <a:p>
            <a:r>
              <a:rPr lang="en-US" sz="1600" b="1" dirty="0"/>
              <a:t>Sensors / Collected Data:</a:t>
            </a:r>
            <a:br>
              <a:rPr lang="en-US" sz="1600" b="1" dirty="0"/>
            </a:br>
            <a:br>
              <a:rPr lang="en-US" sz="1600" dirty="0"/>
            </a:br>
            <a:r>
              <a:rPr lang="en-US" sz="1600" b="1" dirty="0"/>
              <a:t>Simulator Vibration Sensor</a:t>
            </a:r>
            <a:r>
              <a:rPr lang="en-US" sz="1600" dirty="0"/>
              <a:t>:</a:t>
            </a:r>
            <a:br>
              <a:rPr lang="en-US" sz="1600" dirty="0"/>
            </a:br>
            <a:r>
              <a:rPr lang="en-US" sz="1600" dirty="0"/>
              <a:t>Collects vibration data to monitor machine performance and detect any irregularities in vibration levels.</a:t>
            </a:r>
            <a:br>
              <a:rPr lang="en-US" sz="1600" dirty="0"/>
            </a:br>
            <a:br>
              <a:rPr lang="en-US" sz="1600" dirty="0"/>
            </a:br>
            <a:r>
              <a:rPr lang="en-US" sz="1600" b="1" dirty="0"/>
              <a:t>DHT11 Temperature and Humidity Sensor</a:t>
            </a:r>
            <a:r>
              <a:rPr lang="en-US" sz="1600" dirty="0"/>
              <a:t>:</a:t>
            </a:r>
            <a:br>
              <a:rPr lang="en-US" sz="1600" dirty="0"/>
            </a:br>
            <a:r>
              <a:rPr lang="en-US" sz="1600" dirty="0"/>
              <a:t>Collects temperature and humidity data, helping to monitor machine temperature and environmental conditions.</a:t>
            </a:r>
            <a:br>
              <a:rPr lang="en-US" sz="1600" dirty="0"/>
            </a:br>
            <a:br>
              <a:rPr lang="en-US" sz="1600" dirty="0"/>
            </a:br>
            <a:r>
              <a:rPr lang="en-US" sz="1600" b="1" dirty="0"/>
              <a:t>Accelerometer</a:t>
            </a:r>
            <a:r>
              <a:rPr lang="en-US" sz="1600" dirty="0"/>
              <a:t>:</a:t>
            </a:r>
            <a:br>
              <a:rPr lang="en-US" sz="1600" dirty="0"/>
            </a:br>
            <a:r>
              <a:rPr lang="en-US" sz="1600" dirty="0"/>
              <a:t>Measures acceleration in multiple axes (X, Y, Z), helping to detect mechanical issues through abnormal movement or vibrations.</a:t>
            </a:r>
            <a:br>
              <a:rPr lang="en-US" sz="1600" dirty="0"/>
            </a:b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Storage</a:t>
            </a:r>
            <a:endParaRPr dirty="0"/>
          </a:p>
        </p:txBody>
      </p:sp>
      <p:sp>
        <p:nvSpPr>
          <p:cNvPr id="80" name="Google Shape;80;p17"/>
          <p:cNvSpPr txBox="1">
            <a:spLocks noGrp="1"/>
          </p:cNvSpPr>
          <p:nvPr>
            <p:ph type="body" idx="1"/>
          </p:nvPr>
        </p:nvSpPr>
        <p:spPr>
          <a:xfrm>
            <a:off x="311700" y="1152475"/>
            <a:ext cx="8520600" cy="1956485"/>
          </a:xfrm>
          <a:prstGeom prst="rect">
            <a:avLst/>
          </a:prstGeom>
        </p:spPr>
        <p:txBody>
          <a:bodyPr spcFirstLastPara="1" wrap="square" lIns="91425" tIns="91425" rIns="91425" bIns="91425" anchor="t" anchorCtr="0">
            <a:normAutofit lnSpcReduction="10000"/>
          </a:bodyPr>
          <a:lstStyle/>
          <a:p>
            <a:pPr marL="0" lvl="0" indent="0">
              <a:spcAft>
                <a:spcPts val="1200"/>
              </a:spcAft>
              <a:buNone/>
            </a:pPr>
            <a:r>
              <a:rPr lang="en-US" sz="1600" dirty="0">
                <a:solidFill>
                  <a:schemeClr val="tx1"/>
                </a:solidFill>
              </a:rPr>
              <a:t>We use MQTT and WebSocket protocols to transmit data to an </a:t>
            </a:r>
            <a:r>
              <a:rPr lang="en-US" sz="1600" dirty="0" err="1">
                <a:solidFill>
                  <a:schemeClr val="tx1"/>
                </a:solidFill>
              </a:rPr>
              <a:t>InfluxDB</a:t>
            </a:r>
            <a:r>
              <a:rPr lang="en-US" sz="1600" dirty="0">
                <a:solidFill>
                  <a:schemeClr val="tx1"/>
                </a:solidFill>
              </a:rPr>
              <a:t> database hosted on a Raspberry Pi. We employ MQTT for sending data from the ESP32, including temperature, humidity, and vibration simulator readings. For transmitting accelerometer data from the Arduino, we use WebSocket. The data is then stored in the database for monitoring and analysis. This setup enables seamless communication between our IoT devices and efficient data storage for further processing.</a:t>
            </a:r>
            <a:endParaRPr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a:t>
            </a:r>
            <a:endParaRPr/>
          </a:p>
        </p:txBody>
      </p:sp>
      <p:pic>
        <p:nvPicPr>
          <p:cNvPr id="4" name="Picture 3" descr="A diagram of a network&#10;&#10;Description automatically generated">
            <a:extLst>
              <a:ext uri="{FF2B5EF4-FFF2-40B4-BE49-F238E27FC236}">
                <a16:creationId xmlns:a16="http://schemas.microsoft.com/office/drawing/2014/main" id="{B2700ED5-B098-D8A6-A06B-A3EE8C65F406}"/>
              </a:ext>
            </a:extLst>
          </p:cNvPr>
          <p:cNvPicPr>
            <a:picLocks noChangeAspect="1"/>
          </p:cNvPicPr>
          <p:nvPr/>
        </p:nvPicPr>
        <p:blipFill>
          <a:blip r:embed="rId3"/>
          <a:stretch>
            <a:fillRect/>
          </a:stretch>
        </p:blipFill>
        <p:spPr>
          <a:xfrm>
            <a:off x="0" y="937260"/>
            <a:ext cx="9144000" cy="3935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96547"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Visualisation </a:t>
            </a:r>
            <a:endParaRPr dirty="0"/>
          </a:p>
        </p:txBody>
      </p:sp>
      <p:sp>
        <p:nvSpPr>
          <p:cNvPr id="92" name="Google Shape;92;p19"/>
          <p:cNvSpPr txBox="1">
            <a:spLocks noGrp="1"/>
          </p:cNvSpPr>
          <p:nvPr>
            <p:ph type="body" idx="1"/>
          </p:nvPr>
        </p:nvSpPr>
        <p:spPr>
          <a:xfrm>
            <a:off x="0" y="1571285"/>
            <a:ext cx="1699591" cy="46760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000" b="1" dirty="0">
                <a:solidFill>
                  <a:schemeClr val="tx1"/>
                </a:solidFill>
              </a:rPr>
              <a:t>Timeseries:</a:t>
            </a:r>
            <a:endParaRPr sz="2000" b="1" dirty="0">
              <a:solidFill>
                <a:schemeClr val="tx1"/>
              </a:solidFill>
            </a:endParaRPr>
          </a:p>
        </p:txBody>
      </p:sp>
      <p:pic>
        <p:nvPicPr>
          <p:cNvPr id="3" name="Picture 2" descr="A screenshot of a computer&#10;&#10;Description automatically generated">
            <a:extLst>
              <a:ext uri="{FF2B5EF4-FFF2-40B4-BE49-F238E27FC236}">
                <a16:creationId xmlns:a16="http://schemas.microsoft.com/office/drawing/2014/main" id="{5907541E-F6C0-E063-3B87-00066DE6D277}"/>
              </a:ext>
            </a:extLst>
          </p:cNvPr>
          <p:cNvPicPr>
            <a:picLocks noChangeAspect="1"/>
          </p:cNvPicPr>
          <p:nvPr/>
        </p:nvPicPr>
        <p:blipFill>
          <a:blip r:embed="rId3"/>
          <a:stretch>
            <a:fillRect/>
          </a:stretch>
        </p:blipFill>
        <p:spPr>
          <a:xfrm>
            <a:off x="5509597" y="2191971"/>
            <a:ext cx="3634403" cy="295152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654122A-5D1C-2FF4-DC77-F187815F49E9}"/>
              </a:ext>
            </a:extLst>
          </p:cNvPr>
          <p:cNvPicPr>
            <a:picLocks noChangeAspect="1"/>
          </p:cNvPicPr>
          <p:nvPr/>
        </p:nvPicPr>
        <p:blipFill>
          <a:blip r:embed="rId4"/>
          <a:stretch>
            <a:fillRect/>
          </a:stretch>
        </p:blipFill>
        <p:spPr>
          <a:xfrm>
            <a:off x="0" y="2191971"/>
            <a:ext cx="2912166" cy="2951528"/>
          </a:xfrm>
          <a:prstGeom prst="rect">
            <a:avLst/>
          </a:prstGeom>
        </p:spPr>
      </p:pic>
      <p:sp>
        <p:nvSpPr>
          <p:cNvPr id="7" name="TextBox 6">
            <a:extLst>
              <a:ext uri="{FF2B5EF4-FFF2-40B4-BE49-F238E27FC236}">
                <a16:creationId xmlns:a16="http://schemas.microsoft.com/office/drawing/2014/main" id="{1DB240BF-7B55-A0C4-E690-EAE1B4D9932F}"/>
              </a:ext>
            </a:extLst>
          </p:cNvPr>
          <p:cNvSpPr txBox="1"/>
          <p:nvPr/>
        </p:nvSpPr>
        <p:spPr>
          <a:xfrm>
            <a:off x="5509597" y="1571285"/>
            <a:ext cx="4606786" cy="400110"/>
          </a:xfrm>
          <a:prstGeom prst="rect">
            <a:avLst/>
          </a:prstGeom>
          <a:noFill/>
        </p:spPr>
        <p:txBody>
          <a:bodyPr wrap="square">
            <a:spAutoFit/>
          </a:bodyPr>
          <a:lstStyle/>
          <a:p>
            <a:r>
              <a:rPr lang="en-US" sz="2000" b="1" dirty="0" err="1"/>
              <a:t>Barchart</a:t>
            </a:r>
            <a:r>
              <a:rPr lang="en-US" sz="2000" b="1" dirty="0"/>
              <a:t>:</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1387</TotalTime>
  <Words>315</Words>
  <Application>Microsoft Office PowerPoint</Application>
  <PresentationFormat>On-screen Show (16:9)</PresentationFormat>
  <Paragraphs>23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Times New Roman</vt:lpstr>
      <vt:lpstr>Simple Light</vt:lpstr>
      <vt:lpstr>Industrial Machine Monitoring System </vt:lpstr>
      <vt:lpstr>Summary of our idea: The Industrial Machine Monitoring System is an IoT solution that monitors machine health, detects anomalies, and alerts maintenance teams to prevent breakdowns.  What is our project about: The Industrial Machine Monitoring System is an IoT-based solution designed to track the health of industrial machines in real-time. It uses sensors to collect data on vibration, temperature, and current to detect anomalies. The system processes this data and sends alerts to maintenance teams if potential issues are detected. The goal is to prevent machine breakdowns, reduce downtime, and improve operational efficiency.  </vt:lpstr>
      <vt:lpstr>Architecture</vt:lpstr>
      <vt:lpstr>Sensors / Collected Data:  Simulator Vibration Sensor: Collects vibration data to monitor machine performance and detect any irregularities in vibration levels.  DHT11 Temperature and Humidity Sensor: Collects temperature and humidity data, helping to monitor machine temperature and environmental conditions.  Accelerometer: Measures acceleration in multiple axes (X, Y, Z), helping to detect mechanical issues through abnormal movement or vibrations. </vt:lpstr>
      <vt:lpstr>Storage</vt:lpstr>
      <vt:lpstr>Processing</vt:lpstr>
      <vt:lpstr>Visualisation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Bilal Zahraman</dc:creator>
  <cp:lastModifiedBy>Bilal Zahraman</cp:lastModifiedBy>
  <cp:revision>12</cp:revision>
  <dcterms:modified xsi:type="dcterms:W3CDTF">2024-12-04T08:03:07Z</dcterms:modified>
</cp:coreProperties>
</file>