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6"/>
  </p:notesMasterIdLst>
  <p:sldIdLst>
    <p:sldId id="292" r:id="rId2"/>
    <p:sldId id="295" r:id="rId3"/>
    <p:sldId id="296" r:id="rId4"/>
    <p:sldId id="297" r:id="rId5"/>
    <p:sldId id="298" r:id="rId6"/>
    <p:sldId id="294" r:id="rId7"/>
    <p:sldId id="299" r:id="rId8"/>
    <p:sldId id="302" r:id="rId9"/>
    <p:sldId id="303" r:id="rId10"/>
    <p:sldId id="304" r:id="rId11"/>
    <p:sldId id="306" r:id="rId12"/>
    <p:sldId id="305" r:id="rId13"/>
    <p:sldId id="307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41289-D896-4B85-ABE1-194ED5329C3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4F929-B7DA-478A-8328-27311312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1951-22D5-4720-996B-3235E7AD37A9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7E73-EED4-454E-8995-B09F3076F0F6}" type="datetime1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C53B-85C6-4388-8415-80F70AC1975C}" type="datetime1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5DE-DC31-4582-AED1-992AA1A98D84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60D-2E7F-4D48-B670-FE83AF5B11DD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936-CECD-436F-8A76-AA3EAD4CCC96}" type="datetime1">
              <a:rPr lang="en-US" smtClean="0"/>
              <a:t>4/12/2015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FF11-3F0A-40B6-996F-4E130EE7D5A4}" type="datetime1">
              <a:rPr lang="en-US" smtClean="0"/>
              <a:t>4/12/2015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1AE-BC7E-4874-A111-6605140F27DA}" type="datetime1">
              <a:rPr lang="en-US" smtClean="0"/>
              <a:t>4/12/2015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E0E2-CA7B-4BF3-A099-E8A3907C8793}" type="datetime1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2CAC-F049-46CF-9F04-1482A87F0C88}" type="datetime1">
              <a:rPr lang="en-US" smtClean="0"/>
              <a:t>4/12/2015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7C-6F02-4F34-A507-5D612125D293}" type="datetime1">
              <a:rPr lang="en-US" smtClean="0"/>
              <a:t>4/12/2015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F77D74-B9E1-4380-975E-3AD1FC84CD5A}" type="datetime1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26ADE4-D117-4D0B-8D78-6A848D64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LeafO3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733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Mohamed Khalil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Brahim</a:t>
            </a:r>
            <a:endParaRPr lang="en-US" dirty="0" smtClean="0"/>
          </a:p>
          <a:p>
            <a:r>
              <a:rPr lang="en-US" dirty="0" err="1" smtClean="0"/>
              <a:t>Saad</a:t>
            </a:r>
            <a:r>
              <a:rPr lang="en-US" dirty="0" smtClean="0"/>
              <a:t> </a:t>
            </a:r>
            <a:r>
              <a:rPr lang="en-US" dirty="0" err="1" smtClean="0"/>
              <a:t>Taame</a:t>
            </a:r>
            <a:endParaRPr lang="en-US" dirty="0" smtClean="0"/>
          </a:p>
          <a:p>
            <a:r>
              <a:rPr lang="en-US" dirty="0" smtClean="0"/>
              <a:t>Omar Bougamza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754" y="4492525"/>
            <a:ext cx="1904762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10</a:t>
            </a:fld>
            <a:endParaRPr lang="en-US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74" y="868363"/>
            <a:ext cx="3072765" cy="512127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67150" y="2125861"/>
            <a:ext cx="3475038" cy="260627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25861"/>
            <a:ext cx="3475038" cy="2606278"/>
          </a:xfrm>
        </p:spPr>
      </p:pic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74" y="868363"/>
            <a:ext cx="3072765" cy="51212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12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25861"/>
            <a:ext cx="3475038" cy="2606278"/>
          </a:xfrm>
        </p:spPr>
      </p:pic>
      <p:pic>
        <p:nvPicPr>
          <p:cNvPr id="12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74" y="868363"/>
            <a:ext cx="3072765" cy="512127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25861"/>
            <a:ext cx="3475038" cy="2606278"/>
          </a:xfr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74" y="868363"/>
            <a:ext cx="3072765" cy="51212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73048"/>
            <a:ext cx="7315200" cy="3255264"/>
          </a:xfrm>
        </p:spPr>
        <p:txBody>
          <a:bodyPr/>
          <a:lstStyle/>
          <a:p>
            <a:r>
              <a:rPr lang="en-US" dirty="0" smtClean="0"/>
              <a:t>Moment of Truth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Ozone Damaged Leaf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2</a:t>
            </a:fld>
            <a:endParaRPr lang="en-US"/>
          </a:p>
        </p:txBody>
      </p:sp>
      <p:pic>
        <p:nvPicPr>
          <p:cNvPr id="1030" name="Picture 6" descr="http://curbstonevalley.com/wp-content/uploads/2013/01/Pearsawfly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68" y="1123837"/>
            <a:ext cx="6079331" cy="486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3</a:t>
            </a:fld>
            <a:endParaRPr lang="en-US"/>
          </a:p>
        </p:txBody>
      </p:sp>
      <p:pic>
        <p:nvPicPr>
          <p:cNvPr id="11" name="Shape 46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7150" y="2124379"/>
            <a:ext cx="3475038" cy="26092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2" name="Shape 52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438" y="2124379"/>
            <a:ext cx="3475037" cy="26092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3" name="TextBox 12"/>
          <p:cNvSpPr txBox="1"/>
          <p:nvPr/>
        </p:nvSpPr>
        <p:spPr>
          <a:xfrm>
            <a:off x="5238750" y="175504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1599" y="175504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LeafO</a:t>
            </a:r>
            <a:r>
              <a:rPr lang="en-US" sz="5400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LeafO</a:t>
            </a:r>
            <a:r>
              <a:rPr lang="en-US" sz="2800" dirty="0" smtClean="0"/>
              <a:t>3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fr" dirty="0">
                <a:solidFill>
                  <a:srgbClr val="222222"/>
                </a:solidFill>
              </a:rPr>
              <a:t>Guide a user through a protocol for taking a single leaf image;</a:t>
            </a:r>
          </a:p>
          <a:p>
            <a:pPr marL="457200" lvl="0" indent="-3429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fr" dirty="0">
                <a:solidFill>
                  <a:srgbClr val="222222"/>
                </a:solidFill>
              </a:rPr>
              <a:t>Acquire a picture of a leaf through a smartphone </a:t>
            </a:r>
            <a:r>
              <a:rPr lang="fr" dirty="0" smtClean="0">
                <a:solidFill>
                  <a:srgbClr val="222222"/>
                </a:solidFill>
              </a:rPr>
              <a:t>camera;</a:t>
            </a:r>
            <a:endParaRPr lang="fr" dirty="0">
              <a:solidFill>
                <a:srgbClr val="222222"/>
              </a:solidFill>
            </a:endParaRPr>
          </a:p>
          <a:p>
            <a:pPr marL="457200" lvl="0" indent="-3429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fr" dirty="0">
                <a:solidFill>
                  <a:srgbClr val="222222"/>
                </a:solidFill>
              </a:rPr>
              <a:t>Use the colors in the </a:t>
            </a:r>
            <a:r>
              <a:rPr lang="fr" dirty="0" smtClean="0">
                <a:solidFill>
                  <a:srgbClr val="222222"/>
                </a:solidFill>
              </a:rPr>
              <a:t>picture to </a:t>
            </a:r>
            <a:r>
              <a:rPr lang="fr" dirty="0">
                <a:solidFill>
                  <a:srgbClr val="222222"/>
                </a:solidFill>
              </a:rPr>
              <a:t>calculate the area of the leaf and;</a:t>
            </a:r>
          </a:p>
          <a:p>
            <a:pPr marL="457200" lvl="0" indent="-3429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fr" dirty="0">
                <a:solidFill>
                  <a:srgbClr val="222222"/>
                </a:solidFill>
              </a:rPr>
              <a:t>Determine the fraction of the leaf that has been injured by </a:t>
            </a:r>
            <a:r>
              <a:rPr lang="fr" dirty="0" smtClean="0">
                <a:solidFill>
                  <a:srgbClr val="222222"/>
                </a:solidFill>
              </a:rPr>
              <a:t>ozone</a:t>
            </a:r>
            <a:r>
              <a:rPr lang="fr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718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450" y="940348"/>
            <a:ext cx="5289550" cy="4968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2800" dirty="0" smtClean="0"/>
              <a:t>Study </a:t>
            </a:r>
            <a:r>
              <a:rPr lang="fr" sz="2800" dirty="0"/>
              <a:t>pictures of leaf samples.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2800" dirty="0" smtClean="0"/>
              <a:t>Background </a:t>
            </a:r>
            <a:r>
              <a:rPr lang="fr" sz="2800" dirty="0"/>
              <a:t>pixels: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fr" sz="2800" b="1" dirty="0"/>
              <a:t>abs(</a:t>
            </a:r>
            <a:r>
              <a:rPr lang="fr" sz="2800" b="1" dirty="0">
                <a:solidFill>
                  <a:srgbClr val="FF0000"/>
                </a:solidFill>
              </a:rPr>
              <a:t>r</a:t>
            </a:r>
            <a:r>
              <a:rPr lang="fr" sz="2800" b="1" dirty="0"/>
              <a:t>-</a:t>
            </a:r>
            <a:r>
              <a:rPr lang="fr" sz="2800" b="1" dirty="0">
                <a:solidFill>
                  <a:srgbClr val="00B050"/>
                </a:solidFill>
              </a:rPr>
              <a:t>g</a:t>
            </a:r>
            <a:r>
              <a:rPr lang="fr" sz="2800" b="1" dirty="0"/>
              <a:t>) &lt; 15 AND abs(</a:t>
            </a:r>
            <a:r>
              <a:rPr lang="fr" sz="2800" b="1" dirty="0">
                <a:solidFill>
                  <a:srgbClr val="0070C0"/>
                </a:solidFill>
              </a:rPr>
              <a:t>b</a:t>
            </a:r>
            <a:r>
              <a:rPr lang="fr" sz="2800" b="1" dirty="0"/>
              <a:t>-</a:t>
            </a:r>
            <a:r>
              <a:rPr lang="fr" sz="2800" b="1" dirty="0">
                <a:solidFill>
                  <a:srgbClr val="FF0000"/>
                </a:solidFill>
              </a:rPr>
              <a:t>r</a:t>
            </a:r>
            <a:r>
              <a:rPr lang="fr" sz="2800" b="1" dirty="0"/>
              <a:t>) &lt; 15.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2800" dirty="0"/>
              <a:t>High </a:t>
            </a:r>
            <a:r>
              <a:rPr lang="fr" sz="2800" b="1" dirty="0" smtClean="0">
                <a:solidFill>
                  <a:srgbClr val="00B050"/>
                </a:solidFill>
              </a:rPr>
              <a:t>green</a:t>
            </a:r>
            <a:r>
              <a:rPr lang="fr" sz="2800" dirty="0" smtClean="0"/>
              <a:t>/</a:t>
            </a:r>
            <a:r>
              <a:rPr lang="fr" sz="2800" b="1" dirty="0" smtClean="0">
                <a:solidFill>
                  <a:srgbClr val="FF0000"/>
                </a:solidFill>
              </a:rPr>
              <a:t>red</a:t>
            </a:r>
            <a:r>
              <a:rPr lang="fr" sz="2800" dirty="0" smtClean="0"/>
              <a:t> </a:t>
            </a:r>
            <a:r>
              <a:rPr lang="fr" sz="2800" dirty="0"/>
              <a:t>contrast: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fr" sz="2800" dirty="0"/>
              <a:t>Healthy pixel: </a:t>
            </a:r>
            <a:r>
              <a:rPr lang="fr" sz="2800" b="1" dirty="0">
                <a:solidFill>
                  <a:srgbClr val="00B050"/>
                </a:solidFill>
              </a:rPr>
              <a:t>green</a:t>
            </a:r>
            <a:r>
              <a:rPr lang="fr" sz="2800" b="1" dirty="0"/>
              <a:t> channel value &gt; </a:t>
            </a:r>
            <a:r>
              <a:rPr lang="fr" sz="2800" b="1" dirty="0">
                <a:solidFill>
                  <a:srgbClr val="FF0000"/>
                </a:solidFill>
              </a:rPr>
              <a:t>red</a:t>
            </a:r>
            <a:r>
              <a:rPr lang="fr" sz="2800" b="1" dirty="0"/>
              <a:t> channel </a:t>
            </a:r>
            <a:r>
              <a:rPr lang="fr" sz="2800" b="1" dirty="0" smtClean="0"/>
              <a:t>value</a:t>
            </a:r>
            <a:r>
              <a:rPr lang="fr" sz="2800" dirty="0"/>
              <a:t>.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2800" dirty="0"/>
              <a:t>Low </a:t>
            </a:r>
            <a:r>
              <a:rPr lang="fr" sz="2800" b="1" dirty="0" smtClean="0">
                <a:solidFill>
                  <a:srgbClr val="00B050"/>
                </a:solidFill>
              </a:rPr>
              <a:t>green</a:t>
            </a:r>
            <a:r>
              <a:rPr lang="fr" sz="2800" b="1" dirty="0" smtClean="0">
                <a:solidFill>
                  <a:schemeClr val="tx1"/>
                </a:solidFill>
              </a:rPr>
              <a:t>/</a:t>
            </a:r>
            <a:r>
              <a:rPr lang="fr" sz="2800" b="1" dirty="0" smtClean="0">
                <a:solidFill>
                  <a:srgbClr val="FF0000"/>
                </a:solidFill>
              </a:rPr>
              <a:t>red</a:t>
            </a:r>
            <a:r>
              <a:rPr lang="fr" sz="2800" dirty="0" smtClean="0"/>
              <a:t> contrast</a:t>
            </a:r>
            <a:r>
              <a:rPr lang="fr" sz="2800" dirty="0"/>
              <a:t>: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fr" sz="2800" dirty="0"/>
              <a:t>Healthy pixel: </a:t>
            </a:r>
            <a:r>
              <a:rPr lang="fr" sz="2800" b="1" dirty="0"/>
              <a:t>ABS(</a:t>
            </a:r>
            <a:r>
              <a:rPr lang="fr" sz="2800" b="1" dirty="0">
                <a:solidFill>
                  <a:srgbClr val="FF0000"/>
                </a:solidFill>
              </a:rPr>
              <a:t>red</a:t>
            </a:r>
            <a:r>
              <a:rPr lang="fr" sz="2800" b="1" dirty="0"/>
              <a:t> channel value - </a:t>
            </a:r>
            <a:r>
              <a:rPr lang="fr" sz="2800" b="1" dirty="0">
                <a:solidFill>
                  <a:srgbClr val="00B050"/>
                </a:solidFill>
              </a:rPr>
              <a:t>green</a:t>
            </a:r>
            <a:r>
              <a:rPr lang="fr" sz="2800" b="1" dirty="0"/>
              <a:t> channel value) &gt;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Classifying Pixels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8</a:t>
            </a:fld>
            <a:endParaRPr lang="en-US"/>
          </a:p>
        </p:txBody>
      </p:sp>
      <p:pic>
        <p:nvPicPr>
          <p:cNvPr id="6" name="Shape 75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8286" y="868363"/>
            <a:ext cx="3072765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0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574" y="868363"/>
            <a:ext cx="3072765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464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DE4-D117-4D0B-8D78-6A848D64329D}" type="slidenum">
              <a:rPr lang="en-US" smtClean="0"/>
              <a:t>9</a:t>
            </a:fld>
            <a:endParaRPr lang="en-US"/>
          </a:p>
        </p:txBody>
      </p:sp>
      <p:pic>
        <p:nvPicPr>
          <p:cNvPr id="6" name="Shape 85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8286" y="868363"/>
            <a:ext cx="3072765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0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574" y="868363"/>
            <a:ext cx="3072765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5" y="59192"/>
            <a:ext cx="1062446" cy="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962</TotalTime>
  <Words>160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Wingdings</vt:lpstr>
      <vt:lpstr>Wingdings 2</vt:lpstr>
      <vt:lpstr>Frame</vt:lpstr>
      <vt:lpstr>LeafO3</vt:lpstr>
      <vt:lpstr>Ozone Damaged Leaf</vt:lpstr>
      <vt:lpstr>Case</vt:lpstr>
      <vt:lpstr>LeafO3</vt:lpstr>
      <vt:lpstr>LeafO3 Features</vt:lpstr>
      <vt:lpstr>Data Set</vt:lpstr>
      <vt:lpstr>Algorithm</vt:lpstr>
      <vt:lpstr>Taking a picture</vt:lpstr>
      <vt:lpstr>Leaf Analysis</vt:lpstr>
      <vt:lpstr>Leaf 1</vt:lpstr>
      <vt:lpstr>Leaf 2</vt:lpstr>
      <vt:lpstr>Leaf 3</vt:lpstr>
      <vt:lpstr>Leaf 4</vt:lpstr>
      <vt:lpstr>Moment of Truth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Learning Center at the Center of Student Success - 2014</dc:title>
  <dc:creator>BBC</dc:creator>
  <cp:lastModifiedBy>BBC</cp:lastModifiedBy>
  <cp:revision>87</cp:revision>
  <dcterms:created xsi:type="dcterms:W3CDTF">2014-04-16T15:31:32Z</dcterms:created>
  <dcterms:modified xsi:type="dcterms:W3CDTF">2015-04-12T15:50:01Z</dcterms:modified>
</cp:coreProperties>
</file>