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uli Bold" pitchFamily="2" charset="77"/>
      <p:regular r:id="rId18"/>
      <p:bold r:id="rId19"/>
    </p:embeddedFont>
    <p:embeddedFont>
      <p:font typeface="Muli Bold Bold" pitchFamily="2" charset="77"/>
      <p:regular r:id="rId20"/>
      <p:bold r:id="rId21"/>
    </p:embeddedFont>
    <p:embeddedFont>
      <p:font typeface="Muli Regular" pitchFamily="2" charset="77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640" autoAdjust="0"/>
  </p:normalViewPr>
  <p:slideViewPr>
    <p:cSldViewPr>
      <p:cViewPr varScale="1">
        <p:scale>
          <a:sx n="58" d="100"/>
          <a:sy n="58" d="100"/>
        </p:scale>
        <p:origin x="1024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8.svg"/><Relationship Id="rId5" Type="http://schemas.openxmlformats.org/officeDocument/2006/relationships/image" Target="../media/image13.sv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57300" y="-282012"/>
            <a:ext cx="6629400" cy="112395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8701569" y="2867631"/>
            <a:ext cx="8557731" cy="4239291"/>
            <a:chOff x="0" y="0"/>
            <a:chExt cx="11410308" cy="5652388"/>
          </a:xfrm>
        </p:grpSpPr>
        <p:sp>
          <p:nvSpPr>
            <p:cNvPr id="4" name="AutoShape 4"/>
            <p:cNvSpPr/>
            <p:nvPr/>
          </p:nvSpPr>
          <p:spPr>
            <a:xfrm>
              <a:off x="0" y="3301912"/>
              <a:ext cx="1132833" cy="47367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229464"/>
              <a:ext cx="11410308" cy="27768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500"/>
                </a:lnSpc>
                <a:spcBef>
                  <a:spcPct val="0"/>
                </a:spcBef>
              </a:pPr>
              <a:r>
                <a:rPr lang="en-US" sz="12500">
                  <a:solidFill>
                    <a:srgbClr val="FFFFFF"/>
                  </a:solidFill>
                  <a:latin typeface="Muli Bold Bold"/>
                </a:rPr>
                <a:t>G-SYNDIC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4033253"/>
              <a:ext cx="10174042" cy="16143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52"/>
                </a:lnSpc>
              </a:pPr>
              <a:r>
                <a:rPr lang="en-US" sz="3537" spc="70">
                  <a:solidFill>
                    <a:srgbClr val="FFFFFF"/>
                  </a:solidFill>
                  <a:latin typeface="Muli Regular"/>
                </a:rPr>
                <a:t>Application web de Gestion de Syndic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1452807" y="1406669"/>
            <a:ext cx="5857386" cy="7473661"/>
          </a:xfrm>
          <a:custGeom>
            <a:avLst/>
            <a:gdLst/>
            <a:ahLst/>
            <a:cxnLst/>
            <a:rect l="l" t="t" r="r" b="b"/>
            <a:pathLst>
              <a:path w="5857386" h="7473661">
                <a:moveTo>
                  <a:pt x="0" y="0"/>
                </a:moveTo>
                <a:lnTo>
                  <a:pt x="5857386" y="0"/>
                </a:lnTo>
                <a:lnTo>
                  <a:pt x="5857386" y="7473662"/>
                </a:lnTo>
                <a:lnTo>
                  <a:pt x="0" y="74736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91390"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111929" y="2050858"/>
            <a:ext cx="14064142" cy="7531894"/>
          </a:xfrm>
          <a:custGeom>
            <a:avLst/>
            <a:gdLst/>
            <a:ahLst/>
            <a:cxnLst/>
            <a:rect l="l" t="t" r="r" b="b"/>
            <a:pathLst>
              <a:path w="14064142" h="7531894">
                <a:moveTo>
                  <a:pt x="0" y="0"/>
                </a:moveTo>
                <a:lnTo>
                  <a:pt x="14064142" y="0"/>
                </a:lnTo>
                <a:lnTo>
                  <a:pt x="14064142" y="7531893"/>
                </a:lnTo>
                <a:lnTo>
                  <a:pt x="0" y="75318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35" b="-535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98977" y="364254"/>
            <a:ext cx="12354702" cy="935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383"/>
              </a:lnSpc>
            </a:pPr>
            <a:r>
              <a:rPr lang="en-US" sz="6153">
                <a:solidFill>
                  <a:srgbClr val="FFFFFF"/>
                </a:solidFill>
                <a:latin typeface="Muli Bold"/>
              </a:rPr>
              <a:t>DIAGRAMME  DE SEQUENCE 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34173" y="5340097"/>
            <a:ext cx="14819653" cy="2054616"/>
            <a:chOff x="0" y="0"/>
            <a:chExt cx="19759537" cy="2739488"/>
          </a:xfrm>
        </p:grpSpPr>
        <p:sp>
          <p:nvSpPr>
            <p:cNvPr id="3" name="AutoShape 3"/>
            <p:cNvSpPr/>
            <p:nvPr/>
          </p:nvSpPr>
          <p:spPr>
            <a:xfrm>
              <a:off x="0" y="2631368"/>
              <a:ext cx="2585794" cy="108120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95250"/>
              <a:ext cx="19759537" cy="11070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000"/>
                </a:lnSpc>
              </a:pPr>
              <a:r>
                <a:rPr lang="en-US" sz="5000" spc="100">
                  <a:solidFill>
                    <a:srgbClr val="FFFFFF"/>
                  </a:solidFill>
                  <a:latin typeface="Muli Bold"/>
                </a:rPr>
                <a:t>DEMONSTRATION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779084" y="6160920"/>
            <a:ext cx="7243281" cy="1607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30"/>
              </a:lnSpc>
            </a:pPr>
            <a:r>
              <a:rPr lang="en-US" sz="5358">
                <a:solidFill>
                  <a:srgbClr val="1E4844"/>
                </a:solidFill>
                <a:latin typeface="Muli Bold"/>
              </a:rPr>
              <a:t>DES QUESTIONS ? COMMENTAIRES ?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052943" y="2595627"/>
            <a:ext cx="7243281" cy="183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400"/>
              </a:lnSpc>
            </a:pPr>
            <a:r>
              <a:rPr lang="en-US" sz="12000">
                <a:solidFill>
                  <a:srgbClr val="1E4844"/>
                </a:solidFill>
                <a:latin typeface="Muli Bold"/>
              </a:rPr>
              <a:t>MERCI!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34173" y="3381122"/>
            <a:ext cx="14819653" cy="4013591"/>
            <a:chOff x="0" y="0"/>
            <a:chExt cx="19759537" cy="5351455"/>
          </a:xfrm>
        </p:grpSpPr>
        <p:sp>
          <p:nvSpPr>
            <p:cNvPr id="3" name="AutoShape 3"/>
            <p:cNvSpPr/>
            <p:nvPr/>
          </p:nvSpPr>
          <p:spPr>
            <a:xfrm>
              <a:off x="0" y="5243335"/>
              <a:ext cx="2585794" cy="108120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19759537" cy="36999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99"/>
                </a:lnSpc>
              </a:pPr>
              <a:r>
                <a:rPr lang="en-US" sz="3999" spc="79">
                  <a:solidFill>
                    <a:srgbClr val="FFFFFF"/>
                  </a:solidFill>
                  <a:latin typeface="Muli Bold"/>
                </a:rPr>
                <a:t>PROBLÉMATIQUE :</a:t>
              </a:r>
            </a:p>
            <a:p>
              <a:pPr algn="ctr">
                <a:lnSpc>
                  <a:spcPts val="5599"/>
                </a:lnSpc>
              </a:pPr>
              <a:r>
                <a:rPr lang="en-US" sz="3999" spc="79">
                  <a:solidFill>
                    <a:srgbClr val="FFFFFF"/>
                  </a:solidFill>
                  <a:latin typeface="Muli Bold"/>
                </a:rPr>
                <a:t> COMMENT OPTIMISER LA TRANSPARENCE ET LA COMMUNICATION ENTRE LES SYNDICS ET LES COPROPRIÉTAIRES GRÂCE À UNE APPLICATION WEB ?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806171"/>
            <a:ext cx="12424881" cy="2435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Muli Bold"/>
              </a:rPr>
              <a:t>NOM ET PRÉNOM </a:t>
            </a:r>
          </a:p>
          <a:p>
            <a:pPr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Muli Bold"/>
              </a:rPr>
              <a:t>DES STAGIAIRES :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144000" y="5993967"/>
            <a:ext cx="8606565" cy="2574881"/>
            <a:chOff x="0" y="0"/>
            <a:chExt cx="11475420" cy="3433174"/>
          </a:xfrm>
        </p:grpSpPr>
        <p:sp>
          <p:nvSpPr>
            <p:cNvPr id="4" name="AutoShape 4"/>
            <p:cNvSpPr/>
            <p:nvPr/>
          </p:nvSpPr>
          <p:spPr>
            <a:xfrm>
              <a:off x="0" y="3370383"/>
              <a:ext cx="1501709" cy="62791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11475420" cy="24869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83528" lvl="1" indent="-391764">
                <a:lnSpc>
                  <a:spcPts val="5080"/>
                </a:lnSpc>
                <a:buFont typeface="Arial"/>
                <a:buChar char="•"/>
              </a:pPr>
              <a:r>
                <a:rPr lang="en-US" sz="3629" spc="72" dirty="0">
                  <a:solidFill>
                    <a:srgbClr val="FFFFFF"/>
                  </a:solidFill>
                  <a:latin typeface="Muli Bold"/>
                </a:rPr>
                <a:t>LAZIBA JIHAD</a:t>
              </a:r>
            </a:p>
            <a:p>
              <a:pPr marL="783528" lvl="1" indent="-391764">
                <a:lnSpc>
                  <a:spcPts val="5080"/>
                </a:lnSpc>
                <a:buFont typeface="Arial"/>
                <a:buChar char="•"/>
              </a:pPr>
              <a:r>
                <a:rPr lang="en-US" sz="3629" spc="72" dirty="0">
                  <a:solidFill>
                    <a:srgbClr val="FFFFFF"/>
                  </a:solidFill>
                  <a:latin typeface="Muli Bold"/>
                </a:rPr>
                <a:t>BENAYIBA ADAM</a:t>
              </a:r>
            </a:p>
            <a:p>
              <a:pPr marL="783528" lvl="1" indent="-391764">
                <a:lnSpc>
                  <a:spcPts val="5080"/>
                </a:lnSpc>
                <a:buFont typeface="Arial"/>
                <a:buChar char="•"/>
              </a:pPr>
              <a:r>
                <a:rPr lang="en-US" sz="3629" spc="72" dirty="0">
                  <a:solidFill>
                    <a:srgbClr val="FFFFFF"/>
                  </a:solidFill>
                  <a:latin typeface="Muli Bold"/>
                </a:rPr>
                <a:t>CHERTI OMAR</a:t>
              </a:r>
            </a:p>
          </p:txBody>
        </p:sp>
      </p:grpSp>
      <p:grpSp>
        <p:nvGrpSpPr>
          <p:cNvPr id="6" name="Group 3">
            <a:extLst>
              <a:ext uri="{FF2B5EF4-FFF2-40B4-BE49-F238E27FC236}">
                <a16:creationId xmlns:a16="http://schemas.microsoft.com/office/drawing/2014/main" id="{D50EE513-8D29-5186-C57C-164E3162A61D}"/>
              </a:ext>
            </a:extLst>
          </p:cNvPr>
          <p:cNvGrpSpPr/>
          <p:nvPr/>
        </p:nvGrpSpPr>
        <p:grpSpPr>
          <a:xfrm>
            <a:off x="1028700" y="5862156"/>
            <a:ext cx="8606565" cy="2617744"/>
            <a:chOff x="0" y="-57151"/>
            <a:chExt cx="11475420" cy="3490325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3C910202-AF09-31B1-44A1-EC667DEB5BB2}"/>
                </a:ext>
              </a:extLst>
            </p:cNvPr>
            <p:cNvSpPr/>
            <p:nvPr/>
          </p:nvSpPr>
          <p:spPr>
            <a:xfrm>
              <a:off x="0" y="3370383"/>
              <a:ext cx="1501709" cy="62791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8" name="TextBox 5">
              <a:extLst>
                <a:ext uri="{FF2B5EF4-FFF2-40B4-BE49-F238E27FC236}">
                  <a16:creationId xmlns:a16="http://schemas.microsoft.com/office/drawing/2014/main" id="{8ED87EA9-0148-E441-E97B-A8F75A42DEDC}"/>
                </a:ext>
              </a:extLst>
            </p:cNvPr>
            <p:cNvSpPr txBox="1"/>
            <p:nvPr/>
          </p:nvSpPr>
          <p:spPr>
            <a:xfrm>
              <a:off x="0" y="-57151"/>
              <a:ext cx="11475420" cy="16743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83528" lvl="1" indent="-391764">
                <a:lnSpc>
                  <a:spcPts val="5080"/>
                </a:lnSpc>
                <a:buFont typeface="Arial"/>
                <a:buChar char="•"/>
              </a:pPr>
              <a:r>
                <a:rPr lang="en-US" sz="3629" spc="72" dirty="0">
                  <a:solidFill>
                    <a:srgbClr val="FFFFFF"/>
                  </a:solidFill>
                  <a:latin typeface="Muli Bold"/>
                </a:rPr>
                <a:t>ENCADRÉ PAR :</a:t>
              </a:r>
            </a:p>
            <a:p>
              <a:pPr marL="2155128" lvl="4" indent="-391764">
                <a:lnSpc>
                  <a:spcPts val="5080"/>
                </a:lnSpc>
                <a:buFont typeface="Arial"/>
                <a:buChar char="•"/>
              </a:pPr>
              <a:r>
                <a:rPr lang="en-US" sz="3629" spc="72" dirty="0">
                  <a:solidFill>
                    <a:srgbClr val="FFFFFF"/>
                  </a:solidFill>
                  <a:latin typeface="Muli Bold"/>
                </a:rPr>
                <a:t>M.LAMNAOUAR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939801" y="2838808"/>
            <a:ext cx="5300870" cy="4114800"/>
          </a:xfrm>
          <a:custGeom>
            <a:avLst/>
            <a:gdLst/>
            <a:ahLst/>
            <a:cxnLst/>
            <a:rect l="l" t="t" r="r" b="b"/>
            <a:pathLst>
              <a:path w="5300870" h="4114800">
                <a:moveTo>
                  <a:pt x="0" y="0"/>
                </a:moveTo>
                <a:lnTo>
                  <a:pt x="5300870" y="0"/>
                </a:lnTo>
                <a:lnTo>
                  <a:pt x="53008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457524" y="1082253"/>
            <a:ext cx="13372951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 spc="160">
                <a:solidFill>
                  <a:srgbClr val="FFFFFF"/>
                </a:solidFill>
                <a:latin typeface="Muli Bold"/>
              </a:rPr>
              <a:t> LISTE DES UTILISATEURS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498159" y="7760627"/>
            <a:ext cx="4184154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79">
                <a:solidFill>
                  <a:srgbClr val="FFFFFF"/>
                </a:solidFill>
                <a:latin typeface="Muli Bold"/>
              </a:rPr>
              <a:t>ADMIN : SYNDIC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90600" y="8578850"/>
            <a:ext cx="4488281" cy="679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79">
                <a:solidFill>
                  <a:srgbClr val="FFFFFF"/>
                </a:solidFill>
                <a:latin typeface="Muli Bold"/>
              </a:rPr>
              <a:t>FOURNISSEUR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091342" y="8578850"/>
            <a:ext cx="5285929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79">
                <a:solidFill>
                  <a:srgbClr val="FFFFFF"/>
                </a:solidFill>
                <a:latin typeface="Muli Bold"/>
              </a:rPr>
              <a:t>LES PROPRIÉTAIRES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9144000" y="3599282"/>
            <a:ext cx="7391542" cy="6263100"/>
            <a:chOff x="0" y="0"/>
            <a:chExt cx="19050000" cy="16141700"/>
          </a:xfrm>
        </p:grpSpPr>
        <p:sp>
          <p:nvSpPr>
            <p:cNvPr id="3" name="Freeform 3"/>
            <p:cNvSpPr/>
            <p:nvPr/>
          </p:nvSpPr>
          <p:spPr>
            <a:xfrm>
              <a:off x="367919" y="327025"/>
              <a:ext cx="18314288" cy="10660888"/>
            </a:xfrm>
            <a:custGeom>
              <a:avLst/>
              <a:gdLst/>
              <a:ahLst/>
              <a:cxnLst/>
              <a:rect l="l" t="t" r="r" b="b"/>
              <a:pathLst>
                <a:path w="18314288" h="10660888">
                  <a:moveTo>
                    <a:pt x="18314162" y="10660888"/>
                  </a:moveTo>
                  <a:lnTo>
                    <a:pt x="0" y="10660888"/>
                  </a:lnTo>
                  <a:lnTo>
                    <a:pt x="0" y="0"/>
                  </a:lnTo>
                  <a:lnTo>
                    <a:pt x="18314288" y="0"/>
                  </a:lnTo>
                  <a:lnTo>
                    <a:pt x="18314288" y="10660888"/>
                  </a:lnTo>
                  <a:close/>
                </a:path>
              </a:pathLst>
            </a:custGeom>
            <a:blipFill>
              <a:blip r:embed="rId2"/>
              <a:stretch>
                <a:fillRect l="-1386" r="-1386"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9050000" cy="16141700"/>
            </a:xfrm>
            <a:custGeom>
              <a:avLst/>
              <a:gdLst/>
              <a:ahLst/>
              <a:cxnLst/>
              <a:rect l="l" t="t" r="r" b="b"/>
              <a:pathLst>
                <a:path w="19050000" h="16141700">
                  <a:moveTo>
                    <a:pt x="19050000" y="16141700"/>
                  </a:moveTo>
                  <a:lnTo>
                    <a:pt x="0" y="16141700"/>
                  </a:lnTo>
                  <a:lnTo>
                    <a:pt x="0" y="0"/>
                  </a:lnTo>
                  <a:lnTo>
                    <a:pt x="19050000" y="0"/>
                  </a:lnTo>
                  <a:lnTo>
                    <a:pt x="19050000" y="16141700"/>
                  </a:lnTo>
                  <a:close/>
                </a:path>
              </a:pathLst>
            </a:custGeom>
            <a:blipFill>
              <a:blip r:embed="rId3"/>
              <a:stretch>
                <a:fillRect t="-9" b="-9"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2450177" y="3599282"/>
            <a:ext cx="1013266" cy="938538"/>
          </a:xfrm>
          <a:custGeom>
            <a:avLst/>
            <a:gdLst/>
            <a:ahLst/>
            <a:cxnLst/>
            <a:rect l="l" t="t" r="r" b="b"/>
            <a:pathLst>
              <a:path w="1013266" h="938538">
                <a:moveTo>
                  <a:pt x="0" y="0"/>
                </a:moveTo>
                <a:lnTo>
                  <a:pt x="1013266" y="0"/>
                </a:lnTo>
                <a:lnTo>
                  <a:pt x="1013266" y="938537"/>
                </a:lnTo>
                <a:lnTo>
                  <a:pt x="0" y="9385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450177" y="5328394"/>
            <a:ext cx="1013266" cy="709286"/>
          </a:xfrm>
          <a:custGeom>
            <a:avLst/>
            <a:gdLst/>
            <a:ahLst/>
            <a:cxnLst/>
            <a:rect l="l" t="t" r="r" b="b"/>
            <a:pathLst>
              <a:path w="1013266" h="709286">
                <a:moveTo>
                  <a:pt x="0" y="0"/>
                </a:moveTo>
                <a:lnTo>
                  <a:pt x="1013266" y="0"/>
                </a:lnTo>
                <a:lnTo>
                  <a:pt x="1013266" y="709287"/>
                </a:lnTo>
                <a:lnTo>
                  <a:pt x="0" y="7092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561975"/>
            <a:ext cx="13814703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Muli Bold"/>
              </a:rPr>
              <a:t>LES TECHNOLOGIES UTILISÉES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891748"/>
            <a:ext cx="13814703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505" lvl="1" indent="-539753">
              <a:lnSpc>
                <a:spcPts val="6000"/>
              </a:lnSpc>
              <a:buFont typeface="Arial"/>
              <a:buChar char="•"/>
            </a:pPr>
            <a:r>
              <a:rPr lang="en-US" sz="5000">
                <a:solidFill>
                  <a:srgbClr val="FFFFFF"/>
                </a:solidFill>
                <a:latin typeface="Muli Bold"/>
              </a:rPr>
              <a:t>LANDING PAGE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814970" y="3897100"/>
            <a:ext cx="13814703" cy="34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71" lvl="1" indent="-248285">
              <a:lnSpc>
                <a:spcPts val="276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Muli Bold"/>
              </a:rPr>
              <a:t>REACT JS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624757" y="5505716"/>
            <a:ext cx="5357928" cy="354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2411" lvl="1" indent="-251206">
              <a:lnSpc>
                <a:spcPts val="2792"/>
              </a:lnSpc>
              <a:buFont typeface="Arial"/>
              <a:buChar char="•"/>
            </a:pPr>
            <a:r>
              <a:rPr lang="en-US" sz="2327">
                <a:solidFill>
                  <a:srgbClr val="FFFFFF"/>
                </a:solidFill>
                <a:latin typeface="Muli Bold"/>
              </a:rPr>
              <a:t>TAILWIND CSS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506278" y="4199283"/>
            <a:ext cx="2156935" cy="576490"/>
          </a:xfrm>
          <a:custGeom>
            <a:avLst/>
            <a:gdLst/>
            <a:ahLst/>
            <a:cxnLst/>
            <a:rect l="l" t="t" r="r" b="b"/>
            <a:pathLst>
              <a:path w="2156935" h="576490">
                <a:moveTo>
                  <a:pt x="0" y="0"/>
                </a:moveTo>
                <a:lnTo>
                  <a:pt x="2156935" y="0"/>
                </a:lnTo>
                <a:lnTo>
                  <a:pt x="2156935" y="576490"/>
                </a:lnTo>
                <a:lnTo>
                  <a:pt x="0" y="5764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702850" y="5143500"/>
            <a:ext cx="1763790" cy="926792"/>
          </a:xfrm>
          <a:custGeom>
            <a:avLst/>
            <a:gdLst/>
            <a:ahLst/>
            <a:cxnLst/>
            <a:rect l="l" t="t" r="r" b="b"/>
            <a:pathLst>
              <a:path w="1763790" h="926792">
                <a:moveTo>
                  <a:pt x="0" y="0"/>
                </a:moveTo>
                <a:lnTo>
                  <a:pt x="1763791" y="0"/>
                </a:lnTo>
                <a:lnTo>
                  <a:pt x="1763791" y="926792"/>
                </a:lnTo>
                <a:lnTo>
                  <a:pt x="0" y="9267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944981" y="7749593"/>
            <a:ext cx="1521660" cy="857663"/>
          </a:xfrm>
          <a:custGeom>
            <a:avLst/>
            <a:gdLst/>
            <a:ahLst/>
            <a:cxnLst/>
            <a:rect l="l" t="t" r="r" b="b"/>
            <a:pathLst>
              <a:path w="1521660" h="857663">
                <a:moveTo>
                  <a:pt x="0" y="0"/>
                </a:moveTo>
                <a:lnTo>
                  <a:pt x="1521660" y="0"/>
                </a:lnTo>
                <a:lnTo>
                  <a:pt x="1521660" y="857662"/>
                </a:lnTo>
                <a:lnTo>
                  <a:pt x="0" y="8576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9144000" y="3599282"/>
            <a:ext cx="7391542" cy="6263100"/>
            <a:chOff x="0" y="0"/>
            <a:chExt cx="19050000" cy="16141700"/>
          </a:xfrm>
        </p:grpSpPr>
        <p:sp>
          <p:nvSpPr>
            <p:cNvPr id="6" name="Freeform 6"/>
            <p:cNvSpPr/>
            <p:nvPr/>
          </p:nvSpPr>
          <p:spPr>
            <a:xfrm>
              <a:off x="367919" y="327025"/>
              <a:ext cx="18314288" cy="10660888"/>
            </a:xfrm>
            <a:custGeom>
              <a:avLst/>
              <a:gdLst/>
              <a:ahLst/>
              <a:cxnLst/>
              <a:rect l="l" t="t" r="r" b="b"/>
              <a:pathLst>
                <a:path w="18314288" h="10660888">
                  <a:moveTo>
                    <a:pt x="18314162" y="10660888"/>
                  </a:moveTo>
                  <a:lnTo>
                    <a:pt x="0" y="10660888"/>
                  </a:lnTo>
                  <a:lnTo>
                    <a:pt x="0" y="0"/>
                  </a:lnTo>
                  <a:lnTo>
                    <a:pt x="18314288" y="0"/>
                  </a:lnTo>
                  <a:lnTo>
                    <a:pt x="18314288" y="10660888"/>
                  </a:lnTo>
                  <a:close/>
                </a:path>
              </a:pathLst>
            </a:custGeom>
            <a:blipFill>
              <a:blip r:embed="rId8"/>
              <a:stretch>
                <a:fillRect l="-5604" r="-5604"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19050000" cy="16141700"/>
            </a:xfrm>
            <a:custGeom>
              <a:avLst/>
              <a:gdLst/>
              <a:ahLst/>
              <a:cxnLst/>
              <a:rect l="l" t="t" r="r" b="b"/>
              <a:pathLst>
                <a:path w="19050000" h="16141700">
                  <a:moveTo>
                    <a:pt x="19050000" y="16141700"/>
                  </a:moveTo>
                  <a:lnTo>
                    <a:pt x="0" y="16141700"/>
                  </a:lnTo>
                  <a:lnTo>
                    <a:pt x="0" y="0"/>
                  </a:lnTo>
                  <a:lnTo>
                    <a:pt x="19050000" y="0"/>
                  </a:lnTo>
                  <a:lnTo>
                    <a:pt x="19050000" y="16141700"/>
                  </a:lnTo>
                  <a:close/>
                </a:path>
              </a:pathLst>
            </a:custGeom>
            <a:blipFill>
              <a:blip r:embed="rId9"/>
              <a:stretch>
                <a:fillRect t="-9" b="-9"/>
              </a:stretch>
            </a:blipFill>
          </p:spPr>
        </p:sp>
      </p:grpSp>
      <p:sp>
        <p:nvSpPr>
          <p:cNvPr id="8" name="Freeform 8"/>
          <p:cNvSpPr/>
          <p:nvPr/>
        </p:nvSpPr>
        <p:spPr>
          <a:xfrm>
            <a:off x="2146852" y="6450732"/>
            <a:ext cx="3437941" cy="918421"/>
          </a:xfrm>
          <a:custGeom>
            <a:avLst/>
            <a:gdLst/>
            <a:ahLst/>
            <a:cxnLst/>
            <a:rect l="l" t="t" r="r" b="b"/>
            <a:pathLst>
              <a:path w="3437941" h="918421">
                <a:moveTo>
                  <a:pt x="0" y="0"/>
                </a:moveTo>
                <a:lnTo>
                  <a:pt x="3437941" y="0"/>
                </a:lnTo>
                <a:lnTo>
                  <a:pt x="3437941" y="918421"/>
                </a:lnTo>
                <a:lnTo>
                  <a:pt x="0" y="91842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28700" y="561975"/>
            <a:ext cx="13814703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Muli Bold"/>
              </a:rPr>
              <a:t>LES TECHNOLOGIES UTILISÉES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1891748"/>
            <a:ext cx="13814703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505" lvl="1" indent="-539753">
              <a:lnSpc>
                <a:spcPts val="6000"/>
              </a:lnSpc>
              <a:buFont typeface="Arial"/>
              <a:buChar char="•"/>
            </a:pPr>
            <a:r>
              <a:rPr lang="en-US" sz="5000">
                <a:solidFill>
                  <a:srgbClr val="FFFFFF"/>
                </a:solidFill>
                <a:latin typeface="Muli Bold"/>
              </a:rPr>
              <a:t>APPLICATION WEB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34173" y="5340097"/>
            <a:ext cx="14819653" cy="2054616"/>
            <a:chOff x="0" y="0"/>
            <a:chExt cx="19759537" cy="2739488"/>
          </a:xfrm>
        </p:grpSpPr>
        <p:sp>
          <p:nvSpPr>
            <p:cNvPr id="3" name="AutoShape 3"/>
            <p:cNvSpPr/>
            <p:nvPr/>
          </p:nvSpPr>
          <p:spPr>
            <a:xfrm>
              <a:off x="0" y="2631368"/>
              <a:ext cx="2585794" cy="108120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95250"/>
              <a:ext cx="19759537" cy="11070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000"/>
                </a:lnSpc>
              </a:pPr>
              <a:r>
                <a:rPr lang="en-US" sz="5000" spc="100">
                  <a:solidFill>
                    <a:srgbClr val="FFFFFF"/>
                  </a:solidFill>
                  <a:latin typeface="Muli Bold"/>
                </a:rPr>
                <a:t>CONCEPTION ET MODELISATION: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997726" y="1028700"/>
            <a:ext cx="10261574" cy="8651949"/>
          </a:xfrm>
          <a:custGeom>
            <a:avLst/>
            <a:gdLst/>
            <a:ahLst/>
            <a:cxnLst/>
            <a:rect l="l" t="t" r="r" b="b"/>
            <a:pathLst>
              <a:path w="10261574" h="8651949">
                <a:moveTo>
                  <a:pt x="0" y="0"/>
                </a:moveTo>
                <a:lnTo>
                  <a:pt x="10261574" y="0"/>
                </a:lnTo>
                <a:lnTo>
                  <a:pt x="10261574" y="8651949"/>
                </a:lnTo>
                <a:lnTo>
                  <a:pt x="0" y="86519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129" r="-1726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98977" y="364254"/>
            <a:ext cx="6287285" cy="3741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383"/>
              </a:lnSpc>
            </a:pPr>
            <a:r>
              <a:rPr lang="en-US" sz="6153">
                <a:solidFill>
                  <a:srgbClr val="FFFFFF"/>
                </a:solidFill>
                <a:latin typeface="Muli Bold"/>
              </a:rPr>
              <a:t>DIAGRAMME </a:t>
            </a:r>
          </a:p>
          <a:p>
            <a:pPr>
              <a:lnSpc>
                <a:spcPts val="7383"/>
              </a:lnSpc>
            </a:pPr>
            <a:r>
              <a:rPr lang="en-US" sz="6153">
                <a:solidFill>
                  <a:srgbClr val="FFFFFF"/>
                </a:solidFill>
                <a:latin typeface="Muli Bold"/>
              </a:rPr>
              <a:t>DE</a:t>
            </a:r>
          </a:p>
          <a:p>
            <a:pPr>
              <a:lnSpc>
                <a:spcPts val="7383"/>
              </a:lnSpc>
            </a:pPr>
            <a:r>
              <a:rPr lang="en-US" sz="6153">
                <a:solidFill>
                  <a:srgbClr val="FFFFFF"/>
                </a:solidFill>
                <a:latin typeface="Muli Bold"/>
              </a:rPr>
              <a:t>CAS</a:t>
            </a:r>
          </a:p>
          <a:p>
            <a:pPr>
              <a:lnSpc>
                <a:spcPts val="7383"/>
              </a:lnSpc>
            </a:pPr>
            <a:r>
              <a:rPr lang="en-US" sz="6153">
                <a:solidFill>
                  <a:srgbClr val="FFFFFF"/>
                </a:solidFill>
                <a:latin typeface="Muli Bold"/>
              </a:rPr>
              <a:t>D'UTILISATION 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563283" y="254801"/>
            <a:ext cx="6641968" cy="9528014"/>
          </a:xfrm>
          <a:custGeom>
            <a:avLst/>
            <a:gdLst/>
            <a:ahLst/>
            <a:cxnLst/>
            <a:rect l="l" t="t" r="r" b="b"/>
            <a:pathLst>
              <a:path w="6641968" h="9528014">
                <a:moveTo>
                  <a:pt x="0" y="0"/>
                </a:moveTo>
                <a:lnTo>
                  <a:pt x="6641968" y="0"/>
                </a:lnTo>
                <a:lnTo>
                  <a:pt x="6641968" y="9528014"/>
                </a:lnTo>
                <a:lnTo>
                  <a:pt x="0" y="95280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466" t="-674" b="-67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028700"/>
            <a:ext cx="6287285" cy="18707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383"/>
              </a:lnSpc>
            </a:pPr>
            <a:r>
              <a:rPr lang="en-US" sz="6153">
                <a:solidFill>
                  <a:srgbClr val="FFFFFF"/>
                </a:solidFill>
                <a:latin typeface="Muli Bold"/>
              </a:rPr>
              <a:t>DIAGRAMME </a:t>
            </a:r>
          </a:p>
          <a:p>
            <a:pPr>
              <a:lnSpc>
                <a:spcPts val="7383"/>
              </a:lnSpc>
            </a:pPr>
            <a:r>
              <a:rPr lang="en-US" sz="6153">
                <a:solidFill>
                  <a:srgbClr val="FFFFFF"/>
                </a:solidFill>
                <a:latin typeface="Muli Bold"/>
              </a:rPr>
              <a:t>DE CLASSE 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96</Words>
  <Application>Microsoft Macintosh PowerPoint</Application>
  <PresentationFormat>Personnalisé</PresentationFormat>
  <Paragraphs>32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Muli Bold Bold</vt:lpstr>
      <vt:lpstr>Arial</vt:lpstr>
      <vt:lpstr>Muli Regular</vt:lpstr>
      <vt:lpstr>Calibri</vt:lpstr>
      <vt:lpstr>Muli Bold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Copie de G-SYNDIC</dc:title>
  <cp:lastModifiedBy>CHERTI OMAR</cp:lastModifiedBy>
  <cp:revision>2</cp:revision>
  <dcterms:created xsi:type="dcterms:W3CDTF">2006-08-16T00:00:00Z</dcterms:created>
  <dcterms:modified xsi:type="dcterms:W3CDTF">2023-06-24T09:39:50Z</dcterms:modified>
  <dc:identifier>DAFmj3mSBIs</dc:identifier>
</cp:coreProperties>
</file>