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57A7-782A-4AB3-8594-0B01F9813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4DA54A-8F3B-44E8-8E5E-B7FFAB388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FDA1B3-499D-4641-A813-4B6D2439F196}"/>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5" name="Footer Placeholder 4">
            <a:extLst>
              <a:ext uri="{FF2B5EF4-FFF2-40B4-BE49-F238E27FC236}">
                <a16:creationId xmlns:a16="http://schemas.microsoft.com/office/drawing/2014/main" id="{D42A9B0C-AE16-4780-A810-18E7D6ADE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8CA7-E71B-4A65-8E1A-E6735A0C5FE1}"/>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326524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462B-98B6-4B2A-9A4B-3EB7C5C90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361B7-0879-44E4-83F8-E62722DA44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C9460-F099-4170-883F-1FEB1A108667}"/>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5" name="Footer Placeholder 4">
            <a:extLst>
              <a:ext uri="{FF2B5EF4-FFF2-40B4-BE49-F238E27FC236}">
                <a16:creationId xmlns:a16="http://schemas.microsoft.com/office/drawing/2014/main" id="{45DE0AE7-99DB-4FE7-9D52-7872BDF28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4868-7D8E-4D3A-81C8-FFDCD714C963}"/>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132629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4A8F5-D0DB-47AE-AEFF-A44FF7D5F0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7CCFF2-F56D-41FF-A11A-4261E4B2BE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79DA5-A613-48A7-92A4-A94912A49642}"/>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5" name="Footer Placeholder 4">
            <a:extLst>
              <a:ext uri="{FF2B5EF4-FFF2-40B4-BE49-F238E27FC236}">
                <a16:creationId xmlns:a16="http://schemas.microsoft.com/office/drawing/2014/main" id="{93842BFE-DE63-4453-AABE-0EA05F2E7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CFD45-CDDC-46D4-84A0-CDA897D24A7A}"/>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97204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D346-2056-4708-A3B5-0E99DEDFC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5B172-9A0F-47E4-8F79-B7168098EA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F244D-F43F-4042-BE20-4C2389C36A4A}"/>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5" name="Footer Placeholder 4">
            <a:extLst>
              <a:ext uri="{FF2B5EF4-FFF2-40B4-BE49-F238E27FC236}">
                <a16:creationId xmlns:a16="http://schemas.microsoft.com/office/drawing/2014/main" id="{C3972BFD-1169-4B16-8870-9CF4C3394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5CCFE-A1BC-421F-AFFF-1A806B64BCA9}"/>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211402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7FD2-71BE-47FA-8C1C-309382421F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919801-74A6-4986-ABAE-964769B76A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2A9B60-3F3E-4AE3-8DF2-5487EA3E265D}"/>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5" name="Footer Placeholder 4">
            <a:extLst>
              <a:ext uri="{FF2B5EF4-FFF2-40B4-BE49-F238E27FC236}">
                <a16:creationId xmlns:a16="http://schemas.microsoft.com/office/drawing/2014/main" id="{21289C58-2B91-4C7B-A3E7-286635908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D64A7-A855-4893-9C1D-217004686A7E}"/>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413655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901B-B8CD-4499-8B03-3EBBFFBAF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D4486-185E-4479-A543-0FAAE85699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628F25-CBAF-4A64-A753-AF716392A0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E3E99C-9E1F-4C52-8090-174578E583D7}"/>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6" name="Footer Placeholder 5">
            <a:extLst>
              <a:ext uri="{FF2B5EF4-FFF2-40B4-BE49-F238E27FC236}">
                <a16:creationId xmlns:a16="http://schemas.microsoft.com/office/drawing/2014/main" id="{DC1BAD83-071D-4B46-9E6E-456687D69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295FA-3831-408D-8F4B-54BEAEC30538}"/>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395659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0FFF-7AAD-4A97-B128-9F877DF516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7B7E24-1EB9-4C8A-98C3-146E46532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1961F7-4101-4F6F-B376-B7030952F8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94E03D-3200-4276-A1E2-AAC444F65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47BA23-C216-475D-833C-B6CE0F2212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9F7CD-0B4B-4793-81BE-68AF10CA32B2}"/>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8" name="Footer Placeholder 7">
            <a:extLst>
              <a:ext uri="{FF2B5EF4-FFF2-40B4-BE49-F238E27FC236}">
                <a16:creationId xmlns:a16="http://schemas.microsoft.com/office/drawing/2014/main" id="{7FAFC620-927B-40F0-B710-E56689F511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54FDF6-18F7-4BC2-BF5C-4F0BA48143CD}"/>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331613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5A54-088A-4A50-BD78-99752B35A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F7B78-F985-40D4-86C0-4AE50470ACC2}"/>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4" name="Footer Placeholder 3">
            <a:extLst>
              <a:ext uri="{FF2B5EF4-FFF2-40B4-BE49-F238E27FC236}">
                <a16:creationId xmlns:a16="http://schemas.microsoft.com/office/drawing/2014/main" id="{265CFE70-E522-4636-8496-6BBC6B5E2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481E8C-99FF-43FE-B437-C557E88F07E4}"/>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18022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3DBEF-04DD-4ADC-A988-ABBDA452AC3F}"/>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3" name="Footer Placeholder 2">
            <a:extLst>
              <a:ext uri="{FF2B5EF4-FFF2-40B4-BE49-F238E27FC236}">
                <a16:creationId xmlns:a16="http://schemas.microsoft.com/office/drawing/2014/main" id="{E79C29A6-83F3-4A0D-9E21-1AF1880117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3950B1-0BED-4328-91F6-452CB98C92EC}"/>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311443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D8F-B570-4B12-B080-C0FF4FE4A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EDBEFF-ADD5-426B-9A57-FF015A190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B0F334-CEBD-4EAF-A14C-13DC844DC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101834-30BE-4728-A940-CE8319E0F3FF}"/>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6" name="Footer Placeholder 5">
            <a:extLst>
              <a:ext uri="{FF2B5EF4-FFF2-40B4-BE49-F238E27FC236}">
                <a16:creationId xmlns:a16="http://schemas.microsoft.com/office/drawing/2014/main" id="{69DB2674-675C-4BBF-98DB-956E255E9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AC62A-A31D-42FC-BB0C-3EA5692297BA}"/>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185588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3CCF-5566-4003-918A-0D973E6EB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7FB053-00C9-4385-A591-F1C5022D4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A51C8E-F942-49CD-A52D-5DF821E6D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6B3E7D-0B72-4D31-8B39-FC03F0A0F287}"/>
              </a:ext>
            </a:extLst>
          </p:cNvPr>
          <p:cNvSpPr>
            <a:spLocks noGrp="1"/>
          </p:cNvSpPr>
          <p:nvPr>
            <p:ph type="dt" sz="half" idx="10"/>
          </p:nvPr>
        </p:nvSpPr>
        <p:spPr/>
        <p:txBody>
          <a:bodyPr/>
          <a:lstStyle/>
          <a:p>
            <a:fld id="{C6B366DA-CCED-4A6C-A8BF-5A80C2F3EB04}" type="datetimeFigureOut">
              <a:rPr lang="en-US" smtClean="0"/>
              <a:t>11/8/2024</a:t>
            </a:fld>
            <a:endParaRPr lang="en-US"/>
          </a:p>
        </p:txBody>
      </p:sp>
      <p:sp>
        <p:nvSpPr>
          <p:cNvPr id="6" name="Footer Placeholder 5">
            <a:extLst>
              <a:ext uri="{FF2B5EF4-FFF2-40B4-BE49-F238E27FC236}">
                <a16:creationId xmlns:a16="http://schemas.microsoft.com/office/drawing/2014/main" id="{ACD1FECA-80BE-44CD-89F5-4530157FC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5A2DE-38D0-44C8-B3F1-7C97EFEC2A89}"/>
              </a:ext>
            </a:extLst>
          </p:cNvPr>
          <p:cNvSpPr>
            <a:spLocks noGrp="1"/>
          </p:cNvSpPr>
          <p:nvPr>
            <p:ph type="sldNum" sz="quarter" idx="12"/>
          </p:nvPr>
        </p:nvSpPr>
        <p:spPr/>
        <p:txBody>
          <a:bodyPr/>
          <a:lstStyle/>
          <a:p>
            <a:fld id="{E08073D1-2D67-4CBF-B096-05BA22723B43}" type="slidenum">
              <a:rPr lang="en-US" smtClean="0"/>
              <a:t>‹#›</a:t>
            </a:fld>
            <a:endParaRPr lang="en-US"/>
          </a:p>
        </p:txBody>
      </p:sp>
    </p:spTree>
    <p:extLst>
      <p:ext uri="{BB962C8B-B14F-4D97-AF65-F5344CB8AC3E}">
        <p14:creationId xmlns:p14="http://schemas.microsoft.com/office/powerpoint/2010/main" val="32125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9F2D3-7744-49B8-86D9-345984D6B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1DFCAA-B48A-4E31-AEF4-97772A2F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2A9E1-2C6D-41E5-8FC7-0205FED9C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366DA-CCED-4A6C-A8BF-5A80C2F3EB04}" type="datetimeFigureOut">
              <a:rPr lang="en-US" smtClean="0"/>
              <a:t>11/8/2024</a:t>
            </a:fld>
            <a:endParaRPr lang="en-US"/>
          </a:p>
        </p:txBody>
      </p:sp>
      <p:sp>
        <p:nvSpPr>
          <p:cNvPr id="5" name="Footer Placeholder 4">
            <a:extLst>
              <a:ext uri="{FF2B5EF4-FFF2-40B4-BE49-F238E27FC236}">
                <a16:creationId xmlns:a16="http://schemas.microsoft.com/office/drawing/2014/main" id="{0FF38EA8-2DD8-4D24-B70A-98B6CCD0ED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6BAF4-1339-4EAF-9137-5CA3A0863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073D1-2D67-4CBF-B096-05BA22723B43}" type="slidenum">
              <a:rPr lang="en-US" smtClean="0"/>
              <a:t>‹#›</a:t>
            </a:fld>
            <a:endParaRPr lang="en-US"/>
          </a:p>
        </p:txBody>
      </p:sp>
    </p:spTree>
    <p:extLst>
      <p:ext uri="{BB962C8B-B14F-4D97-AF65-F5344CB8AC3E}">
        <p14:creationId xmlns:p14="http://schemas.microsoft.com/office/powerpoint/2010/main" val="34615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EEDF-1730-41FC-9E7C-EA9AA357C1C9}"/>
              </a:ext>
            </a:extLst>
          </p:cNvPr>
          <p:cNvSpPr>
            <a:spLocks noGrp="1"/>
          </p:cNvSpPr>
          <p:nvPr>
            <p:ph type="ctrTitle"/>
          </p:nvPr>
        </p:nvSpPr>
        <p:spPr>
          <a:xfrm>
            <a:off x="1355325" y="406400"/>
            <a:ext cx="9144000" cy="2387600"/>
          </a:xfrm>
        </p:spPr>
        <p:txBody>
          <a:bodyPr>
            <a:normAutofit/>
          </a:bodyPr>
          <a:lstStyle/>
          <a:p>
            <a:r>
              <a:rPr lang="en-US" sz="4400" b="1" dirty="0"/>
              <a:t>Team Name Is Out of </a:t>
            </a:r>
            <a:r>
              <a:rPr lang="en-US" sz="4400" b="1" dirty="0" err="1"/>
              <a:t>Schrödingers</a:t>
            </a:r>
            <a:r>
              <a:rPr lang="en-US" sz="4400" b="1" dirty="0"/>
              <a:t> box</a:t>
            </a:r>
          </a:p>
        </p:txBody>
      </p:sp>
      <p:sp>
        <p:nvSpPr>
          <p:cNvPr id="3" name="Subtitle 2">
            <a:extLst>
              <a:ext uri="{FF2B5EF4-FFF2-40B4-BE49-F238E27FC236}">
                <a16:creationId xmlns:a16="http://schemas.microsoft.com/office/drawing/2014/main" id="{397F1037-C173-46B6-88BC-6DAFF21D863A}"/>
              </a:ext>
            </a:extLst>
          </p:cNvPr>
          <p:cNvSpPr>
            <a:spLocks noGrp="1"/>
          </p:cNvSpPr>
          <p:nvPr>
            <p:ph type="subTitle" idx="1"/>
          </p:nvPr>
        </p:nvSpPr>
        <p:spPr/>
        <p:txBody>
          <a:bodyPr>
            <a:normAutofit lnSpcReduction="10000"/>
          </a:bodyPr>
          <a:lstStyle/>
          <a:p>
            <a:r>
              <a:rPr lang="en-US" dirty="0"/>
              <a:t>Ahmed Badran</a:t>
            </a:r>
          </a:p>
          <a:p>
            <a:r>
              <a:rPr lang="en-US" dirty="0"/>
              <a:t>Daniel Ehab</a:t>
            </a:r>
          </a:p>
          <a:p>
            <a:r>
              <a:rPr lang="en-US" dirty="0" err="1"/>
              <a:t>Youssif</a:t>
            </a:r>
            <a:r>
              <a:rPr lang="en-US" dirty="0"/>
              <a:t> Walid</a:t>
            </a:r>
          </a:p>
          <a:p>
            <a:r>
              <a:rPr lang="en-US" dirty="0"/>
              <a:t>Omar Ayman</a:t>
            </a:r>
          </a:p>
        </p:txBody>
      </p:sp>
      <p:pic>
        <p:nvPicPr>
          <p:cNvPr id="4" name="Picture 3">
            <a:extLst>
              <a:ext uri="{FF2B5EF4-FFF2-40B4-BE49-F238E27FC236}">
                <a16:creationId xmlns:a16="http://schemas.microsoft.com/office/drawing/2014/main" id="{6EE614AF-4CFB-444B-BC30-871C4626BEF0}"/>
              </a:ext>
            </a:extLst>
          </p:cNvPr>
          <p:cNvPicPr>
            <a:picLocks noChangeAspect="1"/>
          </p:cNvPicPr>
          <p:nvPr/>
        </p:nvPicPr>
        <p:blipFill>
          <a:blip r:embed="rId2"/>
          <a:stretch>
            <a:fillRect/>
          </a:stretch>
        </p:blipFill>
        <p:spPr>
          <a:xfrm>
            <a:off x="544818" y="439445"/>
            <a:ext cx="1621014" cy="1629052"/>
          </a:xfrm>
          <a:prstGeom prst="rect">
            <a:avLst/>
          </a:prstGeom>
        </p:spPr>
      </p:pic>
    </p:spTree>
    <p:extLst>
      <p:ext uri="{BB962C8B-B14F-4D97-AF65-F5344CB8AC3E}">
        <p14:creationId xmlns:p14="http://schemas.microsoft.com/office/powerpoint/2010/main" val="152412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E219-E516-445B-87A1-D28AB3990E42}"/>
              </a:ext>
            </a:extLst>
          </p:cNvPr>
          <p:cNvSpPr>
            <a:spLocks noGrp="1"/>
          </p:cNvSpPr>
          <p:nvPr>
            <p:ph type="title"/>
          </p:nvPr>
        </p:nvSpPr>
        <p:spPr/>
        <p:txBody>
          <a:bodyPr/>
          <a:lstStyle/>
          <a:p>
            <a:r>
              <a:rPr lang="en-US" dirty="0"/>
              <a:t>The Idea</a:t>
            </a:r>
          </a:p>
        </p:txBody>
      </p:sp>
      <p:sp>
        <p:nvSpPr>
          <p:cNvPr id="3" name="Content Placeholder 2">
            <a:extLst>
              <a:ext uri="{FF2B5EF4-FFF2-40B4-BE49-F238E27FC236}">
                <a16:creationId xmlns:a16="http://schemas.microsoft.com/office/drawing/2014/main" id="{64A8DE1C-41B4-40F0-8609-D83301A57F20}"/>
              </a:ext>
            </a:extLst>
          </p:cNvPr>
          <p:cNvSpPr>
            <a:spLocks noGrp="1"/>
          </p:cNvSpPr>
          <p:nvPr>
            <p:ph idx="1"/>
          </p:nvPr>
        </p:nvSpPr>
        <p:spPr/>
        <p:txBody>
          <a:bodyPr/>
          <a:lstStyle/>
          <a:p>
            <a:r>
              <a:rPr lang="en-US" dirty="0"/>
              <a:t>Some Items in games are really rare to find and you could need to kill a boss thousands of times to get just this particular item</a:t>
            </a:r>
          </a:p>
          <a:p>
            <a:r>
              <a:rPr lang="en-US" dirty="0"/>
              <a:t>So we used a quantum random number generator(RNG) to implement a simulation of killing the boss with a set number of times to give the gamers a general idea of the drop rate of the item they seek</a:t>
            </a:r>
          </a:p>
          <a:p>
            <a:r>
              <a:rPr lang="en-US" dirty="0"/>
              <a:t>Users would first input the boss they want to kill then input the number of times they intend to kill the boss</a:t>
            </a:r>
          </a:p>
          <a:p>
            <a:r>
              <a:rPr lang="en-US" dirty="0"/>
              <a:t>Then the simulation starts and the user is given an output of all the items they could receive as well as how much of each item</a:t>
            </a:r>
          </a:p>
          <a:p>
            <a:pPr marL="0" indent="0">
              <a:buNone/>
            </a:pPr>
            <a:endParaRPr lang="en-US" dirty="0"/>
          </a:p>
        </p:txBody>
      </p:sp>
    </p:spTree>
    <p:extLst>
      <p:ext uri="{BB962C8B-B14F-4D97-AF65-F5344CB8AC3E}">
        <p14:creationId xmlns:p14="http://schemas.microsoft.com/office/powerpoint/2010/main" val="424392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C126-ABF8-4671-BD79-B42E2575ECDB}"/>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B54CC863-D1C8-48F1-8A59-1F1F33606F8A}"/>
              </a:ext>
            </a:extLst>
          </p:cNvPr>
          <p:cNvSpPr>
            <a:spLocks noGrp="1"/>
          </p:cNvSpPr>
          <p:nvPr>
            <p:ph idx="1"/>
          </p:nvPr>
        </p:nvSpPr>
        <p:spPr>
          <a:xfrm>
            <a:off x="838200" y="1825625"/>
            <a:ext cx="10515600" cy="4351338"/>
          </a:xfrm>
        </p:spPr>
        <p:txBody>
          <a:bodyPr>
            <a:normAutofit/>
          </a:bodyPr>
          <a:lstStyle/>
          <a:p>
            <a:r>
              <a:rPr lang="en-US" sz="2400" dirty="0"/>
              <a:t>A boss from RuneScape called </a:t>
            </a:r>
            <a:r>
              <a:rPr lang="en-US" sz="2400" b="1" dirty="0" err="1"/>
              <a:t>Kree'arra</a:t>
            </a:r>
            <a:r>
              <a:rPr lang="en-US" sz="2400" dirty="0"/>
              <a:t> </a:t>
            </a:r>
          </a:p>
          <a:p>
            <a:r>
              <a:rPr lang="en-US" sz="2400" dirty="0"/>
              <a:t>This Boss has around 24 different possible drops</a:t>
            </a:r>
          </a:p>
          <a:p>
            <a:r>
              <a:rPr lang="en-US" sz="2400" dirty="0"/>
              <a:t>Each drop has a certain rarity ranging from common to rare</a:t>
            </a:r>
          </a:p>
          <a:p>
            <a:r>
              <a:rPr lang="en-US" sz="2400" dirty="0"/>
              <a:t>Using data provided by the game wiki page, we derived a calculation to integrate the RNG into the items list to provide an accurate simulation of killing the boss in-game</a:t>
            </a:r>
          </a:p>
        </p:txBody>
      </p:sp>
      <p:pic>
        <p:nvPicPr>
          <p:cNvPr id="1028" name="Picture 4" descr="undefined">
            <a:extLst>
              <a:ext uri="{FF2B5EF4-FFF2-40B4-BE49-F238E27FC236}">
                <a16:creationId xmlns:a16="http://schemas.microsoft.com/office/drawing/2014/main" id="{CFD7F8A6-DA29-40FB-80A2-965D2A15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470" y="-100761"/>
            <a:ext cx="2244676" cy="343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7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B248EF-6FC5-41EC-A756-5B3F62C8FE65}"/>
              </a:ext>
            </a:extLst>
          </p:cNvPr>
          <p:cNvPicPr>
            <a:picLocks noChangeAspect="1"/>
          </p:cNvPicPr>
          <p:nvPr/>
        </p:nvPicPr>
        <p:blipFill>
          <a:blip r:embed="rId2"/>
          <a:stretch>
            <a:fillRect/>
          </a:stretch>
        </p:blipFill>
        <p:spPr>
          <a:xfrm>
            <a:off x="7178925" y="239697"/>
            <a:ext cx="4634444" cy="6378606"/>
          </a:xfrm>
          <a:prstGeom prst="rect">
            <a:avLst/>
          </a:prstGeom>
        </p:spPr>
      </p:pic>
      <p:sp>
        <p:nvSpPr>
          <p:cNvPr id="6" name="TextBox 5">
            <a:extLst>
              <a:ext uri="{FF2B5EF4-FFF2-40B4-BE49-F238E27FC236}">
                <a16:creationId xmlns:a16="http://schemas.microsoft.com/office/drawing/2014/main" id="{EBBC9A6C-8E38-494E-B589-EA603FF83A76}"/>
              </a:ext>
            </a:extLst>
          </p:cNvPr>
          <p:cNvSpPr txBox="1"/>
          <p:nvPr/>
        </p:nvSpPr>
        <p:spPr>
          <a:xfrm>
            <a:off x="204186" y="239697"/>
            <a:ext cx="6800296" cy="6370975"/>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the data of the possible items dropped by the boss and their rarity and to briefly explain what this means:</a:t>
            </a:r>
          </a:p>
          <a:p>
            <a:pPr marL="285750" indent="-285750">
              <a:buFont typeface="Arial" panose="020B0604020202020204" pitchFamily="34" charset="0"/>
              <a:buChar char="•"/>
            </a:pPr>
            <a:r>
              <a:rPr lang="en-US" dirty="0"/>
              <a:t>On average you need to kill this boss 384 times to get an </a:t>
            </a:r>
            <a:r>
              <a:rPr lang="en-US" dirty="0" err="1"/>
              <a:t>Armadyl</a:t>
            </a:r>
            <a:r>
              <a:rPr lang="en-US" dirty="0"/>
              <a:t> Helmet</a:t>
            </a:r>
          </a:p>
          <a:p>
            <a:pPr marL="285750" indent="-285750">
              <a:buFont typeface="Arial" panose="020B0604020202020204" pitchFamily="34" charset="0"/>
              <a:buChar char="•"/>
            </a:pPr>
            <a:r>
              <a:rPr lang="en-US" dirty="0"/>
              <a:t>As you can see some items are harder to get than others and players reported that to get the whole </a:t>
            </a:r>
            <a:r>
              <a:rPr lang="en-US" dirty="0" err="1"/>
              <a:t>Armadyl</a:t>
            </a:r>
            <a:r>
              <a:rPr lang="en-US" dirty="0"/>
              <a:t> </a:t>
            </a:r>
            <a:r>
              <a:rPr lang="en-US" dirty="0" err="1"/>
              <a:t>armour</a:t>
            </a:r>
            <a:r>
              <a:rPr lang="en-US" dirty="0"/>
              <a:t> set they needed to kill the boss around 4000 times, some people get lucky and needed to kill the boss 100 times while others had to go over 12,000 and still not get the whole set</a:t>
            </a:r>
          </a:p>
          <a:p>
            <a:pPr marL="285750" indent="-285750">
              <a:buFont typeface="Arial" panose="020B0604020202020204" pitchFamily="34" charset="0"/>
              <a:buChar char="•"/>
            </a:pPr>
            <a:r>
              <a:rPr lang="en-US" dirty="0"/>
              <a:t>The data from the Wikipedia was based on a statistic of killing the boss </a:t>
            </a:r>
            <a:r>
              <a:rPr lang="en-US" i="1" dirty="0"/>
              <a:t>116,905 times. And to utilize the RNG in accurately representing the rarity, we used this formula:                               </a:t>
            </a:r>
            <a:r>
              <a:rPr lang="pt-BR" sz="1600" dirty="0"/>
              <a:t>item(n) range = max (item n-1)+1 -----&gt; max(item n-1)+1 + 116,905*rarity</a:t>
            </a:r>
          </a:p>
          <a:p>
            <a:pPr marL="285750" indent="-285750">
              <a:buFont typeface="Arial" panose="020B0604020202020204" pitchFamily="34" charset="0"/>
              <a:buChar char="•"/>
            </a:pPr>
            <a:r>
              <a:rPr lang="pt-BR" sz="1600" dirty="0"/>
              <a:t>In our code we gave each item a lower bound and upper bound in which if the RNG generated a number in that range, the boss drops that item in that kill</a:t>
            </a:r>
          </a:p>
          <a:p>
            <a:pPr marL="285750" indent="-285750">
              <a:buFont typeface="Arial" panose="020B0604020202020204" pitchFamily="34" charset="0"/>
              <a:buChar char="•"/>
            </a:pPr>
            <a:r>
              <a:rPr lang="pt-BR" sz="1600" dirty="0"/>
              <a:t>For example we take item 1: small spiky rune salvage</a:t>
            </a:r>
            <a:r>
              <a:rPr lang="en-US" sz="1600" dirty="0"/>
              <a:t>: its lower bound=0 and upper bound= 0 + 116,905*1/18.3=6388                                                                       </a:t>
            </a:r>
          </a:p>
          <a:p>
            <a:r>
              <a:rPr lang="en-US" sz="1600" dirty="0"/>
              <a:t>      and item 2: rune bolts: lower bound = 6388+1=6389     upper bound=6389 +</a:t>
            </a:r>
          </a:p>
          <a:p>
            <a:r>
              <a:rPr lang="en-US" sz="1600" dirty="0"/>
              <a:t>     116,905*1/16=13,695</a:t>
            </a:r>
          </a:p>
          <a:p>
            <a:pPr marL="285750" indent="-285750">
              <a:buFont typeface="Arial" panose="020B0604020202020204" pitchFamily="34" charset="0"/>
              <a:buChar char="•"/>
            </a:pPr>
            <a:r>
              <a:rPr lang="en-US" sz="1600" dirty="0"/>
              <a:t>As we can see, each item has a distinct range of numbers and the rarer the item is, the shorter its range is therefore the harder the RNG to reach it</a:t>
            </a:r>
          </a:p>
          <a:p>
            <a:pPr marL="285750" indent="-285750">
              <a:buFont typeface="Arial" panose="020B0604020202020204" pitchFamily="34" charset="0"/>
              <a:buChar char="•"/>
            </a:pPr>
            <a:r>
              <a:rPr lang="en-US" sz="1600" dirty="0"/>
              <a:t>However for simplicity in our code we took the sample number to be 131,072 (exactly 2^17) instead of 116,905</a:t>
            </a:r>
            <a:endParaRPr lang="pt-BR" sz="1600" dirty="0"/>
          </a:p>
        </p:txBody>
      </p:sp>
    </p:spTree>
    <p:extLst>
      <p:ext uri="{BB962C8B-B14F-4D97-AF65-F5344CB8AC3E}">
        <p14:creationId xmlns:p14="http://schemas.microsoft.com/office/powerpoint/2010/main" val="234783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2246-5A8E-2B90-EC92-FCC076E51F27}"/>
              </a:ext>
            </a:extLst>
          </p:cNvPr>
          <p:cNvSpPr>
            <a:spLocks noGrp="1"/>
          </p:cNvSpPr>
          <p:nvPr>
            <p:ph type="title"/>
          </p:nvPr>
        </p:nvSpPr>
        <p:spPr/>
        <p:txBody>
          <a:bodyPr/>
          <a:lstStyle/>
          <a:p>
            <a:r>
              <a:rPr lang="en-US" dirty="0"/>
              <a:t>Advantages of QRNG Over Classical methods</a:t>
            </a:r>
            <a:endParaRPr lang="en-AE" dirty="0"/>
          </a:p>
        </p:txBody>
      </p:sp>
      <p:sp>
        <p:nvSpPr>
          <p:cNvPr id="3" name="Content Placeholder 2">
            <a:extLst>
              <a:ext uri="{FF2B5EF4-FFF2-40B4-BE49-F238E27FC236}">
                <a16:creationId xmlns:a16="http://schemas.microsoft.com/office/drawing/2014/main" id="{49006C7A-2F9E-44CC-1491-2969482531C4}"/>
              </a:ext>
            </a:extLst>
          </p:cNvPr>
          <p:cNvSpPr>
            <a:spLocks noGrp="1"/>
          </p:cNvSpPr>
          <p:nvPr>
            <p:ph idx="1"/>
          </p:nvPr>
        </p:nvSpPr>
        <p:spPr/>
        <p:txBody>
          <a:bodyPr/>
          <a:lstStyle/>
          <a:p>
            <a:r>
              <a:rPr lang="en-US" dirty="0"/>
              <a:t>QRNG produces truly random numbers </a:t>
            </a:r>
          </a:p>
          <a:p>
            <a:r>
              <a:rPr lang="en-US" dirty="0"/>
              <a:t>Better Security (Random Quantum numbers are difficult to predict)</a:t>
            </a:r>
          </a:p>
          <a:p>
            <a:r>
              <a:rPr lang="en-US" dirty="0"/>
              <a:t>Fairness</a:t>
            </a:r>
          </a:p>
          <a:p>
            <a:endParaRPr lang="en-AE" dirty="0"/>
          </a:p>
        </p:txBody>
      </p:sp>
    </p:spTree>
    <p:extLst>
      <p:ext uri="{BB962C8B-B14F-4D97-AF65-F5344CB8AC3E}">
        <p14:creationId xmlns:p14="http://schemas.microsoft.com/office/powerpoint/2010/main" val="385021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499</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Name Is Out of Schrödingers box</vt:lpstr>
      <vt:lpstr>The Idea</vt:lpstr>
      <vt:lpstr>Case Study:</vt:lpstr>
      <vt:lpstr>PowerPoint Presentation</vt:lpstr>
      <vt:lpstr>Advantages of QRNG Over Classical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Is Out of Schrödingers box</dc:title>
  <dc:creator>victory tech 1</dc:creator>
  <cp:lastModifiedBy>Youssif Walid</cp:lastModifiedBy>
  <cp:revision>7</cp:revision>
  <dcterms:created xsi:type="dcterms:W3CDTF">2024-11-08T13:46:31Z</dcterms:created>
  <dcterms:modified xsi:type="dcterms:W3CDTF">2024-11-08T18:33:47Z</dcterms:modified>
</cp:coreProperties>
</file>