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70" r:id="rId12"/>
    <p:sldId id="260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91" autoAdjust="0"/>
  </p:normalViewPr>
  <p:slideViewPr>
    <p:cSldViewPr snapToGrid="0" showGuides="1">
      <p:cViewPr varScale="1">
        <p:scale>
          <a:sx n="84" d="100"/>
          <a:sy n="84" d="100"/>
        </p:scale>
        <p:origin x="17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11.09.2022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11.09.2022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runtime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Search for </a:t>
            </a:r>
            <a:br>
              <a:rPr lang="en-US" dirty="0" smtClean="0"/>
            </a:br>
            <a:r>
              <a:rPr lang="en-US" dirty="0" smtClean="0"/>
              <a:t>training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Sep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Dere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059-228-9271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omarderi80@gmail.com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>
          <a:xfrm>
            <a:off x="-1" y="119536"/>
            <a:ext cx="12192000" cy="66025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" y="1021842"/>
            <a:ext cx="5056083" cy="782638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the runtime environment?</a:t>
            </a:r>
            <a:endParaRPr lang="ru-RU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824" y="2225392"/>
            <a:ext cx="4425064" cy="1569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runtime environment is where your program will be executed</a:t>
            </a:r>
            <a:r>
              <a:rPr lang="en-US" dirty="0" smtClean="0"/>
              <a:t>.</a:t>
            </a:r>
            <a:endParaRPr lang="ar-SA" dirty="0" smtClean="0"/>
          </a:p>
          <a:p>
            <a:r>
              <a:rPr lang="en-US" dirty="0"/>
              <a:t>JavaScript is a single threaded at runtime unlike the other programming language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 txBox="1">
            <a:spLocks/>
          </p:cNvSpPr>
          <p:nvPr/>
        </p:nvSpPr>
        <p:spPr>
          <a:xfrm>
            <a:off x="770824" y="3989422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- The runtime environment of a browser</a:t>
            </a:r>
          </a:p>
          <a:p>
            <a:pPr lvl="0"/>
            <a:r>
              <a:rPr lang="en-US" dirty="0" smtClean="0"/>
              <a:t>- The </a:t>
            </a:r>
            <a:r>
              <a:rPr lang="en-US" dirty="0"/>
              <a:t>node runtime environment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browser runtime environment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common place where executed JavaScript code is in a browser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The JavaScript engine </a:t>
            </a:r>
          </a:p>
          <a:p>
            <a:pPr lvl="0"/>
            <a:r>
              <a:rPr lang="en-US" dirty="0"/>
              <a:t>Web APIs</a:t>
            </a:r>
          </a:p>
          <a:p>
            <a:pPr lvl="0"/>
            <a:r>
              <a:rPr lang="en-US" dirty="0"/>
              <a:t>The callback </a:t>
            </a:r>
            <a:r>
              <a:rPr lang="en-US" dirty="0" smtClean="0"/>
              <a:t>queue</a:t>
            </a:r>
          </a:p>
          <a:p>
            <a:r>
              <a:rPr lang="en-US" dirty="0"/>
              <a:t>The event loop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java script engine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1816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web browser has its own version of the JS engine that parses the </a:t>
            </a:r>
            <a:r>
              <a:rPr lang="en-US" dirty="0" smtClean="0"/>
              <a:t>code.</a:t>
            </a:r>
            <a:br>
              <a:rPr lang="en-US" dirty="0" smtClean="0"/>
            </a:br>
            <a:r>
              <a:rPr lang="en-US" dirty="0"/>
              <a:t>JavaScript runtime has one stack and one heap storage per process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4269363"/>
            <a:ext cx="4421857" cy="2588637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heap</a:t>
            </a:r>
            <a:r>
              <a:rPr lang="en-US" dirty="0"/>
              <a:t> is a free memory storage unit where you can store memory in random </a:t>
            </a:r>
            <a:r>
              <a:rPr lang="en-US" dirty="0" smtClean="0"/>
              <a:t>order.</a:t>
            </a:r>
          </a:p>
          <a:p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is </a:t>
            </a:r>
            <a:r>
              <a:rPr lang="en-US" b="1" dirty="0"/>
              <a:t>LIFO</a:t>
            </a:r>
            <a:r>
              <a:rPr lang="en-US" dirty="0"/>
              <a:t> data storage that stores the current function execution </a:t>
            </a:r>
            <a:r>
              <a:rPr lang="en-US" b="1" dirty="0"/>
              <a:t>context</a:t>
            </a:r>
            <a:r>
              <a:rPr lang="en-US" dirty="0"/>
              <a:t> of a program. And when execute it popped from stack.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032"/>
            <a:ext cx="6497053" cy="46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" y="1021842"/>
            <a:ext cx="5056083" cy="782638"/>
          </a:xfrm>
        </p:spPr>
        <p:txBody>
          <a:bodyPr>
            <a:noAutofit/>
          </a:bodyPr>
          <a:lstStyle/>
          <a:p>
            <a:r>
              <a:rPr lang="en-US" dirty="0"/>
              <a:t>Web APIs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" y="2225392"/>
            <a:ext cx="4338638" cy="32495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Web APIs are not a part of the JavaScript engine, but they are part of the runtime environment provided by the </a:t>
            </a:r>
            <a:r>
              <a:rPr lang="en-US" dirty="0" smtClean="0"/>
              <a:t>browser</a:t>
            </a:r>
            <a:r>
              <a:rPr lang="ar-SA" dirty="0" smtClean="0"/>
              <a:t>.</a:t>
            </a:r>
          </a:p>
          <a:p>
            <a:r>
              <a:rPr lang="en-US" dirty="0"/>
              <a:t>Features like event listeners, timing functions and AJAX requests all sit in the Web APIs container until an action gets triggered</a:t>
            </a:r>
            <a:endParaRPr lang="ar-SA" dirty="0" smtClean="0"/>
          </a:p>
          <a:p>
            <a:r>
              <a:rPr lang="en-US" dirty="0"/>
              <a:t>A request finishes receiving its data, a timer reaches its set time or a click happens and this triggers a callback function to be sent to the callback queue.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 txBox="1">
            <a:spLocks/>
          </p:cNvSpPr>
          <p:nvPr/>
        </p:nvSpPr>
        <p:spPr>
          <a:xfrm>
            <a:off x="770824" y="3989422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" y="1021842"/>
            <a:ext cx="5056083" cy="782638"/>
          </a:xfrm>
        </p:spPr>
        <p:txBody>
          <a:bodyPr>
            <a:noAutofit/>
          </a:bodyPr>
          <a:lstStyle/>
          <a:p>
            <a:r>
              <a:rPr lang="en-US" dirty="0"/>
              <a:t>Callback queue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561" y="2100636"/>
            <a:ext cx="4425064" cy="1717385"/>
          </a:xfrm>
        </p:spPr>
        <p:txBody>
          <a:bodyPr>
            <a:normAutofit/>
          </a:bodyPr>
          <a:lstStyle/>
          <a:p>
            <a:r>
              <a:rPr lang="en-US" dirty="0"/>
              <a:t>It’s also called a message queue or task. The callback queue stores the callback functions sent from the Web APIs in the order in which they were added.</a:t>
            </a:r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 txBox="1">
            <a:spLocks/>
          </p:cNvSpPr>
          <p:nvPr/>
        </p:nvSpPr>
        <p:spPr>
          <a:xfrm>
            <a:off x="770824" y="3989422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3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26390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job of the event loop is to constantly monitor the state of the call stack and the callback </a:t>
            </a:r>
            <a:r>
              <a:rPr lang="en-US" dirty="0" smtClean="0"/>
              <a:t>queue</a:t>
            </a:r>
            <a:r>
              <a:rPr lang="ar-SA" dirty="0" smtClean="0"/>
              <a:t>.</a:t>
            </a:r>
          </a:p>
          <a:p>
            <a:r>
              <a:rPr lang="en-US" dirty="0"/>
              <a:t>This is why JavaScript often gets described as being able to run asynchronously, even though it is a single-threaded language. </a:t>
            </a:r>
            <a:endParaRPr lang="ar-SA" dirty="0" smtClean="0"/>
          </a:p>
          <a:p>
            <a:r>
              <a:rPr lang="en-US" dirty="0" smtClean="0"/>
              <a:t>In </a:t>
            </a:r>
            <a:r>
              <a:rPr lang="en-US" dirty="0"/>
              <a:t>most browsers there is an event loop for every browser tab</a:t>
            </a:r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765"/>
            <a:ext cx="6497053" cy="35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runtime environment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03758" cy="34781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Node runtime environment was created in 2009 to execute JavaScript code without a </a:t>
            </a:r>
            <a:r>
              <a:rPr lang="en-US" dirty="0" smtClean="0"/>
              <a:t>browser</a:t>
            </a:r>
            <a:r>
              <a:rPr lang="en-US" dirty="0" smtClean="0"/>
              <a:t>.</a:t>
            </a:r>
            <a:endParaRPr lang="ar-SA" dirty="0" smtClean="0"/>
          </a:p>
          <a:p>
            <a:r>
              <a:rPr lang="en-US" dirty="0"/>
              <a:t>Node.js uses Google’s V8 engine to provide JavaScript runtime and employs its own event loop using the libuv library which written in c language. </a:t>
            </a:r>
            <a:endParaRPr lang="en-US" dirty="0" smtClean="0"/>
          </a:p>
          <a:p>
            <a:r>
              <a:rPr lang="en-US" dirty="0"/>
              <a:t>V8, event queue, and event loop runs on the single thread while worker threads are responsible to provide asynchronous I/O operation</a:t>
            </a:r>
            <a:r>
              <a:rPr lang="en-US" dirty="0" smtClean="0"/>
              <a:t>.</a:t>
            </a:r>
            <a:endParaRPr lang="ar-SA" dirty="0" smtClean="0"/>
          </a:p>
          <a:p>
            <a:r>
              <a:rPr lang="en-US" dirty="0"/>
              <a:t>Node.js is said to have as</a:t>
            </a:r>
            <a:r>
              <a:rPr lang="en-US" b="1" dirty="0"/>
              <a:t> non-blocking event-driven asynchronous I/O architecture.</a:t>
            </a:r>
            <a:endParaRPr lang="en-US" dirty="0"/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60" y="1815384"/>
            <a:ext cx="4905743" cy="41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 smtClean="0"/>
              <a:t>COMPARISON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lnSpcReduction="10000"/>
          </a:bodyPr>
          <a:lstStyle/>
          <a:p>
            <a:r>
              <a:rPr lang="en-US" dirty="0"/>
              <a:t>There are several differences between them, mostly because the node is outside of the browser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 smtClean="0"/>
              <a:t>Browser runtime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Used the </a:t>
            </a:r>
            <a:r>
              <a:rPr lang="en-US" dirty="0"/>
              <a:t>browser environment data values and functions, like window.alert 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 smtClean="0"/>
              <a:t>Node runtime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node runtime environment gives back-end applications access to many of features unavailable in a browser, such as access to server’s file system, database and </a:t>
            </a:r>
            <a:r>
              <a:rPr lang="en-US" dirty="0" smtClean="0"/>
              <a:t>network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node contains some of functions not present in browser such like process.nextTic().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purl.org/dc/terms/"/>
    <ds:schemaRef ds:uri="fb0879af-3eba-417a-a55a-ffe6dcd6ca77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6dc4bcd6-49db-4c07-9060-8acfc67cef9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 Theme</vt:lpstr>
      <vt:lpstr>JavaScript  runtime</vt:lpstr>
      <vt:lpstr>What is the runtime environment?</vt:lpstr>
      <vt:lpstr>A browser runtime environment</vt:lpstr>
      <vt:lpstr>The java script engine </vt:lpstr>
      <vt:lpstr>Web APIs</vt:lpstr>
      <vt:lpstr>Callback queue</vt:lpstr>
      <vt:lpstr>Event loop</vt:lpstr>
      <vt:lpstr>Node runtime environment</vt:lpstr>
      <vt:lpstr>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2022-09-03T08:55:55Z</dcterms:created>
  <dcterms:modified xsi:type="dcterms:W3CDTF">2022-09-11T15:06:13Z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