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3" r:id="rId9"/>
    <p:sldId id="265" r:id="rId10"/>
    <p:sldId id="267" r:id="rId11"/>
    <p:sldId id="270" r:id="rId12"/>
    <p:sldId id="271" r:id="rId13"/>
    <p:sldId id="272" r:id="rId14"/>
    <p:sldId id="273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2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92B0-DD46-7A62-2352-6CBD69076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D9E63-B478-3B2A-4024-75BB4966B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25F1-38AF-0697-ED43-9ECC6511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19DE-6FC0-4C0C-B4DB-06CDDF77294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6F5F2-9C3D-AB08-D497-15295D07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1990-C539-5B9C-5792-CF04AD61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B81-F5A5-4967-AF93-9BCE896C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6547-1A49-C8F4-82BF-4E4BCE75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5BA67-1D06-FB63-7CA0-3ADEFBB9E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B199B-4A53-E302-4C62-C59B2487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19DE-6FC0-4C0C-B4DB-06CDDF77294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C4612-EE74-4CC9-4F0C-1DB127C8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EDC0-D026-55C6-9153-31CA32D6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B81-F5A5-4967-AF93-9BCE896C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9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A330B-8870-3580-423A-15B289DBF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B1B22-35C2-21D6-096B-A4FD23ED0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52EC7-1BA5-BBDC-76AC-57C5E95D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19DE-6FC0-4C0C-B4DB-06CDDF77294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9696D-09E9-9F66-99A3-30D5ACB1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E7D99-13F6-AAE1-DE89-CF238ECE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B81-F5A5-4967-AF93-9BCE896C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1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B75F-5E0B-2FD2-0616-24ED687B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841C-24C2-EDB8-C87A-3BC7DF39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E2682-62B6-EBA3-7CE1-8952556A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19DE-6FC0-4C0C-B4DB-06CDDF77294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BA078-CB4E-A129-9BC1-A592ADB0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A7C2-B2D4-4850-2E52-758A8956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B81-F5A5-4967-AF93-9BCE896C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6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9447-3833-FFA4-D7DA-B0A6F443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8B15B-E51C-494B-CE61-5CF299EF7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7E36-31D4-3780-9977-12A9B268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19DE-6FC0-4C0C-B4DB-06CDDF77294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2CAF-8876-2B71-6563-CC5676A2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EAFA-1A2F-332C-40F8-8E743AAF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B81-F5A5-4967-AF93-9BCE896C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4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DEE2-6CA1-A5F0-818D-843CC4DA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6A43-77DA-A39F-B563-09453CCFB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15F4E-8E05-1AD9-95F5-4FDFB8C23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BD10D-3EA8-386D-E5AB-FD7EF6C8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19DE-6FC0-4C0C-B4DB-06CDDF77294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C2967-204C-C48A-E5D9-44CBEDF5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BCDEC-4DAD-7801-4BE2-5B0F9271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B81-F5A5-4967-AF93-9BCE896C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4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81DC-487C-046A-B639-417BA620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3F0C2-B34F-7BC1-4ABD-DF2348765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6762F-AE99-C0A7-4ECF-6234AA5A2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0D5C8-8782-A2B7-13EB-ADD610856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D6FE9-BE3E-29CB-82BF-A0CED9525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310DC-63D1-634F-FA3D-5AD831BC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19DE-6FC0-4C0C-B4DB-06CDDF77294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63366-35E2-00BD-F26B-AD944D22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8DFCF-0CAF-41DB-10CF-7E5BBBC4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B81-F5A5-4967-AF93-9BCE896C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B69-85E8-468E-DB9D-C0A2A339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CB9EB-8AFD-F655-BDC0-49E0F465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19DE-6FC0-4C0C-B4DB-06CDDF77294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C7367-E291-DE34-2B13-8D501030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B9B81-EED9-A321-78E0-63B16B2E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B81-F5A5-4967-AF93-9BCE896C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9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F322B-BC07-4B73-5553-4AA3B9B2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19DE-6FC0-4C0C-B4DB-06CDDF77294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74C81-413E-4EC3-C3D7-661FD0B5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AD456-4794-C40A-575B-8D955D63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B81-F5A5-4967-AF93-9BCE896C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1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EE60-BE78-588C-98D4-3FE3A1D0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6E98-0C84-2078-5EA0-06033F15D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90C57-CFA8-604A-A6E8-3C9BED629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4E8DC-0B97-C8E2-4C9A-07B04159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19DE-6FC0-4C0C-B4DB-06CDDF77294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EC5CC-9E44-8D09-CFB2-B2EFD7FB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1AD4B-6C47-C46E-9A61-455F1569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B81-F5A5-4967-AF93-9BCE896C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4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4E69-4D59-6FCD-FCD2-A89A2F85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C9C58-06D1-FC3B-4DFA-664CAED5D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EA583-4F0A-74AA-F8FE-E4111B978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53FF1-90CD-35A5-6D93-AD0020C1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19DE-6FC0-4C0C-B4DB-06CDDF77294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D831A-4712-3D12-21B3-B444D812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AA080-3AF8-848B-ECBB-BE9BC4CE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B81-F5A5-4967-AF93-9BCE896C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B81E5-5653-A0B1-6C95-0CD49309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EDDD1-7BFC-4E11-80F8-7A23541C1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D4FCF-AEA9-EB99-E7AB-4AAC17B58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C19DE-6FC0-4C0C-B4DB-06CDDF77294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6A78-B535-F962-2943-D1706C85A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ECDAA-7F45-BD2E-8C00-DC581FF00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7CB81-F5A5-4967-AF93-9BCE896C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7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ublic.tableau.com/views/GoogleDataAnalyticsCapstoneProjectODissouki/MainDashboard?:language=en-US&amp;:sid=&amp;:redirect=auth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E6913-0028-0FAD-E4A5-E198BEE61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 err="1"/>
              <a:t>Cyclistic</a:t>
            </a:r>
            <a:br>
              <a:rPr lang="en-US" sz="7200" dirty="0"/>
            </a:br>
            <a:r>
              <a:rPr lang="en-US" sz="3200" dirty="0"/>
              <a:t>Google Data Analytics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299EE-7E97-BCF0-2A6A-070DD4800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/>
              <a:t>Analysis by: Omar Dissouki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2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E5E17-47E4-8C45-737C-8315E615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Station Popularity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DDB2F2-DA4C-E07C-A2BC-2088C2048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199090"/>
            <a:ext cx="4530898" cy="426799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Casual riders prefer stations near tourist attractions such as:</a:t>
            </a:r>
          </a:p>
          <a:p>
            <a:pPr lvl="1"/>
            <a:r>
              <a:rPr lang="en-US" sz="1800" dirty="0"/>
              <a:t>Navy Pier</a:t>
            </a:r>
          </a:p>
          <a:p>
            <a:pPr lvl="1"/>
            <a:r>
              <a:rPr lang="en-US" sz="1800" dirty="0"/>
              <a:t>Millennium Park</a:t>
            </a:r>
          </a:p>
          <a:p>
            <a:r>
              <a:rPr lang="en-US" sz="2000" dirty="0"/>
              <a:t>Annual members prefer areas around social settings and business offices, such as</a:t>
            </a:r>
          </a:p>
          <a:p>
            <a:pPr lvl="1"/>
            <a:r>
              <a:rPr lang="en-US" sz="1800" dirty="0"/>
              <a:t>The Riverwalk</a:t>
            </a:r>
          </a:p>
        </p:txBody>
      </p:sp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0838A549-4745-6E50-CF7E-FF338A332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2" t="20573" b="9789"/>
          <a:stretch/>
        </p:blipFill>
        <p:spPr>
          <a:xfrm>
            <a:off x="6634263" y="2450399"/>
            <a:ext cx="3717863" cy="3435685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AB4155-D5B6-C7A5-0262-8121F406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290" y="2254419"/>
            <a:ext cx="2276793" cy="1877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8E9408-8495-2034-A20D-64C1880660B4}"/>
              </a:ext>
            </a:extLst>
          </p:cNvPr>
          <p:cNvSpPr txBox="1"/>
          <p:nvPr/>
        </p:nvSpPr>
        <p:spPr>
          <a:xfrm>
            <a:off x="6601580" y="5890001"/>
            <a:ext cx="38402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The visualization presents a map displaying the density of user trips by station, with dot sizes representing the frequency of trips and colors indicating user type</a:t>
            </a:r>
          </a:p>
        </p:txBody>
      </p:sp>
    </p:spTree>
    <p:extLst>
      <p:ext uri="{BB962C8B-B14F-4D97-AF65-F5344CB8AC3E}">
        <p14:creationId xmlns:p14="http://schemas.microsoft.com/office/powerpoint/2010/main" val="231610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E512E-5FBA-C56A-B876-0619C7BA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1</a:t>
            </a:r>
            <a:r>
              <a:rPr lang="en-US" sz="4800" baseline="30000" dirty="0"/>
              <a:t>st</a:t>
            </a:r>
            <a:r>
              <a:rPr lang="en-US" sz="4800" dirty="0"/>
              <a:t> Marketing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A77D-6B2F-BBB5-FC30-2F79C8161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928137"/>
            <a:ext cx="9941319" cy="3413485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Developing advertisements using digital media, aimed at casual riders during summer and peak times, emphasizing:</a:t>
            </a:r>
          </a:p>
          <a:p>
            <a:pPr lvl="1"/>
            <a:r>
              <a:rPr lang="en-US" sz="2000" dirty="0"/>
              <a:t>Cost savings, by:</a:t>
            </a:r>
          </a:p>
          <a:p>
            <a:pPr lvl="2"/>
            <a:r>
              <a:rPr lang="en-US" sz="1800" dirty="0"/>
              <a:t>Sending personalized emails to casual riders showing how much they would have saved, if they had an annual membership.</a:t>
            </a:r>
          </a:p>
          <a:p>
            <a:pPr lvl="1"/>
            <a:r>
              <a:rPr lang="en-US" sz="2000" dirty="0"/>
              <a:t>Convenience of having the annual memberships such as:</a:t>
            </a:r>
          </a:p>
          <a:p>
            <a:pPr lvl="2"/>
            <a:r>
              <a:rPr lang="en-US" sz="1800" dirty="0"/>
              <a:t>Ability to prebook bikes during peak hours.</a:t>
            </a:r>
          </a:p>
          <a:p>
            <a:pPr lvl="1"/>
            <a:r>
              <a:rPr lang="en-US" sz="2000" dirty="0"/>
              <a:t>Exclusive benefits of annual memberships, such as:</a:t>
            </a:r>
          </a:p>
          <a:p>
            <a:pPr lvl="2"/>
            <a:r>
              <a:rPr lang="en-US" sz="1800" dirty="0"/>
              <a:t>Free rides.</a:t>
            </a:r>
          </a:p>
          <a:p>
            <a:pPr lvl="2"/>
            <a:r>
              <a:rPr lang="en-US" sz="1800" dirty="0"/>
              <a:t>Access to special events.</a:t>
            </a:r>
          </a:p>
          <a:p>
            <a:pPr lvl="2"/>
            <a:r>
              <a:rPr lang="en-US" sz="1800" dirty="0" err="1"/>
              <a:t>Cyclistic</a:t>
            </a:r>
            <a:r>
              <a:rPr lang="en-US" sz="1800" dirty="0"/>
              <a:t> merch.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4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E512E-5FBA-C56A-B876-0619C7BA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2</a:t>
            </a:r>
            <a:r>
              <a:rPr lang="en-US" sz="4800" baseline="30000" dirty="0"/>
              <a:t>nd</a:t>
            </a:r>
            <a:r>
              <a:rPr lang="en-US" sz="4800" dirty="0"/>
              <a:t> Marketing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A77D-6B2F-BBB5-FC30-2F79C8161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Incentive for conversion, by:</a:t>
            </a:r>
          </a:p>
          <a:p>
            <a:pPr lvl="1"/>
            <a:r>
              <a:rPr lang="en-US" sz="1800" dirty="0"/>
              <a:t>Providing a free trial to casual riders allowing them to experience the benefits of membership.</a:t>
            </a:r>
          </a:p>
          <a:p>
            <a:pPr lvl="1"/>
            <a:r>
              <a:rPr lang="en-US" sz="1800" dirty="0"/>
              <a:t>Offer new members discounts on local attractions such as museums and the pier.</a:t>
            </a:r>
          </a:p>
          <a:p>
            <a:pPr lvl="1"/>
            <a:r>
              <a:rPr lang="en-US" sz="1800" dirty="0"/>
              <a:t>Implementing a referral program where existing members can earn rewards for bringing in new annual members.</a:t>
            </a:r>
          </a:p>
          <a:p>
            <a:endParaRPr lang="en-US" sz="20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50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E512E-5FBA-C56A-B876-0619C7BA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3</a:t>
            </a:r>
            <a:r>
              <a:rPr lang="en-US" sz="4800" baseline="30000" dirty="0"/>
              <a:t>rd</a:t>
            </a:r>
            <a:r>
              <a:rPr lang="en-US" sz="4800" dirty="0"/>
              <a:t> Marketing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A77D-6B2F-BBB5-FC30-2F79C8161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Improving user experience by:</a:t>
            </a:r>
          </a:p>
          <a:p>
            <a:pPr lvl="1"/>
            <a:r>
              <a:rPr lang="en-US" sz="1800" dirty="0"/>
              <a:t>Including more electric bikes in high demand areas such as the Streeter Dr &amp; Grand Ave area near the Pier.</a:t>
            </a:r>
          </a:p>
          <a:p>
            <a:pPr lvl="1"/>
            <a:r>
              <a:rPr lang="en-US" sz="1800" dirty="0"/>
              <a:t>Removing unused docked bikes which accounts for 2.4% of the total number of trips.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7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7E36B-241C-A5AE-FA58-0DE0A19F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7998-F582-B8B9-6832-66300F4A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To conclude, this study shows how data analytics can be used to understand customer behavior and develop effective marketing strategies. By identifying differences between the usage of casual riders and annual members, </a:t>
            </a:r>
            <a:r>
              <a:rPr lang="en-US" sz="2000" dirty="0" err="1"/>
              <a:t>Cyclistic’s</a:t>
            </a:r>
            <a:r>
              <a:rPr lang="en-US" sz="2000" dirty="0"/>
              <a:t> marketing team would be able to implement successful targeted marketing that would result in an increase in membership and overall growth. </a:t>
            </a:r>
          </a:p>
        </p:txBody>
      </p:sp>
    </p:spTree>
    <p:extLst>
      <p:ext uri="{BB962C8B-B14F-4D97-AF65-F5344CB8AC3E}">
        <p14:creationId xmlns:p14="http://schemas.microsoft.com/office/powerpoint/2010/main" val="359051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617DB-13F9-22D2-890E-54F02B11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100" kern="1200" dirty="0">
                <a:latin typeface="+mn-lt"/>
                <a:ea typeface="+mn-ea"/>
                <a:cs typeface="+mn-cs"/>
              </a:rPr>
              <a:t>Tableau Dashboard</a:t>
            </a:r>
            <a:endParaRPr lang="en-US" sz="3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756124A1-50F3-D096-9728-2B01F802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3" y="205015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interactive dashboard can be found on Tableau Public, </a:t>
            </a:r>
            <a:r>
              <a:rPr lang="en-US" sz="1800" dirty="0">
                <a:hlinkClick r:id="rId2"/>
              </a:rPr>
              <a:t>Click here</a:t>
            </a: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E5579D-7E7A-4701-0AE5-BE82122E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448284"/>
            <a:ext cx="5628018" cy="37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6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8CA2A-0321-F4A0-ABF2-A8831946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77A3-15DB-52F3-7AD7-08B263848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more information, email omardissouki@gmail.com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9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0512F9-D455-7EED-57F4-103100F8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Company Overview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42FC00-1F7E-51DE-9C52-E28FD14B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400" dirty="0" err="1"/>
              <a:t>Cyclistic</a:t>
            </a:r>
            <a:r>
              <a:rPr lang="en-US" sz="2400" dirty="0"/>
              <a:t> Bike-Share Company </a:t>
            </a:r>
          </a:p>
          <a:p>
            <a:r>
              <a:rPr lang="en-US" sz="2400" dirty="0"/>
              <a:t>Location: Chicago, IL</a:t>
            </a:r>
          </a:p>
          <a:p>
            <a:r>
              <a:rPr lang="en-US" sz="2400" dirty="0"/>
              <a:t>Operation</a:t>
            </a:r>
          </a:p>
          <a:p>
            <a:pPr lvl="1"/>
            <a:r>
              <a:rPr lang="en-US" sz="2100" dirty="0"/>
              <a:t>Over 5,800 bikes.</a:t>
            </a:r>
          </a:p>
          <a:p>
            <a:pPr lvl="1"/>
            <a:r>
              <a:rPr lang="en-US" sz="2100" dirty="0"/>
              <a:t>600 docking stations. </a:t>
            </a:r>
          </a:p>
          <a:p>
            <a:r>
              <a:rPr lang="en-US" sz="2400" dirty="0"/>
              <a:t>Users: </a:t>
            </a:r>
          </a:p>
          <a:p>
            <a:pPr lvl="1"/>
            <a:r>
              <a:rPr lang="en-US" sz="2100" dirty="0"/>
              <a:t>Residents</a:t>
            </a:r>
          </a:p>
          <a:p>
            <a:pPr lvl="1"/>
            <a:r>
              <a:rPr lang="en-US" sz="2100" dirty="0"/>
              <a:t>Visitors</a:t>
            </a:r>
          </a:p>
          <a:p>
            <a:r>
              <a:rPr lang="en-US" sz="2400" dirty="0"/>
              <a:t>Usage: </a:t>
            </a:r>
          </a:p>
          <a:p>
            <a:pPr lvl="1"/>
            <a:r>
              <a:rPr lang="en-US" sz="2100" dirty="0"/>
              <a:t>Convenient way of transportation.</a:t>
            </a:r>
          </a:p>
          <a:p>
            <a:pPr lvl="1"/>
            <a:r>
              <a:rPr lang="en-US" sz="2100" dirty="0"/>
              <a:t>Communing and leisure.</a:t>
            </a:r>
          </a:p>
        </p:txBody>
      </p:sp>
    </p:spTree>
    <p:extLst>
      <p:ext uri="{BB962C8B-B14F-4D97-AF65-F5344CB8AC3E}">
        <p14:creationId xmlns:p14="http://schemas.microsoft.com/office/powerpoint/2010/main" val="270801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9052A-7AA2-1FCA-54D9-FBD45C69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Task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AD6E-D453-798A-F4DB-4183836A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07248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Lily Moreno, the director of marketing, aims to convert casual riders into annual members to ensure the company’s steady growth.</a:t>
            </a:r>
          </a:p>
          <a:p>
            <a:r>
              <a:rPr lang="en-US" sz="2000" dirty="0"/>
              <a:t>My role: Junior Analyst</a:t>
            </a:r>
          </a:p>
          <a:p>
            <a:r>
              <a:rPr lang="en-US" sz="2000" dirty="0"/>
              <a:t>My task: Understand user behavior.</a:t>
            </a:r>
          </a:p>
          <a:p>
            <a:r>
              <a:rPr lang="en-US" sz="2000" dirty="0"/>
              <a:t>Goal: Develop targeted marketing strategies.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04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EBE98-B1AE-19A9-0555-1EB36803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 Collection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1DEA-B5D7-BB0D-216A-5A257EB27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Historical bike trip data was collected from </a:t>
            </a:r>
            <a:r>
              <a:rPr lang="en-US" sz="2000" dirty="0">
                <a:hlinkClick r:id="rId2"/>
              </a:rPr>
              <a:t>Divvy Trip Data </a:t>
            </a:r>
            <a:r>
              <a:rPr lang="en-US" sz="2000" dirty="0"/>
              <a:t>for the period from July 2022 to June 2023 </a:t>
            </a:r>
            <a:r>
              <a:rPr lang="en-US" sz="1600" dirty="0"/>
              <a:t>(latest 1 year data available at the time of the analysis).</a:t>
            </a:r>
            <a:endParaRPr lang="en-US" sz="2400" dirty="0"/>
          </a:p>
          <a:p>
            <a:r>
              <a:rPr lang="en-US" sz="2000" dirty="0"/>
              <a:t>Data cleaning process involved:</a:t>
            </a:r>
          </a:p>
          <a:p>
            <a:pPr lvl="1"/>
            <a:r>
              <a:rPr lang="en-US" sz="1800" dirty="0"/>
              <a:t>Standardizing data format using Excel and R.</a:t>
            </a:r>
          </a:p>
          <a:p>
            <a:pPr lvl="1"/>
            <a:r>
              <a:rPr lang="en-US" sz="1800" dirty="0"/>
              <a:t>Correcting inconsistencies using R.</a:t>
            </a:r>
          </a:p>
          <a:p>
            <a:pPr lvl="1"/>
            <a:r>
              <a:rPr lang="en-US" sz="1800" dirty="0"/>
              <a:t>Removing null and duplicate entries using R.</a:t>
            </a:r>
          </a:p>
          <a:p>
            <a:pPr lvl="1"/>
            <a:r>
              <a:rPr lang="en-US" sz="1800" dirty="0"/>
              <a:t>Combining months data using R, to be exported for data visualization in Tableau.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79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E512E-5FBA-C56A-B876-0619C7BA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User Behavior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A77D-6B2F-BBB5-FC30-2F79C8161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Analyzing </a:t>
            </a:r>
            <a:r>
              <a:rPr lang="en-US" sz="2000" dirty="0" err="1"/>
              <a:t>Cyclistic’s</a:t>
            </a:r>
            <a:r>
              <a:rPr lang="en-US" sz="2000" dirty="0"/>
              <a:t> user behavior reveals key insights into:</a:t>
            </a:r>
          </a:p>
          <a:p>
            <a:pPr lvl="1"/>
            <a:r>
              <a:rPr lang="en-US" sz="1800" dirty="0"/>
              <a:t>Trip frequency by user type</a:t>
            </a:r>
          </a:p>
          <a:p>
            <a:pPr lvl="1"/>
            <a:r>
              <a:rPr lang="en-US" sz="1800" dirty="0"/>
              <a:t>Ride length</a:t>
            </a:r>
          </a:p>
          <a:p>
            <a:pPr lvl="1"/>
            <a:r>
              <a:rPr lang="en-US" sz="1800" dirty="0"/>
              <a:t>Peak usage times</a:t>
            </a:r>
          </a:p>
          <a:p>
            <a:pPr lvl="1"/>
            <a:r>
              <a:rPr lang="en-US" sz="1800" dirty="0"/>
              <a:t>Seasonality</a:t>
            </a:r>
          </a:p>
          <a:p>
            <a:pPr lvl="1"/>
            <a:r>
              <a:rPr lang="en-US" sz="1800" dirty="0"/>
              <a:t>Station popularity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19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C1CDA-C516-C91E-D725-5C0610D6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Trip Frequency by user type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98BC-EAAF-8CD5-F4E6-A032B4658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Annual members had more trips compared to casual riders.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E6B7F-19DA-F8CD-3C29-0706111A0853}"/>
              </a:ext>
            </a:extLst>
          </p:cNvPr>
          <p:cNvSpPr txBox="1"/>
          <p:nvPr/>
        </p:nvSpPr>
        <p:spPr>
          <a:xfrm>
            <a:off x="6765032" y="5684641"/>
            <a:ext cx="3685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Number of Trips taken by each user during the analyzed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2E9BF-209A-2D3F-C7B7-FAAB8AB3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033" y="2964764"/>
            <a:ext cx="3685633" cy="27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5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C1CDA-C516-C91E-D725-5C0610D6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Ride Length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98BC-EAAF-8CD5-F4E6-A032B4658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Casual riders generally have longer ride durations compared to annual members.</a:t>
            </a:r>
          </a:p>
        </p:txBody>
      </p:sp>
      <p:pic>
        <p:nvPicPr>
          <p:cNvPr id="11" name="Picture 10" descr="A blue and orange circles with white text&#10;&#10;Description automatically generated">
            <a:extLst>
              <a:ext uri="{FF2B5EF4-FFF2-40B4-BE49-F238E27FC236}">
                <a16:creationId xmlns:a16="http://schemas.microsoft.com/office/drawing/2014/main" id="{8CB906A1-9CD8-4C21-6304-5C8681A1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51424"/>
            <a:ext cx="5150277" cy="317990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E6B7F-19DA-F8CD-3C29-0706111A0853}"/>
              </a:ext>
            </a:extLst>
          </p:cNvPr>
          <p:cNvSpPr txBox="1"/>
          <p:nvPr/>
        </p:nvSpPr>
        <p:spPr>
          <a:xfrm>
            <a:off x="6906354" y="5685109"/>
            <a:ext cx="3402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Average Ride Length in mins</a:t>
            </a:r>
          </a:p>
        </p:txBody>
      </p:sp>
    </p:spTree>
    <p:extLst>
      <p:ext uri="{BB962C8B-B14F-4D97-AF65-F5344CB8AC3E}">
        <p14:creationId xmlns:p14="http://schemas.microsoft.com/office/powerpoint/2010/main" val="11394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C1CDA-C516-C91E-D725-5C0610D6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Peak Time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98BC-EAAF-8CD5-F4E6-A032B4658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066123" cy="217988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Casual riders prefer weekends.</a:t>
            </a:r>
          </a:p>
          <a:p>
            <a:r>
              <a:rPr lang="en-US" sz="2000" dirty="0"/>
              <a:t>Annual members ride consistently throughout the week.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E6B7F-19DA-F8CD-3C29-0706111A0853}"/>
              </a:ext>
            </a:extLst>
          </p:cNvPr>
          <p:cNvSpPr txBox="1"/>
          <p:nvPr/>
        </p:nvSpPr>
        <p:spPr>
          <a:xfrm>
            <a:off x="4171824" y="5777624"/>
            <a:ext cx="3848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Number of Trips per day of the week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80786-4F2C-58DB-31CC-0FE101CAC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10" y="4578575"/>
            <a:ext cx="9188378" cy="11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1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C1CDA-C516-C91E-D725-5C0610D6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Seasonality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98BC-EAAF-8CD5-F4E6-A032B4658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Warmer months show higher usage for both users.</a:t>
            </a:r>
          </a:p>
          <a:p>
            <a:r>
              <a:rPr lang="en-US" sz="2000" dirty="0"/>
              <a:t>Noticeable decrease in winter.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E6B7F-19DA-F8CD-3C29-0706111A0853}"/>
              </a:ext>
            </a:extLst>
          </p:cNvPr>
          <p:cNvSpPr txBox="1"/>
          <p:nvPr/>
        </p:nvSpPr>
        <p:spPr>
          <a:xfrm>
            <a:off x="6867443" y="4823557"/>
            <a:ext cx="3402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Number of Trips per Season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5FCB8A-4DE8-9299-6789-E41F8E6D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482" y="3866022"/>
            <a:ext cx="5544956" cy="9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8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613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Cyclistic Google Data Analytics Capstone Project</vt:lpstr>
      <vt:lpstr>Company Overview</vt:lpstr>
      <vt:lpstr>Task Overview</vt:lpstr>
      <vt:lpstr>Data Collection and Cleaning</vt:lpstr>
      <vt:lpstr>User Behavior Analysis</vt:lpstr>
      <vt:lpstr>Trip Frequency by user type</vt:lpstr>
      <vt:lpstr>Ride Length</vt:lpstr>
      <vt:lpstr>Peak Time Analysis</vt:lpstr>
      <vt:lpstr>Seasonality Analysis</vt:lpstr>
      <vt:lpstr>Station Popularity</vt:lpstr>
      <vt:lpstr>1st Marketing Recommendation</vt:lpstr>
      <vt:lpstr>2nd Marketing Recommendation</vt:lpstr>
      <vt:lpstr>3rd Marketing Recommendation</vt:lpstr>
      <vt:lpstr>Conclusion</vt:lpstr>
      <vt:lpstr>Tableau Dashboard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Dissouki</dc:creator>
  <cp:lastModifiedBy>Omar Dissouki</cp:lastModifiedBy>
  <cp:revision>21</cp:revision>
  <dcterms:created xsi:type="dcterms:W3CDTF">2024-07-20T16:31:14Z</dcterms:created>
  <dcterms:modified xsi:type="dcterms:W3CDTF">2024-07-28T18:57:28Z</dcterms:modified>
</cp:coreProperties>
</file>