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7315200" cy="9601200"/>
  <p:embeddedFontLs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ahoma-bold.fntdata"/><Relationship Id="rId10" Type="http://schemas.openxmlformats.org/officeDocument/2006/relationships/slide" Target="slides/slide5.xml"/><Relationship Id="rId32" Type="http://schemas.openxmlformats.org/officeDocument/2006/relationships/font" Target="fonts/Tahom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81013"/>
          </a:xfrm>
          <a:prstGeom prst="rect">
            <a:avLst/>
          </a:prstGeom>
          <a:noFill/>
          <a:ln>
            <a:noFill/>
          </a:ln>
        </p:spPr>
        <p:txBody>
          <a:bodyPr anchorCtr="0" anchor="t" bIns="47850" lIns="95725" spcFirstLastPara="1" rIns="95725" wrap="square" tIns="47850"/>
          <a:lstStyle>
            <a:lvl1pPr lvl="0" marR="0" rtl="0" algn="l">
              <a:spcBef>
                <a:spcPts val="0"/>
              </a:spcBef>
              <a:spcAft>
                <a:spcPts val="0"/>
              </a:spcAft>
              <a:buSzPts val="1400"/>
              <a:buNone/>
              <a:defRPr b="1" i="0" sz="13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4144963" y="0"/>
            <a:ext cx="3170237" cy="481013"/>
          </a:xfrm>
          <a:prstGeom prst="rect">
            <a:avLst/>
          </a:prstGeom>
          <a:noFill/>
          <a:ln>
            <a:noFill/>
          </a:ln>
        </p:spPr>
        <p:txBody>
          <a:bodyPr anchorCtr="0" anchor="t" bIns="47850" lIns="95725" spcFirstLastPara="1" rIns="95725" wrap="square" tIns="47850"/>
          <a:lstStyle>
            <a:lvl1pPr lvl="0" marR="0" rtl="0" algn="r">
              <a:spcBef>
                <a:spcPts val="0"/>
              </a:spcBef>
              <a:spcAft>
                <a:spcPts val="0"/>
              </a:spcAft>
              <a:buSzPts val="1400"/>
              <a:buNone/>
              <a:defRPr b="1" i="0" sz="13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p:nvPr/>
        </p:nvSpPr>
        <p:spPr>
          <a:xfrm>
            <a:off x="1463675" y="9129713"/>
            <a:ext cx="5851525" cy="471487"/>
          </a:xfrm>
          <a:prstGeom prst="rect">
            <a:avLst/>
          </a:prstGeom>
          <a:noFill/>
          <a:ln>
            <a:noFill/>
          </a:ln>
        </p:spPr>
        <p:txBody>
          <a:bodyPr anchorCtr="0" anchor="b" bIns="48200" lIns="96400" spcFirstLastPara="1" rIns="96400" wrap="square" tIns="48200">
            <a:noAutofit/>
          </a:bodyPr>
          <a:lstStyle/>
          <a:p>
            <a:pPr indent="0" lvl="0" marL="0" marR="0" rtl="0" algn="r">
              <a:spcBef>
                <a:spcPts val="0"/>
              </a:spcBef>
              <a:spcAft>
                <a:spcPts val="0"/>
              </a:spcAft>
              <a:buNone/>
            </a:pPr>
            <a:r>
              <a:rPr b="1" i="0" lang="en-US" sz="1300" u="none" cap="none" strike="noStrike">
                <a:solidFill>
                  <a:schemeClr val="dk1"/>
                </a:solidFill>
                <a:latin typeface="Tahoma"/>
                <a:ea typeface="Tahoma"/>
                <a:cs typeface="Tahoma"/>
                <a:sym typeface="Tahoma"/>
              </a:rPr>
              <a:t>©A+ Computer Science     www.apluscompsci.com                 </a:t>
            </a:r>
            <a:fld id="{00000000-1234-1234-1234-123412341234}" type="slidenum">
              <a:rPr b="1" i="0" lang="en-US" sz="1300" u="none" cap="none" strike="noStrike">
                <a:solidFill>
                  <a:schemeClr val="dk1"/>
                </a:solidFill>
                <a:latin typeface="Tahoma"/>
                <a:ea typeface="Tahoma"/>
                <a:cs typeface="Tahoma"/>
                <a:sym typeface="Tahoma"/>
              </a:rPr>
              <a:t>‹#›</a:t>
            </a:fld>
            <a:endParaRPr b="1" i="0" sz="21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1: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1296988" y="708025"/>
            <a:ext cx="4797425"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0: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t>A method has a signature.  The signature provides information about the method.  </a:t>
            </a:r>
            <a:endParaRPr/>
          </a:p>
          <a:p>
            <a:pPr indent="0" lvl="0" marL="0" rtl="0" algn="l">
              <a:spcBef>
                <a:spcPts val="480"/>
              </a:spcBef>
              <a:spcAft>
                <a:spcPts val="0"/>
              </a:spcAft>
              <a:buNone/>
            </a:pPr>
            <a:r>
              <a:rPr lang="en-US" sz="1600"/>
              <a:t>The name is most used and recognizable part of the signature.  The method shown above is named speak.  </a:t>
            </a:r>
            <a:endParaRPr/>
          </a:p>
          <a:p>
            <a:pPr indent="0" lvl="0" marL="0" rtl="0" algn="l">
              <a:spcBef>
                <a:spcPts val="480"/>
              </a:spcBef>
              <a:spcAft>
                <a:spcPts val="0"/>
              </a:spcAft>
              <a:buNone/>
            </a:pPr>
            <a:r>
              <a:rPr lang="en-US" sz="1600"/>
              <a:t>The return type states what the method will return.  </a:t>
            </a:r>
            <a:endParaRPr/>
          </a:p>
          <a:p>
            <a:pPr indent="0" lvl="0" marL="0" rtl="0" algn="l">
              <a:spcBef>
                <a:spcPts val="480"/>
              </a:spcBef>
              <a:spcAft>
                <a:spcPts val="0"/>
              </a:spcAft>
              <a:buNone/>
            </a:pPr>
            <a:r>
              <a:rPr lang="en-US" sz="1600"/>
              <a:t>Method speak has a return type of void which means the method does not return a value.   </a:t>
            </a:r>
            <a:endParaRPr/>
          </a:p>
          <a:p>
            <a:pPr indent="0" lvl="0" marL="0" rtl="0" algn="l">
              <a:spcBef>
                <a:spcPts val="480"/>
              </a:spcBef>
              <a:spcAft>
                <a:spcPts val="0"/>
              </a:spcAft>
              <a:buNone/>
            </a:pPr>
            <a:r>
              <a:rPr lang="en-US" sz="1600"/>
              <a:t>The access of method speak is public.  </a:t>
            </a:r>
            <a:endParaRPr/>
          </a:p>
          <a:p>
            <a:pPr indent="0" lvl="0" marL="0" rtl="0" algn="l">
              <a:spcBef>
                <a:spcPts val="480"/>
              </a:spcBef>
              <a:spcAft>
                <a:spcPts val="0"/>
              </a:spcAft>
              <a:buNone/>
            </a:pPr>
            <a:r>
              <a:rPr lang="en-US" sz="1600"/>
              <a:t>This states that the method speak can be called from any location.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1:notes"/>
          <p:cNvSpPr txBox="1"/>
          <p:nvPr>
            <p:ph idx="1" type="body"/>
          </p:nvPr>
        </p:nvSpPr>
        <p:spPr>
          <a:xfrm>
            <a:off x="731838" y="4560888"/>
            <a:ext cx="5851525"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t>Public access simply means the member can be used anywhere inside or outside of the class.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2:notes"/>
          <p:cNvSpPr txBox="1"/>
          <p:nvPr>
            <p:ph idx="1" type="body"/>
          </p:nvPr>
        </p:nvSpPr>
        <p:spPr>
          <a:xfrm>
            <a:off x="731838" y="4560888"/>
            <a:ext cx="5851525" cy="4319587"/>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t>All members of a class with private access can be accessed or modified within the class where they are defined only.   </a:t>
            </a:r>
            <a:endParaRPr/>
          </a:p>
          <a:p>
            <a:pPr indent="0" lvl="0" marL="0" rtl="0" algn="l">
              <a:spcBef>
                <a:spcPts val="480"/>
              </a:spcBef>
              <a:spcAft>
                <a:spcPts val="0"/>
              </a:spcAft>
              <a:buNone/>
            </a:pPr>
            <a:r>
              <a:rPr lang="en-US" sz="1600"/>
              <a:t>Private members cannot be accessed outside of the class.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3: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latin typeface="Courier New"/>
                <a:ea typeface="Courier New"/>
                <a:cs typeface="Courier New"/>
                <a:sym typeface="Courier New"/>
              </a:rPr>
              <a:t>Turkey is a class that contains methods.</a:t>
            </a:r>
            <a:endParaRPr/>
          </a:p>
          <a:p>
            <a:pPr indent="0" lvl="0" marL="0" rtl="0" algn="l">
              <a:spcBef>
                <a:spcPts val="480"/>
              </a:spcBef>
              <a:spcAft>
                <a:spcPts val="0"/>
              </a:spcAft>
              <a:buNone/>
            </a:pPr>
            <a:r>
              <a:rPr lang="en-US" sz="1600">
                <a:latin typeface="Courier New"/>
                <a:ea typeface="Courier New"/>
                <a:cs typeface="Courier New"/>
                <a:sym typeface="Courier New"/>
              </a:rPr>
              <a:t>In order to use the Turkey methods, you must create a new Turkey().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4: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200">
                <a:latin typeface="Courier New"/>
                <a:ea typeface="Courier New"/>
                <a:cs typeface="Courier New"/>
                <a:sym typeface="Courier New"/>
              </a:rPr>
              <a:t>Turkey is a class that contains methods.</a:t>
            </a:r>
            <a:endParaRPr/>
          </a:p>
          <a:p>
            <a:pPr indent="0" lvl="0" marL="0" rtl="0" algn="l">
              <a:spcBef>
                <a:spcPts val="360"/>
              </a:spcBef>
              <a:spcAft>
                <a:spcPts val="0"/>
              </a:spcAft>
              <a:buNone/>
            </a:pPr>
            <a:r>
              <a:rPr lang="en-US" sz="1200">
                <a:latin typeface="Courier New"/>
                <a:ea typeface="Courier New"/>
                <a:cs typeface="Courier New"/>
                <a:sym typeface="Courier New"/>
              </a:rPr>
              <a:t>In order to use the Turkey methods, you must create a new Turkey().</a:t>
            </a:r>
            <a:endParaRPr/>
          </a:p>
          <a:p>
            <a:pPr indent="0" lvl="0" marL="0" rtl="0" algn="l">
              <a:spcBef>
                <a:spcPts val="360"/>
              </a:spcBef>
              <a:spcAft>
                <a:spcPts val="0"/>
              </a:spcAft>
              <a:buNone/>
            </a:pPr>
            <a:r>
              <a:t/>
            </a:r>
            <a:endParaRPr sz="1200"/>
          </a:p>
          <a:p>
            <a:pPr indent="0" lvl="0" marL="0" rtl="0" algn="l">
              <a:spcBef>
                <a:spcPts val="36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5: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200">
                <a:latin typeface="Courier New"/>
                <a:ea typeface="Courier New"/>
                <a:cs typeface="Courier New"/>
                <a:sym typeface="Courier New"/>
              </a:rPr>
              <a:t>Turkey is a class that contains methods.</a:t>
            </a:r>
            <a:endParaRPr/>
          </a:p>
          <a:p>
            <a:pPr indent="0" lvl="0" marL="0" rtl="0" algn="l">
              <a:spcBef>
                <a:spcPts val="360"/>
              </a:spcBef>
              <a:spcAft>
                <a:spcPts val="0"/>
              </a:spcAft>
              <a:buNone/>
            </a:pPr>
            <a:r>
              <a:rPr lang="en-US" sz="1200">
                <a:latin typeface="Courier New"/>
                <a:ea typeface="Courier New"/>
                <a:cs typeface="Courier New"/>
                <a:sym typeface="Courier New"/>
              </a:rPr>
              <a:t>In order to use the Turkey methods, you must create a new Turkey().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Turkey one = new Turkey();</a:t>
            </a:r>
            <a:endParaRPr/>
          </a:p>
          <a:p>
            <a:pPr indent="0" lvl="0" marL="0" rtl="0" algn="l">
              <a:spcBef>
                <a:spcPts val="360"/>
              </a:spcBef>
              <a:spcAft>
                <a:spcPts val="0"/>
              </a:spcAft>
              <a:buNone/>
            </a:pPr>
            <a:r>
              <a:rPr lang="en-US"/>
              <a:t>Turkey two = new Turkey();</a:t>
            </a:r>
            <a:endParaRPr/>
          </a:p>
          <a:p>
            <a:pPr indent="0" lvl="0" marL="0" rtl="0" algn="l">
              <a:spcBef>
                <a:spcPts val="360"/>
              </a:spcBef>
              <a:spcAft>
                <a:spcPts val="0"/>
              </a:spcAft>
              <a:buNone/>
            </a:pPr>
            <a:r>
              <a:rPr lang="en-US"/>
              <a:t>Turkey three = new Turkey();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6: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200">
                <a:latin typeface="Courier New"/>
                <a:ea typeface="Courier New"/>
                <a:cs typeface="Courier New"/>
                <a:sym typeface="Courier New"/>
              </a:rPr>
              <a:t>Turkey is a class that contains methods.</a:t>
            </a:r>
            <a:endParaRPr/>
          </a:p>
          <a:p>
            <a:pPr indent="0" lvl="0" marL="0" rtl="0" algn="l">
              <a:spcBef>
                <a:spcPts val="360"/>
              </a:spcBef>
              <a:spcAft>
                <a:spcPts val="0"/>
              </a:spcAft>
              <a:buNone/>
            </a:pPr>
            <a:r>
              <a:rPr lang="en-US" sz="1200">
                <a:latin typeface="Courier New"/>
                <a:ea typeface="Courier New"/>
                <a:cs typeface="Courier New"/>
                <a:sym typeface="Courier New"/>
              </a:rPr>
              <a:t>In order to use the Turkey methods, you must create a new Turkey().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Turkey one = new Turkey();</a:t>
            </a:r>
            <a:endParaRPr/>
          </a:p>
          <a:p>
            <a:pPr indent="0" lvl="0" marL="0" rtl="0" algn="l">
              <a:spcBef>
                <a:spcPts val="360"/>
              </a:spcBef>
              <a:spcAft>
                <a:spcPts val="0"/>
              </a:spcAft>
              <a:buNone/>
            </a:pPr>
            <a:r>
              <a:rPr lang="en-US"/>
              <a:t>Turkey two = new Turkey();</a:t>
            </a:r>
            <a:endParaRPr/>
          </a:p>
          <a:p>
            <a:pPr indent="0" lvl="0" marL="0" rtl="0" algn="l">
              <a:spcBef>
                <a:spcPts val="360"/>
              </a:spcBef>
              <a:spcAft>
                <a:spcPts val="0"/>
              </a:spcAft>
              <a:buNone/>
            </a:pPr>
            <a:r>
              <a:rPr lang="en-US"/>
              <a:t>Turkey three = new Turkey();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7: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200">
                <a:latin typeface="Courier New"/>
                <a:ea typeface="Courier New"/>
                <a:cs typeface="Courier New"/>
                <a:sym typeface="Courier New"/>
              </a:rPr>
              <a:t>Turkey is a class that contains methods.</a:t>
            </a:r>
            <a:endParaRPr/>
          </a:p>
          <a:p>
            <a:pPr indent="0" lvl="0" marL="0" rtl="0" algn="l">
              <a:spcBef>
                <a:spcPts val="360"/>
              </a:spcBef>
              <a:spcAft>
                <a:spcPts val="0"/>
              </a:spcAft>
              <a:buNone/>
            </a:pPr>
            <a:r>
              <a:rPr lang="en-US" sz="1200">
                <a:latin typeface="Courier New"/>
                <a:ea typeface="Courier New"/>
                <a:cs typeface="Courier New"/>
                <a:sym typeface="Courier New"/>
              </a:rPr>
              <a:t>In order to use the Turkey methods, you must create a new Turkey().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Turkey one = new Turkey();</a:t>
            </a:r>
            <a:endParaRPr/>
          </a:p>
          <a:p>
            <a:pPr indent="0" lvl="0" marL="0" rtl="0" algn="l">
              <a:spcBef>
                <a:spcPts val="360"/>
              </a:spcBef>
              <a:spcAft>
                <a:spcPts val="0"/>
              </a:spcAft>
              <a:buNone/>
            </a:pPr>
            <a:r>
              <a:rPr lang="en-US"/>
              <a:t>one.sayName();</a:t>
            </a:r>
            <a:endParaRPr/>
          </a:p>
          <a:p>
            <a:pPr indent="0" lvl="0" marL="0" rtl="0" algn="l">
              <a:spcBef>
                <a:spcPts val="360"/>
              </a:spcBef>
              <a:spcAft>
                <a:spcPts val="0"/>
              </a:spcAft>
              <a:buNone/>
            </a:pPr>
            <a:r>
              <a:rPr lang="en-US"/>
              <a:t>one.sayName();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1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8: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t>Typically, you should place the class for the object in a file with the same name.</a:t>
            </a:r>
            <a:endParaRPr/>
          </a:p>
          <a:p>
            <a:pPr indent="0" lvl="0" marL="0" rtl="0" algn="l">
              <a:spcBef>
                <a:spcPts val="480"/>
              </a:spcBef>
              <a:spcAft>
                <a:spcPts val="0"/>
              </a:spcAft>
              <a:buNone/>
            </a:pPr>
            <a:r>
              <a:rPr lang="en-US" sz="1600"/>
              <a:t>Turkey.java contains the Turkey class.</a:t>
            </a:r>
            <a:endParaRPr/>
          </a:p>
          <a:p>
            <a:pPr indent="0" lvl="0" marL="0" rtl="0" algn="l">
              <a:spcBef>
                <a:spcPts val="480"/>
              </a:spcBef>
              <a:spcAft>
                <a:spcPts val="0"/>
              </a:spcAft>
              <a:buNone/>
            </a:pPr>
            <a:br>
              <a:rPr lang="en-US" sz="1600"/>
            </a:br>
            <a:r>
              <a:rPr lang="en-US" sz="1600"/>
              <a:t>The runner with test code is placed in a runner file named with the main class name.</a:t>
            </a:r>
            <a:endParaRPr/>
          </a:p>
          <a:p>
            <a:pPr indent="0" lvl="0" marL="0" rtl="0" algn="l">
              <a:spcBef>
                <a:spcPts val="480"/>
              </a:spcBef>
              <a:spcAft>
                <a:spcPts val="0"/>
              </a:spcAft>
              <a:buNone/>
            </a:pPr>
            <a:r>
              <a:rPr lang="en-US" sz="1600"/>
              <a:t>TurkeyRunner.java is the name of the runner.</a:t>
            </a:r>
            <a:endParaRPr/>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In the Runner, you should instantiate several objects and call all methods to ensure all works.</a:t>
            </a: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9: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2:notes"/>
          <p:cNvSpPr txBox="1"/>
          <p:nvPr>
            <p:ph idx="1" type="body"/>
          </p:nvPr>
        </p:nvSpPr>
        <p:spPr>
          <a:xfrm>
            <a:off x="731838" y="4560888"/>
            <a:ext cx="5851525"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latin typeface="Courier New"/>
                <a:ea typeface="Courier New"/>
                <a:cs typeface="Courier New"/>
                <a:sym typeface="Courier New"/>
              </a:rPr>
              <a:t>dude </a:t>
            </a:r>
            <a:r>
              <a:rPr lang="en-US" sz="1600"/>
              <a:t>is an AplusBug reference.  </a:t>
            </a:r>
            <a:br>
              <a:rPr lang="en-US" sz="1600"/>
            </a:br>
            <a:r>
              <a:rPr lang="en-US" sz="1600">
                <a:latin typeface="Courier New"/>
                <a:ea typeface="Courier New"/>
                <a:cs typeface="Courier New"/>
                <a:sym typeface="Courier New"/>
              </a:rPr>
              <a:t>new AplusBug()</a:t>
            </a:r>
            <a:r>
              <a:rPr lang="en-US" sz="1600"/>
              <a:t> creates a new AplusBug Object out in memory. </a:t>
            </a:r>
            <a:endParaRPr/>
          </a:p>
          <a:p>
            <a:pPr indent="0" lvl="0" marL="0" rtl="0" algn="l">
              <a:spcBef>
                <a:spcPts val="480"/>
              </a:spcBef>
              <a:spcAft>
                <a:spcPts val="0"/>
              </a:spcAft>
              <a:buNone/>
            </a:pPr>
            <a:r>
              <a:rPr lang="en-US" sz="1600">
                <a:latin typeface="Courier New"/>
                <a:ea typeface="Courier New"/>
                <a:cs typeface="Courier New"/>
                <a:sym typeface="Courier New"/>
              </a:rPr>
              <a:t>dude</a:t>
            </a:r>
            <a:r>
              <a:rPr lang="en-US" sz="1600"/>
              <a:t> stores the location of that new AplusBug Object.</a:t>
            </a:r>
            <a:endParaRPr/>
          </a:p>
          <a:p>
            <a:pPr indent="0" lvl="0" marL="0" rtl="0" algn="l">
              <a:spcBef>
                <a:spcPts val="36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8" name="Google Shape;258;p21: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lang="en-US"/>
              <a:t>A Constructor is a special method that is used when creating instances of a class.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e40cd113d_0_16: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g4e40cd113d_0_16:notes"/>
          <p:cNvSpPr txBox="1"/>
          <p:nvPr>
            <p:ph idx="1" type="body"/>
          </p:nvPr>
        </p:nvSpPr>
        <p:spPr>
          <a:xfrm>
            <a:off x="974725" y="4560888"/>
            <a:ext cx="5365800" cy="4321200"/>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latin typeface="Courier New"/>
                <a:ea typeface="Courier New"/>
                <a:cs typeface="Courier New"/>
                <a:sym typeface="Courier New"/>
              </a:rPr>
              <a:t>Turkey is a class that contains methods.</a:t>
            </a:r>
            <a:endParaRPr/>
          </a:p>
          <a:p>
            <a:pPr indent="0" lvl="0" marL="0" rtl="0" algn="l">
              <a:spcBef>
                <a:spcPts val="480"/>
              </a:spcBef>
              <a:spcAft>
                <a:spcPts val="0"/>
              </a:spcAft>
              <a:buNone/>
            </a:pPr>
            <a:r>
              <a:rPr lang="en-US" sz="1600">
                <a:latin typeface="Courier New"/>
                <a:ea typeface="Courier New"/>
                <a:cs typeface="Courier New"/>
                <a:sym typeface="Courier New"/>
              </a:rPr>
              <a:t>In order to use the Turkey methods, you must create a new Turkey(). The code shows how a default constructor could be written.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2: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2:notes"/>
          <p:cNvSpPr txBox="1"/>
          <p:nvPr>
            <p:ph idx="1" type="body"/>
          </p:nvPr>
        </p:nvSpPr>
        <p:spPr>
          <a:xfrm>
            <a:off x="731838" y="4560888"/>
            <a:ext cx="5851525"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t>Constructors are used to initialize all of the data/properties inside the class.   </a:t>
            </a:r>
            <a:endParaRPr/>
          </a:p>
          <a:p>
            <a:pPr indent="0" lvl="0" marL="0" rtl="0" algn="l">
              <a:spcBef>
                <a:spcPts val="480"/>
              </a:spcBef>
              <a:spcAft>
                <a:spcPts val="0"/>
              </a:spcAft>
              <a:buNone/>
            </a:pPr>
            <a:r>
              <a:rPr lang="en-US" sz="1600"/>
              <a:t>Constructors ensure that the Object is ready for use.</a:t>
            </a:r>
            <a:endParaRPr sz="1600"/>
          </a:p>
          <a:p>
            <a:pPr indent="0" lvl="0" marL="0" rtl="0" algn="l">
              <a:spcBef>
                <a:spcPts val="480"/>
              </a:spcBef>
              <a:spcAft>
                <a:spcPts val="0"/>
              </a:spcAft>
              <a:buNone/>
            </a:pPr>
            <a:r>
              <a:rPr lang="en-US" sz="1600"/>
              <a:t>The code shows how a Turkey object could be instantiated.</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e40cd113d_0_23: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4e40cd113d_0_23:notes"/>
          <p:cNvSpPr txBox="1"/>
          <p:nvPr>
            <p:ph idx="1" type="body"/>
          </p:nvPr>
        </p:nvSpPr>
        <p:spPr>
          <a:xfrm>
            <a:off x="974725" y="4560888"/>
            <a:ext cx="5365800" cy="4321200"/>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latin typeface="Courier New"/>
                <a:ea typeface="Courier New"/>
                <a:cs typeface="Courier New"/>
                <a:sym typeface="Courier New"/>
              </a:rPr>
              <a:t>Turkey is a class that contains methods.</a:t>
            </a:r>
            <a:endParaRPr/>
          </a:p>
          <a:p>
            <a:pPr indent="0" lvl="0" marL="0" rtl="0" algn="l">
              <a:spcBef>
                <a:spcPts val="480"/>
              </a:spcBef>
              <a:spcAft>
                <a:spcPts val="0"/>
              </a:spcAft>
              <a:buNone/>
            </a:pPr>
            <a:r>
              <a:rPr lang="en-US" sz="1600">
                <a:latin typeface="Courier New"/>
                <a:ea typeface="Courier New"/>
                <a:cs typeface="Courier New"/>
                <a:sym typeface="Courier New"/>
              </a:rPr>
              <a:t>In order to use the Turkey methods, you must create a new Turkey(). The code shows how a Turkey could be created with specific data using parameters.  The type and order of the parameters must match what is written in the constructor.  The parameters can be used to set values to the class variables.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33: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480"/>
              </a:spcBef>
              <a:spcAft>
                <a:spcPts val="0"/>
              </a:spcAft>
              <a:buClr>
                <a:schemeClr val="dk1"/>
              </a:buClr>
              <a:buFont typeface="Arial"/>
              <a:buNone/>
            </a:pPr>
            <a:r>
              <a:rPr lang="en-US" sz="1600">
                <a:latin typeface="Courier New"/>
                <a:ea typeface="Courier New"/>
                <a:cs typeface="Courier New"/>
                <a:sym typeface="Courier New"/>
              </a:rPr>
              <a:t>The type and order of the parameters must match what is written in the method.  The parameters can be used to pass data to a method for variable assignment and/or calculation.</a:t>
            </a:r>
            <a:endParaRPr/>
          </a:p>
          <a:p>
            <a:pPr indent="0" lvl="0" marL="0" rtl="0" algn="l">
              <a:spcBef>
                <a:spcPts val="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e40cd113d_0_30:notes"/>
          <p:cNvSpPr/>
          <p:nvPr>
            <p:ph idx="2" type="sldImg"/>
          </p:nvPr>
        </p:nvSpPr>
        <p:spPr>
          <a:xfrm>
            <a:off x="1257300" y="719138"/>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g4e40cd113d_0_30:notes"/>
          <p:cNvSpPr txBox="1"/>
          <p:nvPr>
            <p:ph idx="1" type="body"/>
          </p:nvPr>
        </p:nvSpPr>
        <p:spPr>
          <a:xfrm>
            <a:off x="731838" y="4560888"/>
            <a:ext cx="5851500" cy="4321200"/>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t>Constructors are used to initialize all of the data/properties inside the class.   </a:t>
            </a:r>
            <a:endParaRPr/>
          </a:p>
          <a:p>
            <a:pPr indent="0" lvl="0" marL="0" rtl="0" algn="l">
              <a:spcBef>
                <a:spcPts val="480"/>
              </a:spcBef>
              <a:spcAft>
                <a:spcPts val="0"/>
              </a:spcAft>
              <a:buNone/>
            </a:pPr>
            <a:r>
              <a:rPr lang="en-US" sz="1600"/>
              <a:t>Constructors ensure that the Object is ready for use. </a:t>
            </a:r>
            <a:r>
              <a:rPr lang="en-US" sz="1600">
                <a:latin typeface="Courier New"/>
                <a:ea typeface="Courier New"/>
                <a:cs typeface="Courier New"/>
                <a:sym typeface="Courier New"/>
              </a:rPr>
              <a:t>The type and order of the parameters must match what is written in the constructor.  The parameters can be used to set values to the class variables.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0: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0: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3: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200">
                <a:latin typeface="Courier New"/>
                <a:ea typeface="Courier New"/>
                <a:cs typeface="Courier New"/>
                <a:sym typeface="Courier New"/>
              </a:rPr>
              <a:t>dude </a:t>
            </a:r>
            <a:r>
              <a:rPr lang="en-US" sz="1200"/>
              <a:t>is an AplusBug reference.  </a:t>
            </a:r>
            <a:br>
              <a:rPr lang="en-US" sz="1200"/>
            </a:br>
            <a:r>
              <a:rPr lang="en-US" sz="1200">
                <a:latin typeface="Courier New"/>
                <a:ea typeface="Courier New"/>
                <a:cs typeface="Courier New"/>
                <a:sym typeface="Courier New"/>
              </a:rPr>
              <a:t>new AplusBug()</a:t>
            </a:r>
            <a:r>
              <a:rPr lang="en-US" sz="1200"/>
              <a:t> creates a new AplusBug Object out in memory. </a:t>
            </a:r>
            <a:endParaRPr/>
          </a:p>
          <a:p>
            <a:pPr indent="0" lvl="0" marL="0" rtl="0" algn="l">
              <a:spcBef>
                <a:spcPts val="360"/>
              </a:spcBef>
              <a:spcAft>
                <a:spcPts val="0"/>
              </a:spcAft>
              <a:buNone/>
            </a:pPr>
            <a:r>
              <a:rPr lang="en-US" sz="1200">
                <a:latin typeface="Courier New"/>
                <a:ea typeface="Courier New"/>
                <a:cs typeface="Courier New"/>
                <a:sym typeface="Courier New"/>
              </a:rPr>
              <a:t>dude</a:t>
            </a:r>
            <a:r>
              <a:rPr lang="en-US" sz="1200"/>
              <a:t> stores the location of that new AplusBug Object.</a:t>
            </a:r>
            <a:endParaRPr/>
          </a:p>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5" name="Google Shape;115;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5: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t>Methods store commands / program statements.  </a:t>
            </a:r>
            <a:endParaRPr/>
          </a:p>
          <a:p>
            <a:pPr indent="0" lvl="0" marL="0" rtl="0" algn="l">
              <a:spcBef>
                <a:spcPts val="480"/>
              </a:spcBef>
              <a:spcAft>
                <a:spcPts val="0"/>
              </a:spcAft>
              <a:buNone/>
            </a:pPr>
            <a:r>
              <a:rPr lang="en-US" sz="1600"/>
              <a:t>When called, the code inside the method is activated.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6: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7: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600"/>
              <a:t>The speak method shown above contains a single </a:t>
            </a:r>
            <a:r>
              <a:rPr lang="en-US" sz="1600">
                <a:latin typeface="Courier New"/>
                <a:ea typeface="Courier New"/>
                <a:cs typeface="Courier New"/>
                <a:sym typeface="Courier New"/>
              </a:rPr>
              <a:t>println</a:t>
            </a:r>
            <a:r>
              <a:rPr lang="en-US" sz="1600"/>
              <a:t> command.  </a:t>
            </a:r>
            <a:endParaRPr/>
          </a:p>
          <a:p>
            <a:pPr indent="0" lvl="0" marL="0" rtl="0" algn="l">
              <a:spcBef>
                <a:spcPts val="480"/>
              </a:spcBef>
              <a:spcAft>
                <a:spcPts val="0"/>
              </a:spcAft>
              <a:buNone/>
            </a:pPr>
            <a:r>
              <a:rPr lang="en-US" sz="1600"/>
              <a:t>The speak method would print out  chirp-chirp on the console window.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8: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200">
                <a:latin typeface="Courier New"/>
                <a:ea typeface="Courier New"/>
                <a:cs typeface="Courier New"/>
                <a:sym typeface="Courier New"/>
              </a:rPr>
              <a:t>dude </a:t>
            </a:r>
            <a:r>
              <a:rPr lang="en-US" sz="1200"/>
              <a:t>is an AplusBug reference.  </a:t>
            </a:r>
            <a:endParaRPr/>
          </a:p>
          <a:p>
            <a:pPr indent="0" lvl="0" marL="0" marR="0" rtl="0" algn="l">
              <a:lnSpc>
                <a:spcPct val="100000"/>
              </a:lnSpc>
              <a:spcBef>
                <a:spcPts val="360"/>
              </a:spcBef>
              <a:spcAft>
                <a:spcPts val="0"/>
              </a:spcAft>
              <a:buClr>
                <a:schemeClr val="dk1"/>
              </a:buClr>
              <a:buSzPts val="1200"/>
              <a:buFont typeface="Courier New"/>
              <a:buNone/>
            </a:pPr>
            <a:r>
              <a:rPr lang="en-US" sz="1200">
                <a:latin typeface="Courier New"/>
                <a:ea typeface="Courier New"/>
                <a:cs typeface="Courier New"/>
                <a:sym typeface="Courier New"/>
              </a:rPr>
              <a:t>dude</a:t>
            </a:r>
            <a:r>
              <a:rPr lang="en-US" sz="1200"/>
              <a:t> stores the location of that new AplusBug Object.</a:t>
            </a:r>
            <a:endParaRPr/>
          </a:p>
          <a:p>
            <a:pPr indent="0" lvl="0" marL="0" rtl="0" algn="l">
              <a:spcBef>
                <a:spcPts val="360"/>
              </a:spcBef>
              <a:spcAft>
                <a:spcPts val="0"/>
              </a:spcAft>
              <a:buNone/>
            </a:pPr>
            <a:r>
              <a:t/>
            </a:r>
            <a:endParaRPr sz="1200"/>
          </a:p>
          <a:p>
            <a:pPr indent="0" lvl="0" marL="0" rtl="0" algn="l">
              <a:spcBef>
                <a:spcPts val="360"/>
              </a:spcBef>
              <a:spcAft>
                <a:spcPts val="0"/>
              </a:spcAft>
              <a:buNone/>
            </a:pPr>
            <a:r>
              <a:rPr lang="en-US" sz="1200">
                <a:latin typeface="Courier New"/>
                <a:ea typeface="Courier New"/>
                <a:cs typeface="Courier New"/>
                <a:sym typeface="Courier New"/>
              </a:rPr>
              <a:t>new AplusBug()</a:t>
            </a:r>
            <a:r>
              <a:rPr lang="en-US" sz="1200"/>
              <a:t> creates a new AplusBug Object out in memory. </a:t>
            </a:r>
            <a:endParaRPr/>
          </a:p>
          <a:p>
            <a:pPr indent="0" lvl="0" marL="0" rtl="0" algn="l">
              <a:spcBef>
                <a:spcPts val="360"/>
              </a:spcBef>
              <a:spcAft>
                <a:spcPts val="0"/>
              </a:spcAft>
              <a:buNone/>
            </a:pPr>
            <a:r>
              <a:rPr lang="en-US" sz="1200"/>
              <a:t>dude can use all methods from the AplusBug class.</a:t>
            </a:r>
            <a:endParaRPr/>
          </a:p>
          <a:p>
            <a:pPr indent="0" lvl="0" marL="0" rtl="0" algn="l">
              <a:spcBef>
                <a:spcPts val="360"/>
              </a:spcBef>
              <a:spcAft>
                <a:spcPts val="0"/>
              </a:spcAft>
              <a:buNone/>
            </a:pPr>
            <a:r>
              <a:t/>
            </a:r>
            <a:endParaRPr sz="1200"/>
          </a:p>
          <a:p>
            <a:pPr indent="0" lvl="0" marL="0" rtl="0" algn="l">
              <a:spcBef>
                <a:spcPts val="360"/>
              </a:spcBef>
              <a:spcAft>
                <a:spcPts val="0"/>
              </a:spcAft>
              <a:buNone/>
            </a:pPr>
            <a:r>
              <a:rPr lang="en-US" sz="1200"/>
              <a:t>dude.speak();     //calls the speak method from the AplusBug class</a:t>
            </a:r>
            <a:endParaRPr sz="1200"/>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1257300" y="719138"/>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9:notes"/>
          <p:cNvSpPr txBox="1"/>
          <p:nvPr>
            <p:ph idx="1" type="body"/>
          </p:nvPr>
        </p:nvSpPr>
        <p:spPr>
          <a:xfrm>
            <a:off x="974725" y="4560888"/>
            <a:ext cx="5365750" cy="4321175"/>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sz="1200">
                <a:latin typeface="Courier New"/>
                <a:ea typeface="Courier New"/>
                <a:cs typeface="Courier New"/>
                <a:sym typeface="Courier New"/>
              </a:rPr>
              <a:t>dude </a:t>
            </a:r>
            <a:r>
              <a:rPr lang="en-US" sz="1200"/>
              <a:t>is an AplusBug reference.  </a:t>
            </a:r>
            <a:endParaRPr/>
          </a:p>
          <a:p>
            <a:pPr indent="0" lvl="0" marL="0" marR="0" rtl="0" algn="l">
              <a:lnSpc>
                <a:spcPct val="100000"/>
              </a:lnSpc>
              <a:spcBef>
                <a:spcPts val="360"/>
              </a:spcBef>
              <a:spcAft>
                <a:spcPts val="0"/>
              </a:spcAft>
              <a:buClr>
                <a:schemeClr val="dk1"/>
              </a:buClr>
              <a:buSzPts val="1200"/>
              <a:buFont typeface="Courier New"/>
              <a:buNone/>
            </a:pPr>
            <a:r>
              <a:rPr lang="en-US" sz="1200">
                <a:latin typeface="Courier New"/>
                <a:ea typeface="Courier New"/>
                <a:cs typeface="Courier New"/>
                <a:sym typeface="Courier New"/>
              </a:rPr>
              <a:t>dude</a:t>
            </a:r>
            <a:r>
              <a:rPr lang="en-US" sz="1200"/>
              <a:t> stores the location of that new AplusBug Object.</a:t>
            </a:r>
            <a:endParaRPr/>
          </a:p>
          <a:p>
            <a:pPr indent="0" lvl="0" marL="0" rtl="0" algn="l">
              <a:spcBef>
                <a:spcPts val="360"/>
              </a:spcBef>
              <a:spcAft>
                <a:spcPts val="0"/>
              </a:spcAft>
              <a:buNone/>
            </a:pPr>
            <a:r>
              <a:t/>
            </a:r>
            <a:endParaRPr sz="1200"/>
          </a:p>
          <a:p>
            <a:pPr indent="0" lvl="0" marL="0" rtl="0" algn="l">
              <a:spcBef>
                <a:spcPts val="360"/>
              </a:spcBef>
              <a:spcAft>
                <a:spcPts val="0"/>
              </a:spcAft>
              <a:buNone/>
            </a:pPr>
            <a:r>
              <a:rPr lang="en-US" sz="1200">
                <a:latin typeface="Courier New"/>
                <a:ea typeface="Courier New"/>
                <a:cs typeface="Courier New"/>
                <a:sym typeface="Courier New"/>
              </a:rPr>
              <a:t>new AplusBug()</a:t>
            </a:r>
            <a:r>
              <a:rPr lang="en-US" sz="1200"/>
              <a:t> creates a new AplusBug Object out in memory. </a:t>
            </a:r>
            <a:endParaRPr/>
          </a:p>
          <a:p>
            <a:pPr indent="0" lvl="0" marL="0" rtl="0" algn="l">
              <a:spcBef>
                <a:spcPts val="360"/>
              </a:spcBef>
              <a:spcAft>
                <a:spcPts val="0"/>
              </a:spcAft>
              <a:buNone/>
            </a:pPr>
            <a:r>
              <a:rPr lang="en-US" sz="1200"/>
              <a:t>dude can use all methods from the AplusBug class.</a:t>
            </a:r>
            <a:endParaRPr/>
          </a:p>
          <a:p>
            <a:pPr indent="0" lvl="0" marL="0" rtl="0" algn="l">
              <a:spcBef>
                <a:spcPts val="360"/>
              </a:spcBef>
              <a:spcAft>
                <a:spcPts val="0"/>
              </a:spcAft>
              <a:buNone/>
            </a:pPr>
            <a:r>
              <a:t/>
            </a:r>
            <a:endParaRPr sz="1200"/>
          </a:p>
          <a:p>
            <a:pPr indent="0" lvl="0" marL="0" rtl="0" algn="l">
              <a:spcBef>
                <a:spcPts val="360"/>
              </a:spcBef>
              <a:spcAft>
                <a:spcPts val="0"/>
              </a:spcAft>
              <a:buNone/>
            </a:pPr>
            <a:r>
              <a:rPr lang="en-US" sz="1200"/>
              <a:t>dude.speak();     //calls the speak method from the AplusBug class</a:t>
            </a:r>
            <a:endParaRPr sz="1200"/>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
        <p:nvSpPr>
          <p:cNvPr id="15" name="Google Shape;15;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8" name="Google Shape;18;p2"/>
          <p:cNvPicPr preferRelativeResize="0"/>
          <p:nvPr/>
        </p:nvPicPr>
        <p:blipFill rotWithShape="1">
          <a:blip r:embed="rId2">
            <a:alphaModFix/>
          </a:blip>
          <a:srcRect b="0" l="0" r="0" t="0"/>
          <a:stretch/>
        </p:blipFill>
        <p:spPr>
          <a:xfrm>
            <a:off x="8153400" y="6289930"/>
            <a:ext cx="838200" cy="4266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2" name="Google Shape;22;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4" name="Google Shape;34;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40" name="Google Shape;40;p6"/>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41" name="Google Shape;41;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0" name="Google Shape;50;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2" name="Google Shape;62;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9" name="Google Shape;69;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sz="14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sz="14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sz="14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sz="14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sz="14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sz="14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sz="14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sz="14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algn="ctr">
              <a:spcBef>
                <a:spcPts val="0"/>
              </a:spcBef>
              <a:spcAft>
                <a:spcPts val="0"/>
              </a:spcAft>
              <a:buSzPts val="1400"/>
              <a:buNone/>
              <a:defRPr b="1">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 name="Shape 8"/>
        <p:cNvGrpSpPr/>
        <p:nvPr/>
      </p:nvGrpSpPr>
      <p:grpSpPr>
        <a:xfrm>
          <a:off x="0" y="0"/>
          <a:ext cx="0" cy="0"/>
          <a:chOff x="0" y="0"/>
          <a:chExt cx="0" cy="0"/>
        </a:xfrm>
      </p:grpSpPr>
      <p:sp>
        <p:nvSpPr>
          <p:cNvPr id="9" name="Google Shape;9;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 name="Google Shape;10;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 name="Google Shape;11;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9pPr>
          </a:lstStyle>
          <a:p/>
        </p:txBody>
      </p:sp>
      <p:sp>
        <p:nvSpPr>
          <p:cNvPr id="12" name="Google Shape;12;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lstStyle>
            <a:lvl1pPr lvl="0" marR="0" rtl="0" algn="ctr">
              <a:spcBef>
                <a:spcPts val="0"/>
              </a:spcBef>
              <a:spcAft>
                <a:spcPts val="0"/>
              </a:spcAft>
              <a:buSzPts val="1400"/>
              <a:buNone/>
              <a:defRPr b="0" i="0" sz="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1" i="0" sz="20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p:nvPr/>
        </p:nvSpPr>
        <p:spPr>
          <a:xfrm>
            <a:off x="533400" y="1219200"/>
            <a:ext cx="8153400" cy="4401205"/>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br>
              <a:rPr b="1" i="0" lang="en-US" sz="8000" u="none" cap="none" strike="noStrike">
                <a:solidFill>
                  <a:srgbClr val="EDF9F4"/>
                </a:solidFill>
                <a:latin typeface="Tahoma"/>
                <a:ea typeface="Tahoma"/>
                <a:cs typeface="Tahoma"/>
                <a:sym typeface="Tahoma"/>
              </a:rPr>
            </a:br>
            <a:r>
              <a:rPr b="1" i="0" lang="en-US" sz="4000" u="none" cap="none" strike="noStrike">
                <a:solidFill>
                  <a:srgbClr val="EDF9F4"/>
                </a:solidFill>
                <a:latin typeface="Arial"/>
                <a:ea typeface="Arial"/>
                <a:cs typeface="Arial"/>
                <a:sym typeface="Arial"/>
              </a:rPr>
              <a:t>A+ Computer Science</a:t>
            </a:r>
            <a:endParaRPr/>
          </a:p>
          <a:p>
            <a:pPr indent="0" lvl="0" marL="0" marR="0" rtl="0" algn="ctr">
              <a:spcBef>
                <a:spcPts val="0"/>
              </a:spcBef>
              <a:spcAft>
                <a:spcPts val="0"/>
              </a:spcAft>
              <a:buNone/>
            </a:pPr>
            <a:r>
              <a:rPr b="1" i="0" lang="en-US" sz="8000" u="none" cap="none" strike="noStrike">
                <a:solidFill>
                  <a:srgbClr val="EDF9F4"/>
                </a:solidFill>
                <a:latin typeface="Arial"/>
                <a:ea typeface="Arial"/>
                <a:cs typeface="Arial"/>
                <a:sym typeface="Arial"/>
              </a:rPr>
              <a:t>METHODS</a:t>
            </a:r>
            <a:endParaRPr/>
          </a:p>
          <a:p>
            <a:pPr indent="0" lvl="0" marL="0" marR="0" rtl="0" algn="ctr">
              <a:spcBef>
                <a:spcPts val="0"/>
              </a:spcBef>
              <a:spcAft>
                <a:spcPts val="0"/>
              </a:spcAft>
              <a:buNone/>
            </a:pPr>
            <a:r>
              <a:t/>
            </a:r>
            <a:endParaRPr b="1" i="0" sz="8000" u="none" cap="none" strike="noStrike">
              <a:solidFill>
                <a:srgbClr val="EDF9F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70" name="Google Shape;170;p22"/>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71" name="Google Shape;171;p22"/>
          <p:cNvSpPr txBox="1"/>
          <p:nvPr/>
        </p:nvSpPr>
        <p:spPr>
          <a:xfrm>
            <a:off x="5622925" y="438150"/>
            <a:ext cx="18415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172" name="Google Shape;172;p22"/>
          <p:cNvSpPr txBox="1"/>
          <p:nvPr/>
        </p:nvSpPr>
        <p:spPr>
          <a:xfrm>
            <a:off x="3124200" y="1905000"/>
            <a:ext cx="2057400" cy="482600"/>
          </a:xfrm>
          <a:prstGeom prst="rect">
            <a:avLst/>
          </a:prstGeom>
          <a:solidFill>
            <a:schemeClr val="lt1">
              <a:alpha val="0"/>
            </a:schemeClr>
          </a:solidFill>
          <a:ln cap="flat" cmpd="sng" w="254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CC0000"/>
                </a:solidFill>
                <a:latin typeface="Tahoma"/>
                <a:ea typeface="Tahoma"/>
                <a:cs typeface="Tahoma"/>
                <a:sym typeface="Tahoma"/>
              </a:rPr>
              <a:t>return type</a:t>
            </a:r>
            <a:endParaRPr/>
          </a:p>
        </p:txBody>
      </p:sp>
      <p:sp>
        <p:nvSpPr>
          <p:cNvPr id="173" name="Google Shape;173;p22"/>
          <p:cNvSpPr txBox="1"/>
          <p:nvPr/>
        </p:nvSpPr>
        <p:spPr>
          <a:xfrm>
            <a:off x="5334000" y="1905000"/>
            <a:ext cx="1066800" cy="482600"/>
          </a:xfrm>
          <a:prstGeom prst="rect">
            <a:avLst/>
          </a:prstGeom>
          <a:solidFill>
            <a:schemeClr val="lt1">
              <a:alpha val="0"/>
            </a:schemeClr>
          </a:solidFill>
          <a:ln cap="flat" cmpd="sng" w="25400">
            <a:solidFill>
              <a:srgbClr val="3333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0066"/>
                </a:solidFill>
                <a:latin typeface="Tahoma"/>
                <a:ea typeface="Tahoma"/>
                <a:cs typeface="Tahoma"/>
                <a:sym typeface="Tahoma"/>
              </a:rPr>
              <a:t>name</a:t>
            </a:r>
            <a:endParaRPr/>
          </a:p>
        </p:txBody>
      </p:sp>
      <p:sp>
        <p:nvSpPr>
          <p:cNvPr id="174" name="Google Shape;174;p22"/>
          <p:cNvSpPr txBox="1"/>
          <p:nvPr/>
        </p:nvSpPr>
        <p:spPr>
          <a:xfrm>
            <a:off x="6553200" y="1905000"/>
            <a:ext cx="1524000" cy="482600"/>
          </a:xfrm>
          <a:prstGeom prst="rect">
            <a:avLst/>
          </a:prstGeom>
          <a:solidFill>
            <a:schemeClr val="lt1">
              <a:alpha val="0"/>
            </a:schemeClr>
          </a:solidFill>
          <a:ln cap="flat" cmpd="sng" w="25400">
            <a:solidFill>
              <a:srgbClr val="008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8000"/>
                </a:solidFill>
                <a:latin typeface="Tahoma"/>
                <a:ea typeface="Tahoma"/>
                <a:cs typeface="Tahoma"/>
                <a:sym typeface="Tahoma"/>
              </a:rPr>
              <a:t>params</a:t>
            </a:r>
            <a:endParaRPr/>
          </a:p>
        </p:txBody>
      </p:sp>
      <p:sp>
        <p:nvSpPr>
          <p:cNvPr id="175" name="Google Shape;175;p22"/>
          <p:cNvSpPr txBox="1"/>
          <p:nvPr/>
        </p:nvSpPr>
        <p:spPr>
          <a:xfrm>
            <a:off x="762000" y="2590800"/>
            <a:ext cx="7315200" cy="482600"/>
          </a:xfrm>
          <a:prstGeom prst="rect">
            <a:avLst/>
          </a:prstGeom>
          <a:solidFill>
            <a:schemeClr val="lt1">
              <a:alpha val="0"/>
            </a:schemeClr>
          </a:solidFill>
          <a:ln cap="flat" cmpd="sng" w="25400">
            <a:solidFill>
              <a:srgbClr val="FF99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9900"/>
                </a:solidFill>
                <a:latin typeface="Tahoma"/>
                <a:ea typeface="Tahoma"/>
                <a:cs typeface="Tahoma"/>
                <a:sym typeface="Tahoma"/>
              </a:rPr>
              <a:t>code</a:t>
            </a:r>
            <a:endParaRPr/>
          </a:p>
        </p:txBody>
      </p:sp>
      <p:sp>
        <p:nvSpPr>
          <p:cNvPr id="176" name="Google Shape;176;p22"/>
          <p:cNvSpPr txBox="1"/>
          <p:nvPr/>
        </p:nvSpPr>
        <p:spPr>
          <a:xfrm>
            <a:off x="762000" y="1905000"/>
            <a:ext cx="2209800" cy="482600"/>
          </a:xfrm>
          <a:prstGeom prst="rect">
            <a:avLst/>
          </a:prstGeom>
          <a:solidFill>
            <a:schemeClr val="lt1">
              <a:alpha val="0"/>
            </a:schemeClr>
          </a:solidFill>
          <a:ln cap="flat" cmpd="sng" w="25400">
            <a:solidFill>
              <a:srgbClr val="0099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99CC"/>
                </a:solidFill>
                <a:latin typeface="Tahoma"/>
                <a:ea typeface="Tahoma"/>
                <a:cs typeface="Tahoma"/>
                <a:sym typeface="Tahoma"/>
              </a:rPr>
              <a:t>access</a:t>
            </a:r>
            <a:endParaRPr/>
          </a:p>
        </p:txBody>
      </p:sp>
      <p:sp>
        <p:nvSpPr>
          <p:cNvPr id="177" name="Google Shape;177;p22"/>
          <p:cNvSpPr txBox="1"/>
          <p:nvPr/>
        </p:nvSpPr>
        <p:spPr>
          <a:xfrm>
            <a:off x="838200" y="3810000"/>
            <a:ext cx="6746875" cy="1800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99CC"/>
                </a:solidFill>
                <a:latin typeface="Tahoma"/>
                <a:ea typeface="Tahoma"/>
                <a:cs typeface="Tahoma"/>
                <a:sym typeface="Tahoma"/>
              </a:rPr>
              <a:t>public </a:t>
            </a:r>
            <a:r>
              <a:rPr b="1" lang="en-US" sz="2800">
                <a:solidFill>
                  <a:schemeClr val="dk1"/>
                </a:solidFill>
                <a:latin typeface="Tahoma"/>
                <a:ea typeface="Tahoma"/>
                <a:cs typeface="Tahoma"/>
                <a:sym typeface="Tahoma"/>
              </a:rPr>
              <a:t>		</a:t>
            </a:r>
            <a:r>
              <a:rPr b="1" lang="en-US" sz="2800">
                <a:solidFill>
                  <a:srgbClr val="CC0000"/>
                </a:solidFill>
                <a:latin typeface="Tahoma"/>
                <a:ea typeface="Tahoma"/>
                <a:cs typeface="Tahoma"/>
                <a:sym typeface="Tahoma"/>
              </a:rPr>
              <a:t>void </a:t>
            </a:r>
            <a:r>
              <a:rPr b="1" lang="en-US" sz="2800">
                <a:solidFill>
                  <a:schemeClr val="dk1"/>
                </a:solidFill>
                <a:latin typeface="Tahoma"/>
                <a:ea typeface="Tahoma"/>
                <a:cs typeface="Tahoma"/>
                <a:sym typeface="Tahoma"/>
              </a:rPr>
              <a:t>		</a:t>
            </a:r>
            <a:r>
              <a:rPr b="1" lang="en-US" sz="2800">
                <a:solidFill>
                  <a:srgbClr val="000066"/>
                </a:solidFill>
                <a:latin typeface="Tahoma"/>
                <a:ea typeface="Tahoma"/>
                <a:cs typeface="Tahoma"/>
                <a:sym typeface="Tahoma"/>
              </a:rPr>
              <a:t>speak</a:t>
            </a:r>
            <a:r>
              <a:rPr b="1" lang="en-US" sz="2800">
                <a:solidFill>
                  <a:srgbClr val="008000"/>
                </a:solidFill>
                <a:latin typeface="Tahoma"/>
                <a:ea typeface="Tahoma"/>
                <a:cs typeface="Tahoma"/>
                <a:sym typeface="Tahoma"/>
              </a:rPr>
              <a:t>( 	)</a:t>
            </a:r>
            <a:endParaRPr/>
          </a:p>
          <a:p>
            <a:pPr indent="0" lvl="0" marL="0" marR="0" rtl="0" algn="l">
              <a:spcBef>
                <a:spcPts val="0"/>
              </a:spcBef>
              <a:spcAft>
                <a:spcPts val="0"/>
              </a:spcAft>
              <a:buNone/>
            </a:pPr>
            <a:r>
              <a:rPr b="1" lang="en-US" sz="2800">
                <a:solidFill>
                  <a:srgbClr val="FF9900"/>
                </a:solidFill>
                <a:latin typeface="Tahoma"/>
                <a:ea typeface="Tahoma"/>
                <a:cs typeface="Tahoma"/>
                <a:sym typeface="Tahoma"/>
              </a:rPr>
              <a:t>{</a:t>
            </a:r>
            <a:endParaRPr/>
          </a:p>
          <a:p>
            <a:pPr indent="0" lvl="0" marL="0" marR="0" rtl="0" algn="l">
              <a:spcBef>
                <a:spcPts val="0"/>
              </a:spcBef>
              <a:spcAft>
                <a:spcPts val="0"/>
              </a:spcAft>
              <a:buNone/>
            </a:pPr>
            <a:r>
              <a:rPr b="1" lang="en-US" sz="2800">
                <a:solidFill>
                  <a:srgbClr val="FF9900"/>
                </a:solidFill>
                <a:latin typeface="Tahoma"/>
                <a:ea typeface="Tahoma"/>
                <a:cs typeface="Tahoma"/>
                <a:sym typeface="Tahoma"/>
              </a:rPr>
              <a:t>   System.out.println("chirp-chirp");</a:t>
            </a:r>
            <a:endParaRPr b="1" sz="2800">
              <a:solidFill>
                <a:srgbClr val="FF9900"/>
              </a:solidFill>
              <a:latin typeface="Tahoma"/>
              <a:ea typeface="Tahoma"/>
              <a:cs typeface="Tahoma"/>
              <a:sym typeface="Tahoma"/>
            </a:endParaRPr>
          </a:p>
          <a:p>
            <a:pPr indent="0" lvl="0" marL="0" marR="0" rtl="0" algn="l">
              <a:spcBef>
                <a:spcPts val="0"/>
              </a:spcBef>
              <a:spcAft>
                <a:spcPts val="0"/>
              </a:spcAft>
              <a:buNone/>
            </a:pPr>
            <a:r>
              <a:rPr b="1" lang="en-US" sz="2800">
                <a:solidFill>
                  <a:srgbClr val="FF9900"/>
                </a:solidFill>
                <a:latin typeface="Tahoma"/>
                <a:ea typeface="Tahoma"/>
                <a:cs typeface="Tahoma"/>
                <a:sym typeface="Tahoma"/>
              </a:rPr>
              <a:t>}</a:t>
            </a:r>
            <a:endParaRPr/>
          </a:p>
        </p:txBody>
      </p:sp>
      <p:sp>
        <p:nvSpPr>
          <p:cNvPr id="178" name="Google Shape;178;p2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Methods</a:t>
            </a:r>
            <a:endParaRPr b="1" sz="5400">
              <a:solidFill>
                <a:srgbClr val="6F93DB"/>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84" name="Google Shape;184;p23"/>
          <p:cNvSpPr/>
          <p:nvPr/>
        </p:nvSpPr>
        <p:spPr>
          <a:xfrm>
            <a:off x="1143000" y="1981200"/>
            <a:ext cx="7010400" cy="3140075"/>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000">
                <a:solidFill>
                  <a:schemeClr val="dk1"/>
                </a:solidFill>
                <a:latin typeface="Arial"/>
                <a:ea typeface="Arial"/>
                <a:cs typeface="Arial"/>
                <a:sym typeface="Arial"/>
              </a:rPr>
              <a:t>All members with public</a:t>
            </a:r>
            <a:endParaRPr/>
          </a:p>
          <a:p>
            <a:pPr indent="0" lvl="0" marL="0" marR="0" rtl="0" algn="l">
              <a:spcBef>
                <a:spcPts val="0"/>
              </a:spcBef>
              <a:spcAft>
                <a:spcPts val="0"/>
              </a:spcAft>
              <a:buNone/>
            </a:pPr>
            <a:r>
              <a:rPr b="1" lang="en-US" sz="4000">
                <a:solidFill>
                  <a:schemeClr val="dk1"/>
                </a:solidFill>
                <a:latin typeface="Arial"/>
                <a:ea typeface="Arial"/>
                <a:cs typeface="Arial"/>
                <a:sym typeface="Arial"/>
              </a:rPr>
              <a:t>access can be accessed or</a:t>
            </a:r>
            <a:endParaRPr/>
          </a:p>
          <a:p>
            <a:pPr indent="0" lvl="0" marL="0" marR="0" rtl="0" algn="l">
              <a:spcBef>
                <a:spcPts val="0"/>
              </a:spcBef>
              <a:spcAft>
                <a:spcPts val="0"/>
              </a:spcAft>
              <a:buNone/>
            </a:pPr>
            <a:r>
              <a:rPr b="1" lang="en-US" sz="4000">
                <a:solidFill>
                  <a:schemeClr val="dk1"/>
                </a:solidFill>
                <a:latin typeface="Arial"/>
                <a:ea typeface="Arial"/>
                <a:cs typeface="Arial"/>
                <a:sym typeface="Arial"/>
              </a:rPr>
              <a:t>modified inside and outside of the class where they are</a:t>
            </a:r>
            <a:endParaRPr/>
          </a:p>
          <a:p>
            <a:pPr indent="0" lvl="0" marL="0" marR="0" rtl="0" algn="l">
              <a:spcBef>
                <a:spcPts val="0"/>
              </a:spcBef>
              <a:spcAft>
                <a:spcPts val="0"/>
              </a:spcAft>
              <a:buNone/>
            </a:pPr>
            <a:r>
              <a:rPr b="1" lang="en-US" sz="4000">
                <a:solidFill>
                  <a:schemeClr val="dk1"/>
                </a:solidFill>
                <a:latin typeface="Arial"/>
                <a:ea typeface="Arial"/>
                <a:cs typeface="Arial"/>
                <a:sym typeface="Arial"/>
              </a:rPr>
              <a:t>defined.</a:t>
            </a:r>
            <a:endParaRPr b="1" sz="3600">
              <a:solidFill>
                <a:schemeClr val="dk1"/>
              </a:solidFill>
              <a:latin typeface="Arial"/>
              <a:ea typeface="Arial"/>
              <a:cs typeface="Arial"/>
              <a:sym typeface="Arial"/>
            </a:endParaRPr>
          </a:p>
        </p:txBody>
      </p:sp>
      <p:sp>
        <p:nvSpPr>
          <p:cNvPr id="185" name="Google Shape;185;p2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Public</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b="1">
              <a:solidFill>
                <a:srgbClr val="000000"/>
              </a:solidFill>
            </a:endParaRPr>
          </a:p>
          <a:p>
            <a:pPr indent="0" lvl="0" marL="0" rtl="0" algn="ctr">
              <a:spcBef>
                <a:spcPts val="0"/>
              </a:spcBef>
              <a:spcAft>
                <a:spcPts val="0"/>
              </a:spcAft>
              <a:buNone/>
            </a:pPr>
            <a:r>
              <a:t/>
            </a:r>
            <a:endParaRPr>
              <a:solidFill>
                <a:srgbClr val="000000"/>
              </a:solidFill>
              <a:latin typeface="Tahoma"/>
              <a:ea typeface="Tahoma"/>
              <a:cs typeface="Tahoma"/>
              <a:sym typeface="Tahoma"/>
            </a:endParaRPr>
          </a:p>
          <a:p>
            <a:pPr indent="0" lvl="0" marL="0" rtl="0" algn="ctr">
              <a:spcBef>
                <a:spcPts val="0"/>
              </a:spcBef>
              <a:spcAft>
                <a:spcPts val="0"/>
              </a:spcAft>
              <a:buNone/>
            </a:pPr>
            <a:r>
              <a:t/>
            </a:r>
            <a:endParaRPr b="1">
              <a:solidFill>
                <a:srgbClr val="000000"/>
              </a:solidFill>
              <a:latin typeface="Tahoma"/>
              <a:ea typeface="Tahoma"/>
              <a:cs typeface="Tahoma"/>
              <a:sym typeface="Tahoma"/>
            </a:endParaRPr>
          </a:p>
          <a:p>
            <a:pPr indent="0" lvl="0" marL="0" rtl="0" algn="ctr">
              <a:spcBef>
                <a:spcPts val="0"/>
              </a:spcBef>
              <a:spcAft>
                <a:spcPts val="0"/>
              </a:spcAft>
              <a:buNone/>
            </a:pPr>
            <a:r>
              <a:rPr b="1" lang="en-US">
                <a:solidFill>
                  <a:srgbClr val="000000"/>
                </a:solidFill>
                <a:latin typeface="Tahoma"/>
                <a:ea typeface="Tahoma"/>
                <a:cs typeface="Tahoma"/>
                <a:sym typeface="Tahoma"/>
              </a:rPr>
              <a:t>© A+ Computer Science  -  www.apluscompsci.com</a:t>
            </a:r>
            <a:endParaRPr/>
          </a:p>
        </p:txBody>
      </p:sp>
      <p:sp>
        <p:nvSpPr>
          <p:cNvPr id="191" name="Google Shape;191;p24"/>
          <p:cNvSpPr/>
          <p:nvPr/>
        </p:nvSpPr>
        <p:spPr>
          <a:xfrm>
            <a:off x="1371600" y="1828800"/>
            <a:ext cx="6645275" cy="3140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rgbClr val="000000"/>
                </a:solidFill>
                <a:latin typeface="Arial"/>
                <a:ea typeface="Arial"/>
                <a:cs typeface="Arial"/>
                <a:sym typeface="Arial"/>
              </a:rPr>
              <a:t>All members with private </a:t>
            </a:r>
            <a:endParaRPr/>
          </a:p>
          <a:p>
            <a:pPr indent="0" lvl="0" marL="0" marR="0" rtl="0" algn="l">
              <a:spcBef>
                <a:spcPts val="0"/>
              </a:spcBef>
              <a:spcAft>
                <a:spcPts val="0"/>
              </a:spcAft>
              <a:buNone/>
            </a:pPr>
            <a:r>
              <a:rPr b="1" lang="en-US" sz="4000">
                <a:solidFill>
                  <a:srgbClr val="000000"/>
                </a:solidFill>
                <a:latin typeface="Arial"/>
                <a:ea typeface="Arial"/>
                <a:cs typeface="Arial"/>
                <a:sym typeface="Arial"/>
              </a:rPr>
              <a:t>access can be accessed</a:t>
            </a:r>
            <a:endParaRPr/>
          </a:p>
          <a:p>
            <a:pPr indent="0" lvl="0" marL="0" marR="0" rtl="0" algn="l">
              <a:spcBef>
                <a:spcPts val="0"/>
              </a:spcBef>
              <a:spcAft>
                <a:spcPts val="0"/>
              </a:spcAft>
              <a:buNone/>
            </a:pPr>
            <a:r>
              <a:rPr b="1" lang="en-US" sz="4000">
                <a:solidFill>
                  <a:srgbClr val="000000"/>
                </a:solidFill>
                <a:latin typeface="Arial"/>
                <a:ea typeface="Arial"/>
                <a:cs typeface="Arial"/>
                <a:sym typeface="Arial"/>
              </a:rPr>
              <a:t>or modified only inside the</a:t>
            </a:r>
            <a:endParaRPr/>
          </a:p>
          <a:p>
            <a:pPr indent="0" lvl="0" marL="0" marR="0" rtl="0" algn="l">
              <a:spcBef>
                <a:spcPts val="0"/>
              </a:spcBef>
              <a:spcAft>
                <a:spcPts val="0"/>
              </a:spcAft>
              <a:buNone/>
            </a:pPr>
            <a:r>
              <a:rPr b="1" lang="en-US" sz="4000">
                <a:solidFill>
                  <a:srgbClr val="000000"/>
                </a:solidFill>
                <a:latin typeface="Arial"/>
                <a:ea typeface="Arial"/>
                <a:cs typeface="Arial"/>
                <a:sym typeface="Arial"/>
              </a:rPr>
              <a:t>class where they are </a:t>
            </a:r>
            <a:endParaRPr/>
          </a:p>
          <a:p>
            <a:pPr indent="0" lvl="0" marL="0" marR="0" rtl="0" algn="l">
              <a:spcBef>
                <a:spcPts val="0"/>
              </a:spcBef>
              <a:spcAft>
                <a:spcPts val="0"/>
              </a:spcAft>
              <a:buNone/>
            </a:pPr>
            <a:r>
              <a:rPr b="1" lang="en-US" sz="4000">
                <a:solidFill>
                  <a:srgbClr val="000000"/>
                </a:solidFill>
                <a:latin typeface="Arial"/>
                <a:ea typeface="Arial"/>
                <a:cs typeface="Arial"/>
                <a:sym typeface="Arial"/>
              </a:rPr>
              <a:t>defined.</a:t>
            </a:r>
            <a:endParaRPr/>
          </a:p>
        </p:txBody>
      </p:sp>
      <p:sp>
        <p:nvSpPr>
          <p:cNvPr id="192" name="Google Shape;192;p24"/>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Private</a:t>
            </a:r>
            <a:endParaRPr b="1" sz="5400">
              <a:solidFill>
                <a:srgbClr val="6F93DB"/>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98" name="Google Shape;198;p25"/>
          <p:cNvSpPr txBox="1"/>
          <p:nvPr/>
        </p:nvSpPr>
        <p:spPr>
          <a:xfrm>
            <a:off x="1289222" y="1524000"/>
            <a:ext cx="6152646"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public class Turkey</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public void speak()</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out.println("gobble-gobble");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public void sayName()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out.println("big bird");</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r>
              <a:rPr b="1" lang="en-US" sz="2400">
                <a:solidFill>
                  <a:schemeClr val="dk1"/>
                </a:solidFill>
                <a:latin typeface="Tahoma"/>
                <a:ea typeface="Tahoma"/>
                <a:cs typeface="Tahoma"/>
                <a:sym typeface="Tahoma"/>
              </a:rPr>
              <a:t> </a:t>
            </a:r>
            <a:endParaRPr b="1" sz="2400">
              <a:solidFill>
                <a:schemeClr val="dk1"/>
              </a:solidFill>
              <a:latin typeface="Tahoma"/>
              <a:ea typeface="Tahoma"/>
              <a:cs typeface="Tahoma"/>
              <a:sym typeface="Tahoma"/>
            </a:endParaRPr>
          </a:p>
        </p:txBody>
      </p:sp>
      <p:sp>
        <p:nvSpPr>
          <p:cNvPr id="199" name="Google Shape;199;p2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Basic  Turkey Class</a:t>
            </a:r>
            <a:endParaRPr b="1" sz="5400">
              <a:solidFill>
                <a:srgbClr val="6F93DB"/>
              </a:solidFill>
              <a:latin typeface="Tahoma"/>
              <a:ea typeface="Tahoma"/>
              <a:cs typeface="Tahoma"/>
              <a:sym typeface="Tahoma"/>
            </a:endParaRPr>
          </a:p>
        </p:txBody>
      </p:sp>
      <p:pic>
        <p:nvPicPr>
          <p:cNvPr id="200" name="Google Shape;200;p25"/>
          <p:cNvPicPr preferRelativeResize="0"/>
          <p:nvPr/>
        </p:nvPicPr>
        <p:blipFill rotWithShape="1">
          <a:blip r:embed="rId3">
            <a:alphaModFix/>
          </a:blip>
          <a:srcRect b="0" l="0" r="0" t="0"/>
          <a:stretch/>
        </p:blipFill>
        <p:spPr>
          <a:xfrm>
            <a:off x="7162800" y="3810000"/>
            <a:ext cx="1454871" cy="2282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06" name="Google Shape;206;p26"/>
          <p:cNvSpPr txBox="1"/>
          <p:nvPr/>
        </p:nvSpPr>
        <p:spPr>
          <a:xfrm>
            <a:off x="990600" y="1828800"/>
            <a:ext cx="617188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Turkey bird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Turkey();</a:t>
            </a:r>
            <a:endParaRPr b="1" sz="3200">
              <a:solidFill>
                <a:schemeClr val="dk1"/>
              </a:solidFill>
              <a:latin typeface="Tahoma"/>
              <a:ea typeface="Tahoma"/>
              <a:cs typeface="Tahoma"/>
              <a:sym typeface="Tahoma"/>
            </a:endParaRPr>
          </a:p>
        </p:txBody>
      </p:sp>
      <p:sp>
        <p:nvSpPr>
          <p:cNvPr id="207" name="Google Shape;207;p26"/>
          <p:cNvSpPr/>
          <p:nvPr/>
        </p:nvSpPr>
        <p:spPr>
          <a:xfrm>
            <a:off x="3962400" y="2971800"/>
            <a:ext cx="3048000" cy="19050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ahoma"/>
              <a:ea typeface="Tahoma"/>
              <a:cs typeface="Tahoma"/>
              <a:sym typeface="Tahoma"/>
            </a:endParaRPr>
          </a:p>
        </p:txBody>
      </p:sp>
      <p:sp>
        <p:nvSpPr>
          <p:cNvPr id="208" name="Google Shape;208;p26"/>
          <p:cNvSpPr txBox="1"/>
          <p:nvPr/>
        </p:nvSpPr>
        <p:spPr>
          <a:xfrm>
            <a:off x="1371600" y="2590800"/>
            <a:ext cx="100380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bird</a:t>
            </a:r>
            <a:endParaRPr b="1" sz="3200">
              <a:solidFill>
                <a:schemeClr val="dk1"/>
              </a:solidFill>
              <a:latin typeface="Tahoma"/>
              <a:ea typeface="Tahoma"/>
              <a:cs typeface="Tahoma"/>
              <a:sym typeface="Tahoma"/>
            </a:endParaRPr>
          </a:p>
        </p:txBody>
      </p:sp>
      <p:cxnSp>
        <p:nvCxnSpPr>
          <p:cNvPr id="209" name="Google Shape;209;p26"/>
          <p:cNvCxnSpPr/>
          <p:nvPr/>
        </p:nvCxnSpPr>
        <p:spPr>
          <a:xfrm>
            <a:off x="2209800" y="3124200"/>
            <a:ext cx="1676400" cy="914400"/>
          </a:xfrm>
          <a:prstGeom prst="straightConnector1">
            <a:avLst/>
          </a:prstGeom>
          <a:noFill/>
          <a:ln cap="flat" cmpd="sng" w="101600">
            <a:solidFill>
              <a:srgbClr val="FF0000"/>
            </a:solidFill>
            <a:prstDash val="solid"/>
            <a:round/>
            <a:headEnd len="sm" w="sm" type="none"/>
            <a:tailEnd len="sm" w="sm" type="triangle"/>
          </a:ln>
        </p:spPr>
      </p:cxnSp>
      <p:sp>
        <p:nvSpPr>
          <p:cNvPr id="210" name="Google Shape;210;p26"/>
          <p:cNvSpPr txBox="1"/>
          <p:nvPr/>
        </p:nvSpPr>
        <p:spPr>
          <a:xfrm>
            <a:off x="609600" y="4953000"/>
            <a:ext cx="7988084"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bird is a reference variable that refers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to a Turkey object.</a:t>
            </a:r>
            <a:endParaRPr b="1" sz="3200">
              <a:solidFill>
                <a:schemeClr val="dk1"/>
              </a:solidFill>
              <a:latin typeface="Tahoma"/>
              <a:ea typeface="Tahoma"/>
              <a:cs typeface="Tahoma"/>
              <a:sym typeface="Tahoma"/>
            </a:endParaRPr>
          </a:p>
        </p:txBody>
      </p:sp>
      <p:sp>
        <p:nvSpPr>
          <p:cNvPr id="211" name="Google Shape;211;p26"/>
          <p:cNvSpPr txBox="1"/>
          <p:nvPr/>
        </p:nvSpPr>
        <p:spPr>
          <a:xfrm>
            <a:off x="5181600" y="2667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b="1" sz="1400">
              <a:solidFill>
                <a:schemeClr val="dk1"/>
              </a:solidFill>
              <a:latin typeface="Tahoma"/>
              <a:ea typeface="Tahoma"/>
              <a:cs typeface="Tahoma"/>
              <a:sym typeface="Tahoma"/>
            </a:endParaRPr>
          </a:p>
        </p:txBody>
      </p:sp>
      <p:sp>
        <p:nvSpPr>
          <p:cNvPr id="212" name="Google Shape;212;p26"/>
          <p:cNvSpPr txBox="1"/>
          <p:nvPr/>
        </p:nvSpPr>
        <p:spPr>
          <a:xfrm>
            <a:off x="1447800" y="3048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b="1" sz="1400">
              <a:solidFill>
                <a:schemeClr val="dk1"/>
              </a:solidFill>
              <a:latin typeface="Tahoma"/>
              <a:ea typeface="Tahoma"/>
              <a:cs typeface="Tahoma"/>
              <a:sym typeface="Tahoma"/>
            </a:endParaRPr>
          </a:p>
        </p:txBody>
      </p:sp>
      <p:sp>
        <p:nvSpPr>
          <p:cNvPr id="213" name="Google Shape;213;p26"/>
          <p:cNvSpPr/>
          <p:nvPr/>
        </p:nvSpPr>
        <p:spPr>
          <a:xfrm>
            <a:off x="4114800" y="3276600"/>
            <a:ext cx="106952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Turkey</a:t>
            </a:r>
            <a:endParaRPr b="1" sz="2000">
              <a:solidFill>
                <a:schemeClr val="dk1"/>
              </a:solidFill>
              <a:latin typeface="Tahoma"/>
              <a:ea typeface="Tahoma"/>
              <a:cs typeface="Tahoma"/>
              <a:sym typeface="Tahoma"/>
            </a:endParaRPr>
          </a:p>
        </p:txBody>
      </p:sp>
      <p:sp>
        <p:nvSpPr>
          <p:cNvPr id="214" name="Google Shape;214;p2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Instantiation</a:t>
            </a:r>
            <a:endParaRPr b="1" sz="5400">
              <a:solidFill>
                <a:srgbClr val="6F93DB"/>
              </a:solidFill>
              <a:latin typeface="Tahoma"/>
              <a:ea typeface="Tahoma"/>
              <a:cs typeface="Tahoma"/>
              <a:sym typeface="Tahoma"/>
            </a:endParaRPr>
          </a:p>
        </p:txBody>
      </p:sp>
      <p:pic>
        <p:nvPicPr>
          <p:cNvPr id="215" name="Google Shape;215;p26"/>
          <p:cNvPicPr preferRelativeResize="0"/>
          <p:nvPr/>
        </p:nvPicPr>
        <p:blipFill rotWithShape="1">
          <a:blip r:embed="rId3">
            <a:alphaModFix/>
          </a:blip>
          <a:srcRect b="0" l="0" r="0" t="0"/>
          <a:stretch/>
        </p:blipFill>
        <p:spPr>
          <a:xfrm>
            <a:off x="5791200" y="3118596"/>
            <a:ext cx="994532" cy="15605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21" name="Google Shape;221;p27"/>
          <p:cNvSpPr txBox="1"/>
          <p:nvPr/>
        </p:nvSpPr>
        <p:spPr>
          <a:xfrm>
            <a:off x="990600" y="1828800"/>
            <a:ext cx="617188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Turkey bird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Turkey();</a:t>
            </a:r>
            <a:endParaRPr b="1" sz="3200">
              <a:solidFill>
                <a:schemeClr val="dk1"/>
              </a:solidFill>
              <a:latin typeface="Tahoma"/>
              <a:ea typeface="Tahoma"/>
              <a:cs typeface="Tahoma"/>
              <a:sym typeface="Tahoma"/>
            </a:endParaRPr>
          </a:p>
        </p:txBody>
      </p:sp>
      <p:sp>
        <p:nvSpPr>
          <p:cNvPr id="222" name="Google Shape;222;p27"/>
          <p:cNvSpPr txBox="1"/>
          <p:nvPr/>
        </p:nvSpPr>
        <p:spPr>
          <a:xfrm>
            <a:off x="990600" y="3048000"/>
            <a:ext cx="6845144"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In order to use the Turkey class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methods, you must instantiate a</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new Turkey object.</a:t>
            </a:r>
            <a:endParaRPr/>
          </a:p>
          <a:p>
            <a:pPr indent="0" lvl="0" marL="0" marR="0" rtl="0" algn="l">
              <a:spcBef>
                <a:spcPts val="0"/>
              </a:spcBef>
              <a:spcAft>
                <a:spcPts val="0"/>
              </a:spcAft>
              <a:buNone/>
            </a:pPr>
            <a:br>
              <a:rPr b="1" lang="en-US" sz="3200">
                <a:solidFill>
                  <a:schemeClr val="dk1"/>
                </a:solidFill>
                <a:latin typeface="Tahoma"/>
                <a:ea typeface="Tahoma"/>
                <a:cs typeface="Tahoma"/>
                <a:sym typeface="Tahoma"/>
              </a:rPr>
            </a:br>
            <a:endParaRPr b="1" sz="3200">
              <a:solidFill>
                <a:schemeClr val="dk1"/>
              </a:solidFill>
              <a:latin typeface="Tahoma"/>
              <a:ea typeface="Tahoma"/>
              <a:cs typeface="Tahoma"/>
              <a:sym typeface="Tahoma"/>
            </a:endParaRPr>
          </a:p>
        </p:txBody>
      </p:sp>
      <p:sp>
        <p:nvSpPr>
          <p:cNvPr id="223" name="Google Shape;223;p2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Instantiation</a:t>
            </a:r>
            <a:endParaRPr b="1" sz="5400">
              <a:solidFill>
                <a:srgbClr val="6F93DB"/>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29" name="Google Shape;229;p28"/>
          <p:cNvSpPr txBox="1"/>
          <p:nvPr/>
        </p:nvSpPr>
        <p:spPr>
          <a:xfrm>
            <a:off x="990600" y="1828800"/>
            <a:ext cx="6330579"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Turkey bird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Turkey();</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Turkey one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Turkey();</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Turkey two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Turkey();</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Turkey three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Turkey();</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30" name="Google Shape;230;p28"/>
          <p:cNvSpPr txBox="1"/>
          <p:nvPr/>
        </p:nvSpPr>
        <p:spPr>
          <a:xfrm>
            <a:off x="1064337" y="4205416"/>
            <a:ext cx="6183103"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You can create as many new </a:t>
            </a:r>
            <a:br>
              <a:rPr b="1" lang="en-US" sz="3200">
                <a:solidFill>
                  <a:schemeClr val="dk1"/>
                </a:solidFill>
                <a:latin typeface="Tahoma"/>
                <a:ea typeface="Tahoma"/>
                <a:cs typeface="Tahoma"/>
                <a:sym typeface="Tahoma"/>
              </a:rPr>
            </a:br>
            <a:r>
              <a:rPr b="1" lang="en-US" sz="3200">
                <a:solidFill>
                  <a:schemeClr val="dk1"/>
                </a:solidFill>
                <a:latin typeface="Tahoma"/>
                <a:ea typeface="Tahoma"/>
                <a:cs typeface="Tahoma"/>
                <a:sym typeface="Tahoma"/>
              </a:rPr>
              <a:t>Turkey()s as you need.</a:t>
            </a:r>
            <a:endParaRPr b="1" sz="3200">
              <a:solidFill>
                <a:schemeClr val="dk1"/>
              </a:solidFill>
              <a:latin typeface="Tahoma"/>
              <a:ea typeface="Tahoma"/>
              <a:cs typeface="Tahoma"/>
              <a:sym typeface="Tahoma"/>
            </a:endParaRPr>
          </a:p>
        </p:txBody>
      </p:sp>
      <p:sp>
        <p:nvSpPr>
          <p:cNvPr id="231" name="Google Shape;231;p2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Instantiation</a:t>
            </a:r>
            <a:endParaRPr b="1" sz="5400">
              <a:solidFill>
                <a:srgbClr val="6F93DB"/>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37" name="Google Shape;237;p29"/>
          <p:cNvSpPr txBox="1"/>
          <p:nvPr/>
        </p:nvSpPr>
        <p:spPr>
          <a:xfrm>
            <a:off x="990600" y="1828800"/>
            <a:ext cx="6171882"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Turkey bird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Turkey();</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bird.sayName();</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bird.sayName();</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238" name="Google Shape;238;p29"/>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Instantiation</a:t>
            </a:r>
            <a:endParaRPr b="1" sz="5400">
              <a:solidFill>
                <a:srgbClr val="6F93DB"/>
              </a:solidFill>
              <a:latin typeface="Tahoma"/>
              <a:ea typeface="Tahoma"/>
              <a:cs typeface="Tahoma"/>
              <a:sym typeface="Tahoma"/>
            </a:endParaRPr>
          </a:p>
        </p:txBody>
      </p:sp>
      <p:sp>
        <p:nvSpPr>
          <p:cNvPr id="239" name="Google Shape;239;p29"/>
          <p:cNvSpPr txBox="1"/>
          <p:nvPr/>
        </p:nvSpPr>
        <p:spPr>
          <a:xfrm>
            <a:off x="5867400" y="2743200"/>
            <a:ext cx="2362200" cy="1754326"/>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big bird</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big bird</a:t>
            </a:r>
            <a:br>
              <a:rPr b="1" lang="en-US" sz="2000">
                <a:solidFill>
                  <a:schemeClr val="dk1"/>
                </a:solidFill>
                <a:latin typeface="Tahoma"/>
                <a:ea typeface="Tahoma"/>
                <a:cs typeface="Tahoma"/>
                <a:sym typeface="Tahoma"/>
              </a:rPr>
            </a:br>
            <a:endParaRPr b="1" sz="2000">
              <a:solidFill>
                <a:schemeClr val="dk1"/>
              </a:solidFill>
              <a:latin typeface="Tahoma"/>
              <a:ea typeface="Tahoma"/>
              <a:cs typeface="Tahoma"/>
              <a:sym typeface="Tahoma"/>
            </a:endParaRPr>
          </a:p>
        </p:txBody>
      </p:sp>
      <p:sp>
        <p:nvSpPr>
          <p:cNvPr id="240" name="Google Shape;240;p29"/>
          <p:cNvSpPr txBox="1"/>
          <p:nvPr/>
        </p:nvSpPr>
        <p:spPr>
          <a:xfrm>
            <a:off x="533400" y="4724400"/>
            <a:ext cx="8353569"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Once you have a reference to a Turkey,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you can call the methods that belong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to the Turkey class.</a:t>
            </a:r>
            <a:endParaRPr b="1" sz="3200">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46" name="Google Shape;246;p30"/>
          <p:cNvSpPr txBox="1"/>
          <p:nvPr/>
        </p:nvSpPr>
        <p:spPr>
          <a:xfrm>
            <a:off x="609600" y="1828800"/>
            <a:ext cx="6234399"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 </a:t>
            </a:r>
            <a:r>
              <a:rPr b="1" lang="en-US" sz="3200">
                <a:solidFill>
                  <a:srgbClr val="008000"/>
                </a:solidFill>
                <a:latin typeface="Tahoma"/>
                <a:ea typeface="Tahoma"/>
                <a:cs typeface="Tahoma"/>
                <a:sym typeface="Tahoma"/>
              </a:rPr>
              <a:t>//Code in the Turkey Runner</a:t>
            </a:r>
            <a:endParaRPr b="1" sz="3200">
              <a:solidFill>
                <a:srgbClr val="008000"/>
              </a:solidFill>
              <a:latin typeface="Tahoma"/>
              <a:ea typeface="Tahoma"/>
              <a:cs typeface="Tahoma"/>
              <a:sym typeface="Tahoma"/>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Turkey bird = new Turkey();</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bird.speak();</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bird.sayName();</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bird.speak();</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bird.sayName();</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 bird.speak(); </a:t>
            </a:r>
            <a:endParaRPr/>
          </a:p>
        </p:txBody>
      </p:sp>
      <p:sp>
        <p:nvSpPr>
          <p:cNvPr id="247" name="Google Shape;247;p30"/>
          <p:cNvSpPr txBox="1"/>
          <p:nvPr/>
        </p:nvSpPr>
        <p:spPr>
          <a:xfrm>
            <a:off x="6415216" y="3189948"/>
            <a:ext cx="2362200" cy="2116138"/>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000">
                <a:solidFill>
                  <a:schemeClr val="dk1"/>
                </a:solidFill>
                <a:latin typeface="Tahoma"/>
                <a:ea typeface="Tahoma"/>
                <a:cs typeface="Tahoma"/>
                <a:sym typeface="Tahoma"/>
              </a:rPr>
              <a:t>gobble-gobble</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big bird</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gobble-gobble</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big bird</a:t>
            </a:r>
            <a:br>
              <a:rPr b="1" lang="en-US" sz="2000">
                <a:solidFill>
                  <a:schemeClr val="dk1"/>
                </a:solidFill>
                <a:latin typeface="Tahoma"/>
                <a:ea typeface="Tahoma"/>
                <a:cs typeface="Tahoma"/>
                <a:sym typeface="Tahoma"/>
              </a:rPr>
            </a:br>
            <a:r>
              <a:rPr b="1" lang="en-US" sz="2000">
                <a:solidFill>
                  <a:schemeClr val="dk1"/>
                </a:solidFill>
                <a:latin typeface="Tahoma"/>
                <a:ea typeface="Tahoma"/>
                <a:cs typeface="Tahoma"/>
                <a:sym typeface="Tahoma"/>
              </a:rPr>
              <a:t>gobble-gobble</a:t>
            </a:r>
            <a:endParaRPr/>
          </a:p>
        </p:txBody>
      </p:sp>
      <p:sp>
        <p:nvSpPr>
          <p:cNvPr id="248" name="Google Shape;248;p3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Turkey Runner</a:t>
            </a:r>
            <a:endParaRPr b="1" sz="5400">
              <a:solidFill>
                <a:srgbClr val="6F93DB"/>
              </a:solidFill>
              <a:latin typeface="Tahoma"/>
              <a:ea typeface="Tahoma"/>
              <a:cs typeface="Tahoma"/>
              <a:sym typeface="Tahoma"/>
            </a:endParaRPr>
          </a:p>
        </p:txBody>
      </p:sp>
      <p:pic>
        <p:nvPicPr>
          <p:cNvPr id="249" name="Google Shape;249;p30"/>
          <p:cNvPicPr preferRelativeResize="0"/>
          <p:nvPr/>
        </p:nvPicPr>
        <p:blipFill rotWithShape="1">
          <a:blip r:embed="rId3">
            <a:alphaModFix/>
          </a:blip>
          <a:srcRect b="0" l="0" r="0" t="0"/>
          <a:stretch/>
        </p:blipFill>
        <p:spPr>
          <a:xfrm>
            <a:off x="4688152" y="4343400"/>
            <a:ext cx="1186319" cy="18614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55" name="Google Shape;255;p31"/>
          <p:cNvSpPr/>
          <p:nvPr/>
        </p:nvSpPr>
        <p:spPr>
          <a:xfrm>
            <a:off x="381000" y="2514600"/>
            <a:ext cx="8305800" cy="2123658"/>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600">
                <a:solidFill>
                  <a:srgbClr val="FF3300"/>
                </a:solidFill>
                <a:latin typeface="Tahoma"/>
                <a:ea typeface="Tahoma"/>
                <a:cs typeface="Tahoma"/>
                <a:sym typeface="Tahoma"/>
              </a:rPr>
              <a:t>turkey.java</a:t>
            </a:r>
            <a:endParaRPr/>
          </a:p>
          <a:p>
            <a:pPr indent="0" lvl="0" marL="0" marR="0" rtl="0" algn="ctr">
              <a:spcBef>
                <a:spcPts val="0"/>
              </a:spcBef>
              <a:spcAft>
                <a:spcPts val="0"/>
              </a:spcAft>
              <a:buNone/>
            </a:pPr>
            <a:r>
              <a:rPr b="1" lang="en-US" sz="6600">
                <a:solidFill>
                  <a:srgbClr val="FF3300"/>
                </a:solidFill>
                <a:latin typeface="Tahoma"/>
                <a:ea typeface="Tahoma"/>
                <a:cs typeface="Tahoma"/>
                <a:sym typeface="Tahoma"/>
              </a:rPr>
              <a:t>t</a:t>
            </a:r>
            <a:r>
              <a:rPr b="1" lang="en-US" sz="6600" cap="none">
                <a:solidFill>
                  <a:srgbClr val="FF3300"/>
                </a:solidFill>
                <a:latin typeface="Tahoma"/>
                <a:ea typeface="Tahoma"/>
                <a:cs typeface="Tahoma"/>
                <a:sym typeface="Tahoma"/>
              </a:rPr>
              <a:t>urkeyrunner.java</a:t>
            </a:r>
            <a:endParaRPr b="1" sz="6000" cap="none">
              <a:solidFill>
                <a:srgbClr val="FF3300"/>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94" name="Google Shape;94;p14"/>
          <p:cNvSpPr txBox="1"/>
          <p:nvPr/>
        </p:nvSpPr>
        <p:spPr>
          <a:xfrm>
            <a:off x="685800" y="1981200"/>
            <a:ext cx="7778091"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chemeClr val="dk1"/>
                </a:solidFill>
                <a:latin typeface="Tahoma"/>
                <a:ea typeface="Tahoma"/>
                <a:cs typeface="Tahoma"/>
                <a:sym typeface="Tahoma"/>
              </a:rPr>
              <a:t>AplusBug  dude  =  </a:t>
            </a:r>
            <a:r>
              <a:rPr b="1" i="0" lang="en-US" sz="3200" u="none" cap="none" strike="noStrike">
                <a:solidFill>
                  <a:srgbClr val="FF0000"/>
                </a:solidFill>
                <a:latin typeface="Tahoma"/>
                <a:ea typeface="Tahoma"/>
                <a:cs typeface="Tahoma"/>
                <a:sym typeface="Tahoma"/>
              </a:rPr>
              <a:t>new</a:t>
            </a:r>
            <a:r>
              <a:rPr b="1" i="0" lang="en-US" sz="3200" u="none" cap="none" strike="noStrike">
                <a:solidFill>
                  <a:schemeClr val="dk1"/>
                </a:solidFill>
                <a:latin typeface="Tahoma"/>
                <a:ea typeface="Tahoma"/>
                <a:cs typeface="Tahoma"/>
                <a:sym typeface="Tahoma"/>
              </a:rPr>
              <a:t>  AplusBug();</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95" name="Google Shape;95;p14"/>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Instantiation</a:t>
            </a:r>
            <a:endParaRPr b="1" sz="5400">
              <a:solidFill>
                <a:srgbClr val="6F93DB"/>
              </a:solidFill>
              <a:latin typeface="Tahoma"/>
              <a:ea typeface="Tahoma"/>
              <a:cs typeface="Tahoma"/>
              <a:sym typeface="Tahoma"/>
            </a:endParaRPr>
          </a:p>
        </p:txBody>
      </p:sp>
      <p:pic>
        <p:nvPicPr>
          <p:cNvPr id="96" name="Google Shape;96;p14"/>
          <p:cNvPicPr preferRelativeResize="0"/>
          <p:nvPr/>
        </p:nvPicPr>
        <p:blipFill rotWithShape="1">
          <a:blip r:embed="rId3">
            <a:alphaModFix/>
          </a:blip>
          <a:srcRect b="0" l="0" r="0" t="0"/>
          <a:stretch/>
        </p:blipFill>
        <p:spPr>
          <a:xfrm>
            <a:off x="3581400" y="2647875"/>
            <a:ext cx="1623855" cy="1805970"/>
          </a:xfrm>
          <a:prstGeom prst="rect">
            <a:avLst/>
          </a:prstGeom>
          <a:noFill/>
          <a:ln>
            <a:noFill/>
          </a:ln>
        </p:spPr>
      </p:pic>
      <p:sp>
        <p:nvSpPr>
          <p:cNvPr id="97" name="Google Shape;97;p14"/>
          <p:cNvSpPr txBox="1"/>
          <p:nvPr/>
        </p:nvSpPr>
        <p:spPr>
          <a:xfrm>
            <a:off x="1277307" y="4674973"/>
            <a:ext cx="659507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new AplusBug() creates a new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AplusBug object.</a:t>
            </a:r>
            <a:endParaRPr b="1" sz="3200">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261" name="Google Shape;261;p32"/>
          <p:cNvSpPr/>
          <p:nvPr/>
        </p:nvSpPr>
        <p:spPr>
          <a:xfrm>
            <a:off x="6446838" y="982663"/>
            <a:ext cx="2697163"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Tahoma"/>
              <a:ea typeface="Tahoma"/>
              <a:cs typeface="Tahoma"/>
              <a:sym typeface="Tahoma"/>
            </a:endParaRPr>
          </a:p>
        </p:txBody>
      </p:sp>
      <p:sp>
        <p:nvSpPr>
          <p:cNvPr id="262" name="Google Shape;262;p32"/>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Tahoma"/>
              <a:ea typeface="Tahoma"/>
              <a:cs typeface="Tahoma"/>
              <a:sym typeface="Tahoma"/>
            </a:endParaRPr>
          </a:p>
        </p:txBody>
      </p:sp>
      <p:sp>
        <p:nvSpPr>
          <p:cNvPr id="263" name="Google Shape;263;p32"/>
          <p:cNvSpPr/>
          <p:nvPr/>
        </p:nvSpPr>
        <p:spPr>
          <a:xfrm>
            <a:off x="1524000" y="914400"/>
            <a:ext cx="426900"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2000">
              <a:solidFill>
                <a:srgbClr val="CC3300"/>
              </a:solidFill>
              <a:latin typeface="Comic Sans MS"/>
              <a:ea typeface="Comic Sans MS"/>
              <a:cs typeface="Comic Sans MS"/>
              <a:sym typeface="Comic Sans MS"/>
            </a:endParaRPr>
          </a:p>
        </p:txBody>
      </p:sp>
      <p:sp>
        <p:nvSpPr>
          <p:cNvPr id="264" name="Google Shape;264;p32"/>
          <p:cNvSpPr/>
          <p:nvPr/>
        </p:nvSpPr>
        <p:spPr>
          <a:xfrm>
            <a:off x="1447800" y="1143000"/>
            <a:ext cx="6096000" cy="1492500"/>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Constructors</a:t>
            </a:r>
            <a:endParaRPr b="1" sz="7200" cap="none">
              <a:solidFill>
                <a:srgbClr val="0066FF"/>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70" name="Google Shape;270;p33"/>
          <p:cNvSpPr txBox="1"/>
          <p:nvPr/>
        </p:nvSpPr>
        <p:spPr>
          <a:xfrm>
            <a:off x="473425" y="1176825"/>
            <a:ext cx="7994400" cy="5397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public class Turkey</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a:t>
            </a:r>
            <a:r>
              <a:rPr b="1" lang="en-US" sz="2800">
                <a:solidFill>
                  <a:srgbClr val="6AA84F"/>
                </a:solidFill>
                <a:latin typeface="Tahoma"/>
                <a:ea typeface="Tahoma"/>
                <a:cs typeface="Tahoma"/>
                <a:sym typeface="Tahoma"/>
              </a:rPr>
              <a:t>Default Constructor</a:t>
            </a:r>
            <a:endParaRPr b="1" sz="2800">
              <a:solidFill>
                <a:srgbClr val="6AA84F"/>
              </a:solidFill>
              <a:latin typeface="Tahoma"/>
              <a:ea typeface="Tahoma"/>
              <a:cs typeface="Tahoma"/>
              <a:sym typeface="Tahoma"/>
            </a:endParaRPr>
          </a:p>
          <a:p>
            <a:pPr indent="0" lvl="0" marL="0" marR="0" rtl="0" algn="l">
              <a:spcBef>
                <a:spcPts val="0"/>
              </a:spcBef>
              <a:spcAft>
                <a:spcPts val="0"/>
              </a:spcAft>
              <a:buNone/>
            </a:pPr>
            <a:r>
              <a:rPr b="1" lang="en-US" sz="2800">
                <a:solidFill>
                  <a:srgbClr val="6AA84F"/>
                </a:solidFill>
                <a:latin typeface="Tahoma"/>
                <a:ea typeface="Tahoma"/>
                <a:cs typeface="Tahoma"/>
                <a:sym typeface="Tahoma"/>
              </a:rPr>
              <a:t>	public Turkey(){//no code entered}</a:t>
            </a:r>
            <a:endParaRPr b="1" sz="2800">
              <a:solidFill>
                <a:srgbClr val="6AA84F"/>
              </a:solidFill>
              <a:latin typeface="Tahoma"/>
              <a:ea typeface="Tahoma"/>
              <a:cs typeface="Tahoma"/>
              <a:sym typeface="Tahoma"/>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public void speak(){</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out.println("gobble-gobble");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public void sayName(){</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out.println("big bird");</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r>
              <a:rPr b="1" lang="en-US" sz="2400">
                <a:solidFill>
                  <a:schemeClr val="dk1"/>
                </a:solidFill>
                <a:latin typeface="Tahoma"/>
                <a:ea typeface="Tahoma"/>
                <a:cs typeface="Tahoma"/>
                <a:sym typeface="Tahoma"/>
              </a:rPr>
              <a:t> </a:t>
            </a:r>
            <a:endParaRPr b="1" sz="2400">
              <a:solidFill>
                <a:schemeClr val="dk1"/>
              </a:solidFill>
              <a:latin typeface="Tahoma"/>
              <a:ea typeface="Tahoma"/>
              <a:cs typeface="Tahoma"/>
              <a:sym typeface="Tahoma"/>
            </a:endParaRPr>
          </a:p>
        </p:txBody>
      </p:sp>
      <p:sp>
        <p:nvSpPr>
          <p:cNvPr id="271" name="Google Shape;271;p33"/>
          <p:cNvSpPr/>
          <p:nvPr/>
        </p:nvSpPr>
        <p:spPr>
          <a:xfrm>
            <a:off x="0" y="381000"/>
            <a:ext cx="91440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Basic  Turkey Class</a:t>
            </a:r>
            <a:endParaRPr b="1" sz="5400">
              <a:solidFill>
                <a:srgbClr val="6F93DB"/>
              </a:solidFill>
              <a:latin typeface="Tahoma"/>
              <a:ea typeface="Tahoma"/>
              <a:cs typeface="Tahoma"/>
              <a:sym typeface="Tahoma"/>
            </a:endParaRPr>
          </a:p>
        </p:txBody>
      </p:sp>
      <p:pic>
        <p:nvPicPr>
          <p:cNvPr id="272" name="Google Shape;272;p33"/>
          <p:cNvPicPr preferRelativeResize="0"/>
          <p:nvPr/>
        </p:nvPicPr>
        <p:blipFill rotWithShape="1">
          <a:blip r:embed="rId3">
            <a:alphaModFix/>
          </a:blip>
          <a:srcRect b="0" l="0" r="0" t="0"/>
          <a:stretch/>
        </p:blipFill>
        <p:spPr>
          <a:xfrm>
            <a:off x="7162800" y="3810000"/>
            <a:ext cx="1454871" cy="2282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78" name="Google Shape;278;p34"/>
          <p:cNvSpPr txBox="1"/>
          <p:nvPr/>
        </p:nvSpPr>
        <p:spPr>
          <a:xfrm>
            <a:off x="680850" y="1304325"/>
            <a:ext cx="7620000" cy="494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Constructors always have the same name as the class.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Instantiate</a:t>
            </a:r>
            <a:r>
              <a:rPr b="1" lang="en-US" sz="2800">
                <a:solidFill>
                  <a:schemeClr val="dk1"/>
                </a:solidFill>
                <a:latin typeface="Tahoma"/>
                <a:ea typeface="Tahoma"/>
                <a:cs typeface="Tahoma"/>
                <a:sym typeface="Tahoma"/>
              </a:rPr>
              <a:t> with </a:t>
            </a:r>
            <a:r>
              <a:rPr b="1" lang="en-US" sz="2800">
                <a:solidFill>
                  <a:schemeClr val="dk1"/>
                </a:solidFill>
                <a:latin typeface="Tahoma"/>
                <a:ea typeface="Tahoma"/>
                <a:cs typeface="Tahoma"/>
                <a:sym typeface="Tahoma"/>
              </a:rPr>
              <a:t>Default Constructor</a:t>
            </a:r>
            <a:r>
              <a:rPr b="1" lang="en-US" sz="2800">
                <a:solidFill>
                  <a:schemeClr val="dk1"/>
                </a:solidFill>
                <a:latin typeface="Tahoma"/>
                <a:ea typeface="Tahoma"/>
                <a:cs typeface="Tahoma"/>
                <a:sym typeface="Tahoma"/>
              </a:rPr>
              <a:t>:</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Turkey bird = new </a:t>
            </a:r>
            <a:r>
              <a:rPr b="1" lang="en-US" sz="2800">
                <a:solidFill>
                  <a:srgbClr val="FF0000"/>
                </a:solidFill>
                <a:latin typeface="Tahoma"/>
                <a:ea typeface="Tahoma"/>
                <a:cs typeface="Tahoma"/>
                <a:sym typeface="Tahoma"/>
              </a:rPr>
              <a:t>Turkey</a:t>
            </a:r>
            <a:r>
              <a:rPr b="1" lang="en-US" sz="2800">
                <a:solidFill>
                  <a:schemeClr val="dk1"/>
                </a:solidFill>
                <a:latin typeface="Tahoma"/>
                <a:ea typeface="Tahoma"/>
                <a:cs typeface="Tahoma"/>
                <a:sym typeface="Tahoma"/>
              </a:rPr>
              <a:t>();</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rtl="0" algn="l">
              <a:spcBef>
                <a:spcPts val="0"/>
              </a:spcBef>
              <a:spcAft>
                <a:spcPts val="0"/>
              </a:spcAft>
              <a:buClr>
                <a:schemeClr val="dk1"/>
              </a:buClr>
              <a:buFont typeface="Arial"/>
              <a:buNone/>
            </a:pPr>
            <a:r>
              <a:t/>
            </a:r>
            <a:endParaRPr b="1" sz="2800">
              <a:solidFill>
                <a:schemeClr val="dk1"/>
              </a:solidFill>
              <a:latin typeface="Tahoma"/>
              <a:ea typeface="Tahoma"/>
              <a:cs typeface="Tahoma"/>
              <a:sym typeface="Tahoma"/>
            </a:endParaRPr>
          </a:p>
        </p:txBody>
      </p:sp>
      <p:sp>
        <p:nvSpPr>
          <p:cNvPr id="279" name="Google Shape;279;p34"/>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Constructors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85" name="Google Shape;285;p35"/>
          <p:cNvSpPr txBox="1"/>
          <p:nvPr/>
        </p:nvSpPr>
        <p:spPr>
          <a:xfrm>
            <a:off x="473425" y="872025"/>
            <a:ext cx="7994400" cy="552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ahoma"/>
                <a:ea typeface="Tahoma"/>
                <a:cs typeface="Tahoma"/>
                <a:sym typeface="Tahoma"/>
              </a:rPr>
              <a:t>public class Turkey</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	public String sound, name;</a:t>
            </a:r>
            <a:endParaRPr b="1" sz="2800">
              <a:solidFill>
                <a:schemeClr val="dk1"/>
              </a:solidFill>
              <a:latin typeface="Tahoma"/>
              <a:ea typeface="Tahoma"/>
              <a:cs typeface="Tahoma"/>
              <a:sym typeface="Tahoma"/>
            </a:endParaRPr>
          </a:p>
          <a:p>
            <a:pPr indent="457200" lvl="0" marL="0" marR="0" rtl="0" algn="l">
              <a:spcBef>
                <a:spcPts val="0"/>
              </a:spcBef>
              <a:spcAft>
                <a:spcPts val="0"/>
              </a:spcAft>
              <a:buNone/>
            </a:pPr>
            <a:r>
              <a:rPr b="1" lang="en-US" sz="2800">
                <a:solidFill>
                  <a:srgbClr val="6AA84F"/>
                </a:solidFill>
                <a:latin typeface="Tahoma"/>
                <a:ea typeface="Tahoma"/>
                <a:cs typeface="Tahoma"/>
                <a:sym typeface="Tahoma"/>
              </a:rPr>
              <a:t>Specific </a:t>
            </a:r>
            <a:r>
              <a:rPr b="1" lang="en-US" sz="2800">
                <a:solidFill>
                  <a:srgbClr val="6AA84F"/>
                </a:solidFill>
                <a:latin typeface="Tahoma"/>
                <a:ea typeface="Tahoma"/>
                <a:cs typeface="Tahoma"/>
                <a:sym typeface="Tahoma"/>
              </a:rPr>
              <a:t>Constructor</a:t>
            </a:r>
            <a:endParaRPr b="1" sz="2800">
              <a:solidFill>
                <a:srgbClr val="6AA84F"/>
              </a:solidFill>
              <a:latin typeface="Tahoma"/>
              <a:ea typeface="Tahoma"/>
              <a:cs typeface="Tahoma"/>
              <a:sym typeface="Tahoma"/>
            </a:endParaRPr>
          </a:p>
          <a:p>
            <a:pPr indent="0" lvl="0" marL="0" marR="0" rtl="0" algn="l">
              <a:spcBef>
                <a:spcPts val="0"/>
              </a:spcBef>
              <a:spcAft>
                <a:spcPts val="0"/>
              </a:spcAft>
              <a:buNone/>
            </a:pPr>
            <a:r>
              <a:rPr b="1" lang="en-US" sz="2800">
                <a:solidFill>
                  <a:srgbClr val="6AA84F"/>
                </a:solidFill>
                <a:latin typeface="Tahoma"/>
                <a:ea typeface="Tahoma"/>
                <a:cs typeface="Tahoma"/>
                <a:sym typeface="Tahoma"/>
              </a:rPr>
              <a:t>	public Turkey(String s, String n){</a:t>
            </a:r>
            <a:endParaRPr b="1" sz="2800">
              <a:solidFill>
                <a:srgbClr val="6AA84F"/>
              </a:solidFill>
              <a:latin typeface="Tahoma"/>
              <a:ea typeface="Tahoma"/>
              <a:cs typeface="Tahoma"/>
              <a:sym typeface="Tahoma"/>
            </a:endParaRPr>
          </a:p>
          <a:p>
            <a:pPr indent="0" lvl="0" marL="0" marR="0" rtl="0" algn="l">
              <a:spcBef>
                <a:spcPts val="0"/>
              </a:spcBef>
              <a:spcAft>
                <a:spcPts val="0"/>
              </a:spcAft>
              <a:buNone/>
            </a:pPr>
            <a:r>
              <a:rPr b="1" lang="en-US" sz="2800">
                <a:solidFill>
                  <a:srgbClr val="6AA84F"/>
                </a:solidFill>
                <a:latin typeface="Tahoma"/>
                <a:ea typeface="Tahoma"/>
                <a:cs typeface="Tahoma"/>
                <a:sym typeface="Tahoma"/>
              </a:rPr>
              <a:t>		sound = s;</a:t>
            </a:r>
            <a:endParaRPr b="1" sz="2800">
              <a:solidFill>
                <a:srgbClr val="6AA84F"/>
              </a:solidFill>
              <a:latin typeface="Tahoma"/>
              <a:ea typeface="Tahoma"/>
              <a:cs typeface="Tahoma"/>
              <a:sym typeface="Tahoma"/>
            </a:endParaRPr>
          </a:p>
          <a:p>
            <a:pPr indent="0" lvl="0" marL="0" marR="0" rtl="0" algn="l">
              <a:spcBef>
                <a:spcPts val="0"/>
              </a:spcBef>
              <a:spcAft>
                <a:spcPts val="0"/>
              </a:spcAft>
              <a:buNone/>
            </a:pPr>
            <a:r>
              <a:rPr b="1" lang="en-US" sz="2800">
                <a:solidFill>
                  <a:srgbClr val="6AA84F"/>
                </a:solidFill>
                <a:latin typeface="Tahoma"/>
                <a:ea typeface="Tahoma"/>
                <a:cs typeface="Tahoma"/>
                <a:sym typeface="Tahoma"/>
              </a:rPr>
              <a:t>		name = n;</a:t>
            </a:r>
            <a:endParaRPr b="1" sz="2800">
              <a:solidFill>
                <a:srgbClr val="6AA84F"/>
              </a:solidFill>
              <a:latin typeface="Tahoma"/>
              <a:ea typeface="Tahoma"/>
              <a:cs typeface="Tahoma"/>
              <a:sym typeface="Tahoma"/>
            </a:endParaRPr>
          </a:p>
          <a:p>
            <a:pPr indent="457200" lvl="0" marL="0" marR="0" rtl="0" algn="l">
              <a:spcBef>
                <a:spcPts val="0"/>
              </a:spcBef>
              <a:spcAft>
                <a:spcPts val="0"/>
              </a:spcAft>
              <a:buNone/>
            </a:pPr>
            <a:r>
              <a:rPr b="1" lang="en-US" sz="2800">
                <a:solidFill>
                  <a:srgbClr val="6AA84F"/>
                </a:solidFill>
                <a:latin typeface="Tahoma"/>
                <a:ea typeface="Tahoma"/>
                <a:cs typeface="Tahoma"/>
                <a:sym typeface="Tahoma"/>
              </a:rPr>
              <a:t>}</a:t>
            </a:r>
            <a:endParaRPr b="1" sz="2800">
              <a:solidFill>
                <a:srgbClr val="6AA84F"/>
              </a:solidFill>
              <a:latin typeface="Tahoma"/>
              <a:ea typeface="Tahoma"/>
              <a:cs typeface="Tahoma"/>
              <a:sym typeface="Tahoma"/>
            </a:endParaRPr>
          </a:p>
          <a:p>
            <a:pPr indent="457200" lvl="0" marL="0" marR="0" rtl="0" algn="l">
              <a:spcBef>
                <a:spcPts val="0"/>
              </a:spcBef>
              <a:spcAft>
                <a:spcPts val="0"/>
              </a:spcAft>
              <a:buNone/>
            </a:pPr>
            <a:r>
              <a:rPr b="1" lang="en-US" sz="1800">
                <a:solidFill>
                  <a:schemeClr val="dk1"/>
                </a:solidFill>
                <a:latin typeface="Tahoma"/>
                <a:ea typeface="Tahoma"/>
                <a:cs typeface="Tahoma"/>
                <a:sym typeface="Tahoma"/>
              </a:rPr>
              <a:t>public void speak(){</a:t>
            </a:r>
            <a:endParaRPr sz="1800">
              <a:solidFill>
                <a:schemeClr val="dk1"/>
              </a:solidFill>
            </a:endParaRPr>
          </a:p>
          <a:p>
            <a:pPr indent="0" lvl="0" marL="457200" rtl="0" algn="l">
              <a:spcBef>
                <a:spcPts val="0"/>
              </a:spcBef>
              <a:spcAft>
                <a:spcPts val="0"/>
              </a:spcAft>
              <a:buClr>
                <a:schemeClr val="dk1"/>
              </a:buClr>
              <a:buFont typeface="Arial"/>
              <a:buNone/>
            </a:pPr>
            <a:r>
              <a:rPr b="1" lang="en-US" sz="1800">
                <a:solidFill>
                  <a:schemeClr val="dk1"/>
                </a:solidFill>
                <a:latin typeface="Tahoma"/>
                <a:ea typeface="Tahoma"/>
                <a:cs typeface="Tahoma"/>
                <a:sym typeface="Tahoma"/>
              </a:rPr>
              <a:t>      out.println(sound);</a:t>
            </a:r>
            <a:endParaRPr sz="1800">
              <a:solidFill>
                <a:schemeClr val="dk1"/>
              </a:solidFill>
            </a:endParaRPr>
          </a:p>
          <a:p>
            <a:pPr indent="457200" lvl="0" marL="0" rtl="0" algn="l">
              <a:spcBef>
                <a:spcPts val="0"/>
              </a:spcBef>
              <a:spcAft>
                <a:spcPts val="0"/>
              </a:spcAft>
              <a:buNone/>
            </a:pPr>
            <a:r>
              <a:rPr b="1" lang="en-US" sz="1800">
                <a:solidFill>
                  <a:schemeClr val="dk1"/>
                </a:solidFill>
                <a:latin typeface="Tahoma"/>
                <a:ea typeface="Tahoma"/>
                <a:cs typeface="Tahoma"/>
                <a:sym typeface="Tahoma"/>
              </a:rPr>
              <a:t>}</a:t>
            </a:r>
            <a:endParaRPr b="1" sz="1800">
              <a:solidFill>
                <a:schemeClr val="dk1"/>
              </a:solidFill>
              <a:latin typeface="Tahoma"/>
              <a:ea typeface="Tahoma"/>
              <a:cs typeface="Tahoma"/>
              <a:sym typeface="Tahoma"/>
            </a:endParaRPr>
          </a:p>
          <a:p>
            <a:pPr indent="457200" lvl="0" marL="0" rtl="0" algn="l">
              <a:spcBef>
                <a:spcPts val="0"/>
              </a:spcBef>
              <a:spcAft>
                <a:spcPts val="0"/>
              </a:spcAft>
              <a:buClr>
                <a:schemeClr val="dk1"/>
              </a:buClr>
              <a:buFont typeface="Arial"/>
              <a:buNone/>
            </a:pPr>
            <a:r>
              <a:rPr b="1" lang="en-US" sz="1800">
                <a:solidFill>
                  <a:schemeClr val="dk1"/>
                </a:solidFill>
                <a:latin typeface="Tahoma"/>
                <a:ea typeface="Tahoma"/>
                <a:cs typeface="Tahoma"/>
                <a:sym typeface="Tahoma"/>
              </a:rPr>
              <a:t>public void sayName(){</a:t>
            </a:r>
            <a:endParaRPr sz="1800">
              <a:solidFill>
                <a:schemeClr val="dk1"/>
              </a:solidFill>
            </a:endParaRPr>
          </a:p>
          <a:p>
            <a:pPr indent="0" lvl="0" marL="457200" rtl="0" algn="l">
              <a:spcBef>
                <a:spcPts val="0"/>
              </a:spcBef>
              <a:spcAft>
                <a:spcPts val="0"/>
              </a:spcAft>
              <a:buNone/>
            </a:pPr>
            <a:r>
              <a:rPr b="1" lang="en-US" sz="1800">
                <a:solidFill>
                  <a:schemeClr val="dk1"/>
                </a:solidFill>
                <a:latin typeface="Tahoma"/>
                <a:ea typeface="Tahoma"/>
                <a:cs typeface="Tahoma"/>
                <a:sym typeface="Tahoma"/>
              </a:rPr>
              <a:t>      out.println(name);</a:t>
            </a:r>
            <a:endParaRPr sz="1800">
              <a:solidFill>
                <a:schemeClr val="dk1"/>
              </a:solidFill>
            </a:endParaRPr>
          </a:p>
          <a:p>
            <a:pPr indent="0" lvl="0" marL="457200" rtl="0" algn="l">
              <a:spcBef>
                <a:spcPts val="0"/>
              </a:spcBef>
              <a:spcAft>
                <a:spcPts val="0"/>
              </a:spcAft>
              <a:buNone/>
            </a:pPr>
            <a:r>
              <a:rPr b="1" lang="en-US" sz="1800">
                <a:solidFill>
                  <a:schemeClr val="dk1"/>
                </a:solidFill>
                <a:latin typeface="Tahoma"/>
                <a:ea typeface="Tahoma"/>
                <a:cs typeface="Tahoma"/>
                <a:sym typeface="Tahoma"/>
              </a:rPr>
              <a:t>}  	</a:t>
            </a:r>
            <a:endParaRPr b="1" sz="1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a:t>
            </a:r>
            <a:r>
              <a:rPr b="1" lang="en-US" sz="2400">
                <a:solidFill>
                  <a:schemeClr val="dk1"/>
                </a:solidFill>
                <a:latin typeface="Tahoma"/>
                <a:ea typeface="Tahoma"/>
                <a:cs typeface="Tahoma"/>
                <a:sym typeface="Tahoma"/>
              </a:rPr>
              <a:t> </a:t>
            </a:r>
            <a:endParaRPr b="1" sz="2400">
              <a:solidFill>
                <a:schemeClr val="dk1"/>
              </a:solidFill>
              <a:latin typeface="Tahoma"/>
              <a:ea typeface="Tahoma"/>
              <a:cs typeface="Tahoma"/>
              <a:sym typeface="Tahoma"/>
            </a:endParaRPr>
          </a:p>
        </p:txBody>
      </p:sp>
      <p:sp>
        <p:nvSpPr>
          <p:cNvPr id="286" name="Google Shape;286;p35"/>
          <p:cNvSpPr/>
          <p:nvPr/>
        </p:nvSpPr>
        <p:spPr>
          <a:xfrm>
            <a:off x="0" y="0"/>
            <a:ext cx="91440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Specific</a:t>
            </a:r>
            <a:r>
              <a:rPr b="1" lang="en-US" sz="5400">
                <a:solidFill>
                  <a:srgbClr val="6F93DB"/>
                </a:solidFill>
                <a:latin typeface="Tahoma"/>
                <a:ea typeface="Tahoma"/>
                <a:cs typeface="Tahoma"/>
                <a:sym typeface="Tahoma"/>
              </a:rPr>
              <a:t> Turkey Class</a:t>
            </a:r>
            <a:endParaRPr b="1" sz="5400">
              <a:solidFill>
                <a:srgbClr val="6F93DB"/>
              </a:solidFill>
              <a:latin typeface="Tahoma"/>
              <a:ea typeface="Tahoma"/>
              <a:cs typeface="Tahoma"/>
              <a:sym typeface="Tahoma"/>
            </a:endParaRPr>
          </a:p>
        </p:txBody>
      </p:sp>
      <p:pic>
        <p:nvPicPr>
          <p:cNvPr id="287" name="Google Shape;287;p35"/>
          <p:cNvPicPr preferRelativeResize="0"/>
          <p:nvPr/>
        </p:nvPicPr>
        <p:blipFill rotWithShape="1">
          <a:blip r:embed="rId3">
            <a:alphaModFix/>
          </a:blip>
          <a:srcRect b="0" l="0" r="0" t="0"/>
          <a:stretch/>
        </p:blipFill>
        <p:spPr>
          <a:xfrm>
            <a:off x="7162800" y="3810000"/>
            <a:ext cx="1454871" cy="22828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293" name="Google Shape;293;p3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Passing Parameters</a:t>
            </a:r>
            <a:endParaRPr b="1" sz="5400">
              <a:solidFill>
                <a:srgbClr val="6F93DB"/>
              </a:solidFill>
              <a:latin typeface="Tahoma"/>
              <a:ea typeface="Tahoma"/>
              <a:cs typeface="Tahoma"/>
              <a:sym typeface="Tahoma"/>
            </a:endParaRPr>
          </a:p>
        </p:txBody>
      </p:sp>
      <p:sp>
        <p:nvSpPr>
          <p:cNvPr id="294" name="Google Shape;294;p36"/>
          <p:cNvSpPr txBox="1"/>
          <p:nvPr/>
        </p:nvSpPr>
        <p:spPr>
          <a:xfrm>
            <a:off x="351750" y="2759425"/>
            <a:ext cx="8440500" cy="16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rgbClr val="0099CC"/>
                </a:solidFill>
                <a:latin typeface="Tahoma"/>
                <a:ea typeface="Tahoma"/>
                <a:cs typeface="Tahoma"/>
                <a:sym typeface="Tahoma"/>
              </a:rPr>
              <a:t>public </a:t>
            </a:r>
            <a:r>
              <a:rPr b="1" lang="en-US" sz="2800">
                <a:solidFill>
                  <a:schemeClr val="dk1"/>
                </a:solidFill>
                <a:latin typeface="Tahoma"/>
                <a:ea typeface="Tahoma"/>
                <a:cs typeface="Tahoma"/>
                <a:sym typeface="Tahoma"/>
              </a:rPr>
              <a:t>		</a:t>
            </a:r>
            <a:r>
              <a:rPr b="1" lang="en-US" sz="2800">
                <a:solidFill>
                  <a:srgbClr val="CC0000"/>
                </a:solidFill>
                <a:latin typeface="Tahoma"/>
                <a:ea typeface="Tahoma"/>
                <a:cs typeface="Tahoma"/>
                <a:sym typeface="Tahoma"/>
              </a:rPr>
              <a:t>void </a:t>
            </a:r>
            <a:r>
              <a:rPr b="1" lang="en-US" sz="2800">
                <a:solidFill>
                  <a:schemeClr val="dk1"/>
                </a:solidFill>
                <a:latin typeface="Tahoma"/>
                <a:ea typeface="Tahoma"/>
                <a:cs typeface="Tahoma"/>
                <a:sym typeface="Tahoma"/>
              </a:rPr>
              <a:t>		</a:t>
            </a:r>
            <a:r>
              <a:rPr b="1" lang="en-US" sz="2800">
                <a:solidFill>
                  <a:srgbClr val="000066"/>
                </a:solidFill>
                <a:latin typeface="Tahoma"/>
                <a:ea typeface="Tahoma"/>
                <a:cs typeface="Tahoma"/>
                <a:sym typeface="Tahoma"/>
              </a:rPr>
              <a:t>speak</a:t>
            </a:r>
            <a:r>
              <a:rPr b="1" lang="en-US" sz="2800">
                <a:solidFill>
                  <a:srgbClr val="008000"/>
                </a:solidFill>
                <a:latin typeface="Tahoma"/>
                <a:ea typeface="Tahoma"/>
                <a:cs typeface="Tahoma"/>
                <a:sym typeface="Tahoma"/>
              </a:rPr>
              <a:t>(String sound 	)</a:t>
            </a:r>
            <a:endParaRPr>
              <a:solidFill>
                <a:schemeClr val="dk1"/>
              </a:solidFill>
            </a:endParaRPr>
          </a:p>
          <a:p>
            <a:pPr indent="0" lvl="0" marL="0" rtl="0" algn="l">
              <a:spcBef>
                <a:spcPts val="0"/>
              </a:spcBef>
              <a:spcAft>
                <a:spcPts val="0"/>
              </a:spcAft>
              <a:buNone/>
            </a:pPr>
            <a:r>
              <a:rPr b="1" lang="en-US" sz="2800">
                <a:solidFill>
                  <a:srgbClr val="FF9900"/>
                </a:solidFill>
                <a:latin typeface="Tahoma"/>
                <a:ea typeface="Tahoma"/>
                <a:cs typeface="Tahoma"/>
                <a:sym typeface="Tahoma"/>
              </a:rPr>
              <a:t>{</a:t>
            </a:r>
            <a:endParaRPr>
              <a:solidFill>
                <a:schemeClr val="dk1"/>
              </a:solidFill>
            </a:endParaRPr>
          </a:p>
          <a:p>
            <a:pPr indent="0" lvl="0" marL="0" rtl="0" algn="l">
              <a:spcBef>
                <a:spcPts val="0"/>
              </a:spcBef>
              <a:spcAft>
                <a:spcPts val="0"/>
              </a:spcAft>
              <a:buNone/>
            </a:pPr>
            <a:r>
              <a:rPr b="1" lang="en-US" sz="2800">
                <a:solidFill>
                  <a:srgbClr val="FF9900"/>
                </a:solidFill>
                <a:latin typeface="Tahoma"/>
                <a:ea typeface="Tahoma"/>
                <a:cs typeface="Tahoma"/>
                <a:sym typeface="Tahoma"/>
              </a:rPr>
              <a:t>   System.out.println(sound);</a:t>
            </a:r>
            <a:endParaRPr b="1" sz="2800">
              <a:solidFill>
                <a:srgbClr val="FF9900"/>
              </a:solidFill>
              <a:latin typeface="Tahoma"/>
              <a:ea typeface="Tahoma"/>
              <a:cs typeface="Tahoma"/>
              <a:sym typeface="Tahoma"/>
            </a:endParaRPr>
          </a:p>
          <a:p>
            <a:pPr indent="0" lvl="0" marL="0" rtl="0" algn="l">
              <a:spcBef>
                <a:spcPts val="0"/>
              </a:spcBef>
              <a:spcAft>
                <a:spcPts val="0"/>
              </a:spcAft>
              <a:buNone/>
            </a:pPr>
            <a:r>
              <a:rPr b="1" lang="en-US" sz="2800">
                <a:solidFill>
                  <a:srgbClr val="FF9900"/>
                </a:solidFill>
                <a:latin typeface="Tahoma"/>
                <a:ea typeface="Tahoma"/>
                <a:cs typeface="Tahoma"/>
                <a:sym typeface="Tahoma"/>
              </a:rPr>
              <a:t>}</a:t>
            </a:r>
            <a:endParaRPr/>
          </a:p>
        </p:txBody>
      </p:sp>
      <p:cxnSp>
        <p:nvCxnSpPr>
          <p:cNvPr id="295" name="Google Shape;295;p36"/>
          <p:cNvCxnSpPr/>
          <p:nvPr/>
        </p:nvCxnSpPr>
        <p:spPr>
          <a:xfrm flipH="1">
            <a:off x="5126750" y="3246400"/>
            <a:ext cx="1298400" cy="446400"/>
          </a:xfrm>
          <a:prstGeom prst="straightConnector1">
            <a:avLst/>
          </a:prstGeom>
          <a:noFill/>
          <a:ln cap="flat" cmpd="sng" w="50800">
            <a:solidFill>
              <a:srgbClr val="FF0000"/>
            </a:solidFill>
            <a:prstDash val="solid"/>
            <a:round/>
            <a:headEnd len="med" w="med" type="none"/>
            <a:tailEnd len="med" w="med" type="triangle"/>
          </a:ln>
        </p:spPr>
      </p:cxnSp>
      <p:sp>
        <p:nvSpPr>
          <p:cNvPr id="296" name="Google Shape;296;p36"/>
          <p:cNvSpPr txBox="1"/>
          <p:nvPr/>
        </p:nvSpPr>
        <p:spPr>
          <a:xfrm>
            <a:off x="5214050" y="2107900"/>
            <a:ext cx="1524000" cy="482700"/>
          </a:xfrm>
          <a:prstGeom prst="rect">
            <a:avLst/>
          </a:prstGeom>
          <a:solidFill>
            <a:schemeClr val="lt1">
              <a:alpha val="0"/>
            </a:schemeClr>
          </a:solidFill>
          <a:ln cap="flat" cmpd="sng" w="25400">
            <a:solidFill>
              <a:srgbClr val="008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008000"/>
                </a:solidFill>
                <a:latin typeface="Tahoma"/>
                <a:ea typeface="Tahoma"/>
                <a:cs typeface="Tahoma"/>
                <a:sym typeface="Tahoma"/>
              </a:rPr>
              <a:t>params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02" name="Google Shape;302;p37"/>
          <p:cNvSpPr txBox="1"/>
          <p:nvPr/>
        </p:nvSpPr>
        <p:spPr>
          <a:xfrm>
            <a:off x="166825" y="1304400"/>
            <a:ext cx="8882400" cy="494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Constructors always have the same name as the class</a:t>
            </a:r>
            <a:r>
              <a:rPr b="1" lang="en-US" sz="3200">
                <a:solidFill>
                  <a:schemeClr val="dk1"/>
                </a:solidFill>
              </a:rPr>
              <a:t> and may contain parameters with arguments that assign class variables.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Instantiate with Default Constructor:</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Turkey bird = new </a:t>
            </a:r>
            <a:r>
              <a:rPr b="1" lang="en-US" sz="2800">
                <a:solidFill>
                  <a:srgbClr val="FF0000"/>
                </a:solidFill>
                <a:latin typeface="Tahoma"/>
                <a:ea typeface="Tahoma"/>
                <a:cs typeface="Tahoma"/>
                <a:sym typeface="Tahoma"/>
              </a:rPr>
              <a:t>Turkey</a:t>
            </a:r>
            <a:r>
              <a:rPr b="1" lang="en-US" sz="2800">
                <a:solidFill>
                  <a:schemeClr val="dk1"/>
                </a:solidFill>
                <a:latin typeface="Tahoma"/>
                <a:ea typeface="Tahoma"/>
                <a:cs typeface="Tahoma"/>
                <a:sym typeface="Tahoma"/>
              </a:rPr>
              <a:t>(</a:t>
            </a:r>
            <a:r>
              <a:rPr b="1" lang="en-US" sz="2800">
                <a:solidFill>
                  <a:schemeClr val="dk1"/>
                </a:solidFill>
                <a:latin typeface="Tahoma"/>
                <a:ea typeface="Tahoma"/>
                <a:cs typeface="Tahoma"/>
                <a:sym typeface="Tahoma"/>
              </a:rPr>
              <a:t>"gobble-gobble", "big bird"</a:t>
            </a:r>
            <a:r>
              <a:rPr b="1" lang="en-US" sz="2800">
                <a:solidFill>
                  <a:schemeClr val="dk1"/>
                </a:solidFill>
                <a:latin typeface="Tahoma"/>
                <a:ea typeface="Tahoma"/>
                <a:cs typeface="Tahoma"/>
                <a:sym typeface="Tahoma"/>
              </a:rPr>
              <a:t>);</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t/>
            </a:r>
            <a:endParaRPr b="1" sz="2800">
              <a:solidFill>
                <a:schemeClr val="dk1"/>
              </a:solidFill>
              <a:latin typeface="Tahoma"/>
              <a:ea typeface="Tahoma"/>
              <a:cs typeface="Tahoma"/>
              <a:sym typeface="Tahoma"/>
            </a:endParaRPr>
          </a:p>
          <a:p>
            <a:pPr indent="0" lvl="0" marL="0" rtl="0" algn="l">
              <a:spcBef>
                <a:spcPts val="0"/>
              </a:spcBef>
              <a:spcAft>
                <a:spcPts val="0"/>
              </a:spcAft>
              <a:buNone/>
            </a:pPr>
            <a:r>
              <a:t/>
            </a:r>
            <a:endParaRPr b="1" sz="2800">
              <a:solidFill>
                <a:schemeClr val="dk1"/>
              </a:solidFill>
              <a:latin typeface="Tahoma"/>
              <a:ea typeface="Tahoma"/>
              <a:cs typeface="Tahoma"/>
              <a:sym typeface="Tahoma"/>
            </a:endParaRPr>
          </a:p>
        </p:txBody>
      </p:sp>
      <p:sp>
        <p:nvSpPr>
          <p:cNvPr id="303" name="Google Shape;303;p37"/>
          <p:cNvSpPr/>
          <p:nvPr/>
        </p:nvSpPr>
        <p:spPr>
          <a:xfrm>
            <a:off x="0" y="381000"/>
            <a:ext cx="91440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Constructors</a:t>
            </a:r>
            <a:endParaRPr b="1" sz="5400">
              <a:solidFill>
                <a:srgbClr val="6F93DB"/>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309" name="Google Shape;309;p38"/>
          <p:cNvSpPr/>
          <p:nvPr/>
        </p:nvSpPr>
        <p:spPr>
          <a:xfrm>
            <a:off x="609600" y="685800"/>
            <a:ext cx="7848600" cy="5632311"/>
          </a:xfrm>
          <a:prstGeom prst="rect">
            <a:avLst/>
          </a:prstGeom>
          <a:solidFill>
            <a:srgbClr val="FFFF61"/>
          </a:solidFill>
          <a:ln>
            <a:noFill/>
          </a:ln>
          <a:effectLst>
            <a:outerShdw blurRad="44450" algn="ctr" dir="5400000" dist="27940">
              <a:srgbClr val="000000">
                <a:alpha val="31764"/>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38A725"/>
                </a:solidFill>
                <a:latin typeface="Arial"/>
                <a:ea typeface="Arial"/>
                <a:cs typeface="Arial"/>
                <a:sym typeface="Arial"/>
              </a:rPr>
              <a:t>Work on Programs!</a:t>
            </a:r>
            <a:br>
              <a:rPr b="1" lang="en-US" sz="7200">
                <a:solidFill>
                  <a:srgbClr val="38A725"/>
                </a:solidFill>
                <a:latin typeface="Arial"/>
                <a:ea typeface="Arial"/>
                <a:cs typeface="Arial"/>
                <a:sym typeface="Arial"/>
              </a:rPr>
            </a:br>
            <a:endParaRPr b="1" sz="7200">
              <a:solidFill>
                <a:srgbClr val="38A725"/>
              </a:solidFill>
              <a:latin typeface="Arial"/>
              <a:ea typeface="Arial"/>
              <a:cs typeface="Arial"/>
              <a:sym typeface="Arial"/>
            </a:endParaRPr>
          </a:p>
          <a:p>
            <a:pPr indent="0" lvl="0" marL="0" marR="0" rtl="0" algn="ctr">
              <a:spcBef>
                <a:spcPts val="0"/>
              </a:spcBef>
              <a:spcAft>
                <a:spcPts val="0"/>
              </a:spcAft>
              <a:buNone/>
            </a:pPr>
            <a:r>
              <a:rPr b="1" lang="en-US" sz="7200">
                <a:solidFill>
                  <a:srgbClr val="38A725"/>
                </a:solidFill>
                <a:latin typeface="Arial"/>
                <a:ea typeface="Arial"/>
                <a:cs typeface="Arial"/>
                <a:sym typeface="Arial"/>
              </a:rPr>
              <a:t>Crank </a:t>
            </a:r>
            <a:endParaRPr/>
          </a:p>
          <a:p>
            <a:pPr indent="0" lvl="0" marL="0" marR="0" rtl="0" algn="ctr">
              <a:spcBef>
                <a:spcPts val="0"/>
              </a:spcBef>
              <a:spcAft>
                <a:spcPts val="0"/>
              </a:spcAft>
              <a:buNone/>
            </a:pPr>
            <a:r>
              <a:rPr b="1" lang="en-US" sz="7200">
                <a:solidFill>
                  <a:srgbClr val="38A725"/>
                </a:solidFill>
                <a:latin typeface="Arial"/>
                <a:ea typeface="Arial"/>
                <a:cs typeface="Arial"/>
                <a:sym typeface="Arial"/>
              </a:rPr>
              <a:t>Some Code!</a:t>
            </a:r>
            <a:endParaRPr b="1" sz="7200" cap="none">
              <a:solidFill>
                <a:srgbClr val="38A725"/>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03" name="Google Shape;103;p15"/>
          <p:cNvSpPr txBox="1"/>
          <p:nvPr/>
        </p:nvSpPr>
        <p:spPr>
          <a:xfrm>
            <a:off x="990600" y="1828800"/>
            <a:ext cx="753764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AplusBug dude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AplusBug();</a:t>
            </a:r>
            <a:endParaRPr b="1" sz="3200">
              <a:solidFill>
                <a:schemeClr val="dk1"/>
              </a:solidFill>
              <a:latin typeface="Tahoma"/>
              <a:ea typeface="Tahoma"/>
              <a:cs typeface="Tahoma"/>
              <a:sym typeface="Tahoma"/>
            </a:endParaRPr>
          </a:p>
        </p:txBody>
      </p:sp>
      <p:sp>
        <p:nvSpPr>
          <p:cNvPr id="104" name="Google Shape;104;p15"/>
          <p:cNvSpPr/>
          <p:nvPr/>
        </p:nvSpPr>
        <p:spPr>
          <a:xfrm>
            <a:off x="3962400" y="2971800"/>
            <a:ext cx="3048000" cy="1752600"/>
          </a:xfrm>
          <a:prstGeom prst="rect">
            <a:avLst/>
          </a:prstGeom>
          <a:solidFill>
            <a:srgbClr val="FF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ahoma"/>
              <a:ea typeface="Tahoma"/>
              <a:cs typeface="Tahoma"/>
              <a:sym typeface="Tahoma"/>
            </a:endParaRPr>
          </a:p>
        </p:txBody>
      </p:sp>
      <p:sp>
        <p:nvSpPr>
          <p:cNvPr id="105" name="Google Shape;105;p15"/>
          <p:cNvSpPr txBox="1"/>
          <p:nvPr/>
        </p:nvSpPr>
        <p:spPr>
          <a:xfrm>
            <a:off x="1371600" y="2590800"/>
            <a:ext cx="120738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dude</a:t>
            </a:r>
            <a:endParaRPr b="1" sz="3200">
              <a:solidFill>
                <a:schemeClr val="dk1"/>
              </a:solidFill>
              <a:latin typeface="Tahoma"/>
              <a:ea typeface="Tahoma"/>
              <a:cs typeface="Tahoma"/>
              <a:sym typeface="Tahoma"/>
            </a:endParaRPr>
          </a:p>
        </p:txBody>
      </p:sp>
      <p:cxnSp>
        <p:nvCxnSpPr>
          <p:cNvPr id="106" name="Google Shape;106;p15"/>
          <p:cNvCxnSpPr/>
          <p:nvPr/>
        </p:nvCxnSpPr>
        <p:spPr>
          <a:xfrm>
            <a:off x="2209800" y="3124200"/>
            <a:ext cx="1676400" cy="914400"/>
          </a:xfrm>
          <a:prstGeom prst="straightConnector1">
            <a:avLst/>
          </a:prstGeom>
          <a:noFill/>
          <a:ln cap="flat" cmpd="sng" w="101600">
            <a:solidFill>
              <a:srgbClr val="FF0000"/>
            </a:solidFill>
            <a:prstDash val="solid"/>
            <a:round/>
            <a:headEnd len="sm" w="sm" type="none"/>
            <a:tailEnd len="sm" w="sm" type="triangle"/>
          </a:ln>
        </p:spPr>
      </p:cxnSp>
      <p:sp>
        <p:nvSpPr>
          <p:cNvPr id="107" name="Google Shape;107;p15"/>
          <p:cNvSpPr txBox="1"/>
          <p:nvPr/>
        </p:nvSpPr>
        <p:spPr>
          <a:xfrm>
            <a:off x="609600" y="4953000"/>
            <a:ext cx="8191666"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dude is a reference variable that refers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to an AplusBug object.</a:t>
            </a:r>
            <a:endParaRPr/>
          </a:p>
        </p:txBody>
      </p:sp>
      <p:sp>
        <p:nvSpPr>
          <p:cNvPr id="108" name="Google Shape;108;p15"/>
          <p:cNvSpPr txBox="1"/>
          <p:nvPr/>
        </p:nvSpPr>
        <p:spPr>
          <a:xfrm>
            <a:off x="5181600" y="2667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b="1" sz="1400">
              <a:solidFill>
                <a:schemeClr val="dk1"/>
              </a:solidFill>
              <a:latin typeface="Tahoma"/>
              <a:ea typeface="Tahoma"/>
              <a:cs typeface="Tahoma"/>
              <a:sym typeface="Tahoma"/>
            </a:endParaRPr>
          </a:p>
        </p:txBody>
      </p:sp>
      <p:sp>
        <p:nvSpPr>
          <p:cNvPr id="109" name="Google Shape;109;p15"/>
          <p:cNvSpPr txBox="1"/>
          <p:nvPr/>
        </p:nvSpPr>
        <p:spPr>
          <a:xfrm>
            <a:off x="1447800" y="3048000"/>
            <a:ext cx="8382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FF"/>
                </a:solidFill>
                <a:latin typeface="Tahoma"/>
                <a:ea typeface="Tahoma"/>
                <a:cs typeface="Tahoma"/>
                <a:sym typeface="Tahoma"/>
              </a:rPr>
              <a:t>0x234</a:t>
            </a:r>
            <a:endParaRPr b="1" sz="1400">
              <a:solidFill>
                <a:schemeClr val="dk1"/>
              </a:solidFill>
              <a:latin typeface="Tahoma"/>
              <a:ea typeface="Tahoma"/>
              <a:cs typeface="Tahoma"/>
              <a:sym typeface="Tahoma"/>
            </a:endParaRPr>
          </a:p>
        </p:txBody>
      </p:sp>
      <p:sp>
        <p:nvSpPr>
          <p:cNvPr id="110" name="Google Shape;110;p15"/>
          <p:cNvSpPr/>
          <p:nvPr/>
        </p:nvSpPr>
        <p:spPr>
          <a:xfrm>
            <a:off x="4114800" y="3276600"/>
            <a:ext cx="139653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ahoma"/>
                <a:ea typeface="Tahoma"/>
                <a:cs typeface="Tahoma"/>
                <a:sym typeface="Tahoma"/>
              </a:rPr>
              <a:t>AplusBug</a:t>
            </a:r>
            <a:endParaRPr b="1" sz="2000">
              <a:solidFill>
                <a:schemeClr val="dk1"/>
              </a:solidFill>
              <a:latin typeface="Tahoma"/>
              <a:ea typeface="Tahoma"/>
              <a:cs typeface="Tahoma"/>
              <a:sym typeface="Tahoma"/>
            </a:endParaRPr>
          </a:p>
        </p:txBody>
      </p:sp>
      <p:sp>
        <p:nvSpPr>
          <p:cNvPr id="111" name="Google Shape;111;p1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Instantiation</a:t>
            </a:r>
            <a:endParaRPr b="1" sz="5400">
              <a:solidFill>
                <a:srgbClr val="6F93DB"/>
              </a:solidFill>
              <a:latin typeface="Tahoma"/>
              <a:ea typeface="Tahoma"/>
              <a:cs typeface="Tahoma"/>
              <a:sym typeface="Tahoma"/>
            </a:endParaRPr>
          </a:p>
        </p:txBody>
      </p:sp>
      <p:pic>
        <p:nvPicPr>
          <p:cNvPr id="112" name="Google Shape;112;p15"/>
          <p:cNvPicPr preferRelativeResize="0"/>
          <p:nvPr/>
        </p:nvPicPr>
        <p:blipFill rotWithShape="1">
          <a:blip r:embed="rId3">
            <a:alphaModFix/>
          </a:blip>
          <a:srcRect b="0" l="0" r="0" t="0"/>
          <a:stretch/>
        </p:blipFill>
        <p:spPr>
          <a:xfrm>
            <a:off x="5638800" y="3133725"/>
            <a:ext cx="1284674" cy="1428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p:txBody>
      </p:sp>
      <p:sp>
        <p:nvSpPr>
          <p:cNvPr id="118" name="Google Shape;118;p16"/>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Tahoma"/>
              <a:ea typeface="Tahoma"/>
              <a:cs typeface="Tahoma"/>
              <a:sym typeface="Tahoma"/>
            </a:endParaRPr>
          </a:p>
        </p:txBody>
      </p:sp>
      <p:sp>
        <p:nvSpPr>
          <p:cNvPr id="119" name="Google Shape;119;p16"/>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Tahoma"/>
              <a:ea typeface="Tahoma"/>
              <a:cs typeface="Tahoma"/>
              <a:sym typeface="Tahoma"/>
            </a:endParaRPr>
          </a:p>
        </p:txBody>
      </p:sp>
      <p:sp>
        <p:nvSpPr>
          <p:cNvPr id="120" name="Google Shape;120;p16"/>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1" lang="en-US" sz="4400">
                <a:solidFill>
                  <a:schemeClr val="dk1"/>
                </a:solidFill>
                <a:latin typeface="Comic Sans MS"/>
                <a:ea typeface="Comic Sans MS"/>
                <a:cs typeface="Comic Sans MS"/>
                <a:sym typeface="Comic Sans MS"/>
              </a:rPr>
              <a:t> </a:t>
            </a:r>
            <a:endParaRPr b="0" sz="2000">
              <a:solidFill>
                <a:srgbClr val="CC3300"/>
              </a:solidFill>
              <a:latin typeface="Comic Sans MS"/>
              <a:ea typeface="Comic Sans MS"/>
              <a:cs typeface="Comic Sans MS"/>
              <a:sym typeface="Comic Sans MS"/>
            </a:endParaRPr>
          </a:p>
        </p:txBody>
      </p:sp>
      <p:sp>
        <p:nvSpPr>
          <p:cNvPr id="121" name="Google Shape;121;p16"/>
          <p:cNvSpPr/>
          <p:nvPr/>
        </p:nvSpPr>
        <p:spPr>
          <a:xfrm>
            <a:off x="1752600" y="2209800"/>
            <a:ext cx="5638800" cy="1200329"/>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rgbClr val="0066FF"/>
                </a:solidFill>
                <a:latin typeface="Tahoma"/>
                <a:ea typeface="Tahoma"/>
                <a:cs typeface="Tahoma"/>
                <a:sym typeface="Tahoma"/>
              </a:rPr>
              <a:t>Methods</a:t>
            </a:r>
            <a:endParaRPr b="1" sz="7200" cap="none">
              <a:solidFill>
                <a:srgbClr val="0066FF"/>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27" name="Google Shape;127;p17"/>
          <p:cNvSpPr txBox="1"/>
          <p:nvPr/>
        </p:nvSpPr>
        <p:spPr>
          <a:xfrm>
            <a:off x="1201737" y="2057400"/>
            <a:ext cx="6740525" cy="29559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A method is a storage location</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for related program statements.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When called, a method usually </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performs a specific task.</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System.out.println( )</a:t>
            </a:r>
            <a:endParaRPr b="1" sz="3600">
              <a:solidFill>
                <a:schemeClr val="dk1"/>
              </a:solidFill>
              <a:latin typeface="Tahoma"/>
              <a:ea typeface="Tahoma"/>
              <a:cs typeface="Tahoma"/>
              <a:sym typeface="Tahoma"/>
            </a:endParaRPr>
          </a:p>
        </p:txBody>
      </p:sp>
      <p:sp>
        <p:nvSpPr>
          <p:cNvPr id="128" name="Google Shape;128;p1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What is a method?</a:t>
            </a:r>
            <a:endParaRPr b="1" sz="5400">
              <a:solidFill>
                <a:srgbClr val="6F93DB"/>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34" name="Google Shape;134;p18"/>
          <p:cNvSpPr/>
          <p:nvPr/>
        </p:nvSpPr>
        <p:spPr>
          <a:xfrm>
            <a:off x="1066800" y="2286000"/>
            <a:ext cx="6400800" cy="609600"/>
          </a:xfrm>
          <a:prstGeom prst="rect">
            <a:avLst/>
          </a:prstGeom>
        </p:spPr>
        <p:txBody>
          <a:bodyPr>
            <a:prstTxWarp prst="textPlain"/>
          </a:bodyPr>
          <a:lstStyle/>
          <a:p>
            <a:pPr lvl="0" algn="ctr"/>
            <a:r>
              <a:rPr b="1" i="0">
                <a:ln cap="flat" cmpd="sng" w="9525">
                  <a:solidFill>
                    <a:srgbClr val="FFFF00"/>
                  </a:solidFill>
                  <a:prstDash val="solid"/>
                  <a:round/>
                  <a:headEnd len="sm" w="sm" type="none"/>
                  <a:tailEnd len="sm" w="sm" type="none"/>
                </a:ln>
                <a:solidFill>
                  <a:srgbClr val="0000FF"/>
                </a:solidFill>
                <a:latin typeface="Impact"/>
              </a:rPr>
              <a:t>Math.random()</a:t>
            </a:r>
          </a:p>
        </p:txBody>
      </p:sp>
      <p:sp>
        <p:nvSpPr>
          <p:cNvPr id="135" name="Google Shape;135;p18"/>
          <p:cNvSpPr/>
          <p:nvPr/>
        </p:nvSpPr>
        <p:spPr>
          <a:xfrm>
            <a:off x="990600" y="4876800"/>
            <a:ext cx="6172200" cy="914400"/>
          </a:xfrm>
          <a:prstGeom prst="rect">
            <a:avLst/>
          </a:prstGeom>
        </p:spPr>
        <p:txBody>
          <a:bodyPr>
            <a:prstTxWarp prst="textPlain"/>
          </a:bodyPr>
          <a:lstStyle/>
          <a:p>
            <a:pPr lvl="0" algn="ctr"/>
            <a:r>
              <a:rPr b="1" i="0">
                <a:ln cap="flat" cmpd="sng" w="12700">
                  <a:solidFill>
                    <a:srgbClr val="EAEAEA"/>
                  </a:solidFill>
                  <a:prstDash val="solid"/>
                  <a:round/>
                  <a:headEnd len="sm" w="sm" type="none"/>
                  <a:tailEnd len="sm" w="sm" type="none"/>
                </a:ln>
                <a:gradFill>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0"/>
                </a:gradFill>
                <a:latin typeface="Arial Black"/>
              </a:rPr>
              <a:t>System.out.println( )</a:t>
            </a:r>
          </a:p>
        </p:txBody>
      </p:sp>
      <p:sp>
        <p:nvSpPr>
          <p:cNvPr id="136" name="Google Shape;136;p18"/>
          <p:cNvSpPr/>
          <p:nvPr/>
        </p:nvSpPr>
        <p:spPr>
          <a:xfrm>
            <a:off x="2057400" y="3505200"/>
            <a:ext cx="6172200" cy="685800"/>
          </a:xfrm>
          <a:prstGeom prst="rect">
            <a:avLst/>
          </a:prstGeom>
        </p:spPr>
        <p:txBody>
          <a:bodyPr>
            <a:prstTxWarp prst="textPlain"/>
          </a:bodyPr>
          <a:lstStyle/>
          <a:p>
            <a:pPr lvl="0" algn="ctr"/>
            <a:r>
              <a:rPr b="1" i="0">
                <a:ln cap="flat" cmpd="sng" w="9525">
                  <a:solidFill>
                    <a:srgbClr val="FFCC00"/>
                  </a:solidFill>
                  <a:prstDash val="solid"/>
                  <a:round/>
                  <a:headEnd len="sm" w="sm" type="none"/>
                  <a:tailEnd len="sm" w="sm" type="none"/>
                </a:ln>
                <a:solidFill>
                  <a:srgbClr val="008000"/>
                </a:solidFill>
                <a:latin typeface="Impact"/>
              </a:rPr>
              <a:t>keyboard.nextInt( )</a:t>
            </a:r>
          </a:p>
        </p:txBody>
      </p:sp>
      <p:sp>
        <p:nvSpPr>
          <p:cNvPr id="137" name="Google Shape;137;p1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Common Methods</a:t>
            </a:r>
            <a:endParaRPr b="1" sz="5400">
              <a:solidFill>
                <a:srgbClr val="6F93DB"/>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43" name="Google Shape;143;p19"/>
          <p:cNvSpPr txBox="1"/>
          <p:nvPr/>
        </p:nvSpPr>
        <p:spPr>
          <a:xfrm>
            <a:off x="914400" y="1600200"/>
            <a:ext cx="7037504"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dk1"/>
                </a:solidFill>
                <a:latin typeface="Tahoma"/>
                <a:ea typeface="Tahoma"/>
                <a:cs typeface="Tahoma"/>
                <a:sym typeface="Tahoma"/>
              </a:rPr>
              <a:t>public class AplusBug</a:t>
            </a:r>
            <a:br>
              <a:rPr b="1" lang="en-US" sz="3600">
                <a:solidFill>
                  <a:schemeClr val="dk1"/>
                </a:solidFill>
                <a:latin typeface="Tahoma"/>
                <a:ea typeface="Tahoma"/>
                <a:cs typeface="Tahoma"/>
                <a:sym typeface="Tahoma"/>
              </a:rPr>
            </a:br>
            <a:r>
              <a:rPr b="1" lang="en-US" sz="3600">
                <a:solidFill>
                  <a:schemeClr val="dk1"/>
                </a:solidFill>
                <a:latin typeface="Tahoma"/>
                <a:ea typeface="Tahoma"/>
                <a:cs typeface="Tahoma"/>
                <a:sym typeface="Tahoma"/>
              </a:rPr>
              <a:t>{</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public void speak()</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a:t>
            </a:r>
            <a:endParaRPr b="1" sz="3600">
              <a:solidFill>
                <a:schemeClr val="dk1"/>
              </a:solidFill>
              <a:latin typeface="Tahoma"/>
              <a:ea typeface="Tahoma"/>
              <a:cs typeface="Tahoma"/>
              <a:sym typeface="Tahoma"/>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out.println("chirp-chirp");</a:t>
            </a:r>
            <a:endParaRPr b="1" sz="3600">
              <a:solidFill>
                <a:schemeClr val="dk1"/>
              </a:solidFill>
              <a:latin typeface="Tahoma"/>
              <a:ea typeface="Tahoma"/>
              <a:cs typeface="Tahoma"/>
              <a:sym typeface="Tahoma"/>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   }</a:t>
            </a:r>
            <a:endParaRPr/>
          </a:p>
          <a:p>
            <a:pPr indent="0" lvl="0" marL="0" marR="0" rtl="0" algn="l">
              <a:spcBef>
                <a:spcPts val="0"/>
              </a:spcBef>
              <a:spcAft>
                <a:spcPts val="0"/>
              </a:spcAft>
              <a:buNone/>
            </a:pPr>
            <a:r>
              <a:rPr b="1" lang="en-US" sz="3600">
                <a:solidFill>
                  <a:schemeClr val="dk1"/>
                </a:solidFill>
                <a:latin typeface="Tahoma"/>
                <a:ea typeface="Tahoma"/>
                <a:cs typeface="Tahoma"/>
                <a:sym typeface="Tahoma"/>
              </a:rPr>
              <a:t>}</a:t>
            </a:r>
            <a:endParaRPr b="1" sz="3600">
              <a:solidFill>
                <a:schemeClr val="dk1"/>
              </a:solidFill>
              <a:latin typeface="Tahoma"/>
              <a:ea typeface="Tahoma"/>
              <a:cs typeface="Tahoma"/>
              <a:sym typeface="Tahoma"/>
            </a:endParaRPr>
          </a:p>
        </p:txBody>
      </p:sp>
      <p:sp>
        <p:nvSpPr>
          <p:cNvPr id="144" name="Google Shape;144;p19"/>
          <p:cNvSpPr txBox="1"/>
          <p:nvPr/>
        </p:nvSpPr>
        <p:spPr>
          <a:xfrm>
            <a:off x="6324600" y="4953000"/>
            <a:ext cx="2362200" cy="10191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chirp-chirp</a:t>
            </a:r>
            <a:endParaRPr b="1" sz="2800">
              <a:solidFill>
                <a:schemeClr val="dk1"/>
              </a:solidFill>
              <a:latin typeface="Tahoma"/>
              <a:ea typeface="Tahoma"/>
              <a:cs typeface="Tahoma"/>
              <a:sym typeface="Tahoma"/>
            </a:endParaRPr>
          </a:p>
        </p:txBody>
      </p:sp>
      <p:sp>
        <p:nvSpPr>
          <p:cNvPr id="145" name="Google Shape;145;p19"/>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Methods</a:t>
            </a:r>
            <a:endParaRPr b="1" sz="5400">
              <a:solidFill>
                <a:srgbClr val="6F93DB"/>
              </a:solidFill>
              <a:latin typeface="Tahoma"/>
              <a:ea typeface="Tahoma"/>
              <a:cs typeface="Tahoma"/>
              <a:sym typeface="Tahoma"/>
            </a:endParaRPr>
          </a:p>
        </p:txBody>
      </p:sp>
      <p:pic>
        <p:nvPicPr>
          <p:cNvPr id="146" name="Google Shape;146;p19"/>
          <p:cNvPicPr preferRelativeResize="0"/>
          <p:nvPr/>
        </p:nvPicPr>
        <p:blipFill rotWithShape="1">
          <a:blip r:embed="rId3">
            <a:alphaModFix/>
          </a:blip>
          <a:srcRect b="0" l="0" r="0" t="0"/>
          <a:stretch/>
        </p:blipFill>
        <p:spPr>
          <a:xfrm>
            <a:off x="7007497" y="1304330"/>
            <a:ext cx="1447427" cy="16097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52" name="Google Shape;152;p20"/>
          <p:cNvSpPr txBox="1"/>
          <p:nvPr/>
        </p:nvSpPr>
        <p:spPr>
          <a:xfrm>
            <a:off x="644611" y="1676400"/>
            <a:ext cx="7537641"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AplusBug dude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AplusBug();</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dude.speak();</a:t>
            </a:r>
            <a:endParaRPr/>
          </a:p>
        </p:txBody>
      </p:sp>
      <p:sp>
        <p:nvSpPr>
          <p:cNvPr id="153" name="Google Shape;153;p20"/>
          <p:cNvSpPr txBox="1"/>
          <p:nvPr/>
        </p:nvSpPr>
        <p:spPr>
          <a:xfrm>
            <a:off x="609600" y="4419600"/>
            <a:ext cx="798007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Once you have instantiated an object,</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you can call the methods contained</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in the class.</a:t>
            </a:r>
            <a:endParaRPr b="1" sz="3200">
              <a:solidFill>
                <a:schemeClr val="dk1"/>
              </a:solidFill>
              <a:latin typeface="Tahoma"/>
              <a:ea typeface="Tahoma"/>
              <a:cs typeface="Tahoma"/>
              <a:sym typeface="Tahoma"/>
            </a:endParaRPr>
          </a:p>
        </p:txBody>
      </p:sp>
      <p:sp>
        <p:nvSpPr>
          <p:cNvPr id="154" name="Google Shape;154;p2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Method Calls</a:t>
            </a:r>
            <a:endParaRPr b="1" sz="5400">
              <a:solidFill>
                <a:srgbClr val="6F93DB"/>
              </a:solidFill>
              <a:latin typeface="Tahoma"/>
              <a:ea typeface="Tahoma"/>
              <a:cs typeface="Tahoma"/>
              <a:sym typeface="Tahoma"/>
            </a:endParaRPr>
          </a:p>
        </p:txBody>
      </p:sp>
      <p:sp>
        <p:nvSpPr>
          <p:cNvPr id="155" name="Google Shape;155;p20"/>
          <p:cNvSpPr txBox="1"/>
          <p:nvPr/>
        </p:nvSpPr>
        <p:spPr>
          <a:xfrm>
            <a:off x="5562599" y="2522785"/>
            <a:ext cx="2535195" cy="101566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chirp-chirp</a:t>
            </a:r>
            <a:endParaRPr b="1" sz="2000">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b="0"/>
          </a:p>
          <a:p>
            <a:pPr indent="0" lvl="0" marL="0" rtl="0" algn="ctr">
              <a:spcBef>
                <a:spcPts val="0"/>
              </a:spcBef>
              <a:spcAft>
                <a:spcPts val="0"/>
              </a:spcAft>
              <a:buNone/>
            </a:pPr>
            <a:r>
              <a:t/>
            </a:r>
            <a:endParaRPr/>
          </a:p>
          <a:p>
            <a:pPr indent="0" lvl="0" marL="0" rtl="0" algn="ctr">
              <a:spcBef>
                <a:spcPts val="0"/>
              </a:spcBef>
              <a:spcAft>
                <a:spcPts val="0"/>
              </a:spcAft>
              <a:buNone/>
            </a:pPr>
            <a:r>
              <a:rPr lang="en-US"/>
              <a:t>© A+ Computer Science  -  www.apluscompsci.com</a:t>
            </a:r>
            <a:endParaRPr/>
          </a:p>
        </p:txBody>
      </p:sp>
      <p:sp>
        <p:nvSpPr>
          <p:cNvPr id="161" name="Google Shape;161;p21"/>
          <p:cNvSpPr txBox="1"/>
          <p:nvPr/>
        </p:nvSpPr>
        <p:spPr>
          <a:xfrm>
            <a:off x="644611" y="1676400"/>
            <a:ext cx="7537641" cy="25545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AplusBug dude  = </a:t>
            </a:r>
            <a:r>
              <a:rPr b="1" lang="en-US" sz="3200">
                <a:solidFill>
                  <a:srgbClr val="FF0000"/>
                </a:solidFill>
                <a:latin typeface="Tahoma"/>
                <a:ea typeface="Tahoma"/>
                <a:cs typeface="Tahoma"/>
                <a:sym typeface="Tahoma"/>
              </a:rPr>
              <a:t>new</a:t>
            </a:r>
            <a:r>
              <a:rPr b="1" lang="en-US" sz="3200">
                <a:solidFill>
                  <a:schemeClr val="dk1"/>
                </a:solidFill>
                <a:latin typeface="Tahoma"/>
                <a:ea typeface="Tahoma"/>
                <a:cs typeface="Tahoma"/>
                <a:sym typeface="Tahoma"/>
              </a:rPr>
              <a:t>  AplusBug();</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dude.speak();</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dude.speak();</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dude.speak();</a:t>
            </a:r>
            <a:endParaRPr/>
          </a:p>
          <a:p>
            <a:pPr indent="0" lvl="0" marL="0" marR="0" rtl="0" algn="l">
              <a:spcBef>
                <a:spcPts val="0"/>
              </a:spcBef>
              <a:spcAft>
                <a:spcPts val="0"/>
              </a:spcAft>
              <a:buNone/>
            </a:pPr>
            <a:r>
              <a:t/>
            </a:r>
            <a:endParaRPr b="1" sz="3200">
              <a:solidFill>
                <a:schemeClr val="dk1"/>
              </a:solidFill>
              <a:latin typeface="Tahoma"/>
              <a:ea typeface="Tahoma"/>
              <a:cs typeface="Tahoma"/>
              <a:sym typeface="Tahoma"/>
            </a:endParaRPr>
          </a:p>
        </p:txBody>
      </p:sp>
      <p:sp>
        <p:nvSpPr>
          <p:cNvPr id="162" name="Google Shape;162;p21"/>
          <p:cNvSpPr txBox="1"/>
          <p:nvPr/>
        </p:nvSpPr>
        <p:spPr>
          <a:xfrm>
            <a:off x="609600" y="4648200"/>
            <a:ext cx="809228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Tahoma"/>
                <a:ea typeface="Tahoma"/>
                <a:cs typeface="Tahoma"/>
                <a:sym typeface="Tahoma"/>
              </a:rPr>
              <a:t>dude can use any of the methods from</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the AplusBug class as many times as</a:t>
            </a:r>
            <a:endParaRPr/>
          </a:p>
          <a:p>
            <a:pPr indent="0" lvl="0" marL="0" marR="0" rtl="0" algn="l">
              <a:spcBef>
                <a:spcPts val="0"/>
              </a:spcBef>
              <a:spcAft>
                <a:spcPts val="0"/>
              </a:spcAft>
              <a:buNone/>
            </a:pPr>
            <a:r>
              <a:rPr b="1" lang="en-US" sz="3200">
                <a:solidFill>
                  <a:schemeClr val="dk1"/>
                </a:solidFill>
                <a:latin typeface="Tahoma"/>
                <a:ea typeface="Tahoma"/>
                <a:cs typeface="Tahoma"/>
                <a:sym typeface="Tahoma"/>
              </a:rPr>
              <a:t>needed.</a:t>
            </a:r>
            <a:endParaRPr b="1" sz="3200">
              <a:solidFill>
                <a:schemeClr val="dk1"/>
              </a:solidFill>
              <a:latin typeface="Tahoma"/>
              <a:ea typeface="Tahoma"/>
              <a:cs typeface="Tahoma"/>
              <a:sym typeface="Tahoma"/>
            </a:endParaRPr>
          </a:p>
        </p:txBody>
      </p:sp>
      <p:sp>
        <p:nvSpPr>
          <p:cNvPr id="163" name="Google Shape;163;p2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a:solidFill>
                  <a:srgbClr val="6F93DB"/>
                </a:solidFill>
                <a:latin typeface="Tahoma"/>
                <a:ea typeface="Tahoma"/>
                <a:cs typeface="Tahoma"/>
                <a:sym typeface="Tahoma"/>
              </a:rPr>
              <a:t>Method Calls</a:t>
            </a:r>
            <a:endParaRPr b="1" sz="5400">
              <a:solidFill>
                <a:srgbClr val="6F93DB"/>
              </a:solidFill>
              <a:latin typeface="Tahoma"/>
              <a:ea typeface="Tahoma"/>
              <a:cs typeface="Tahoma"/>
              <a:sym typeface="Tahoma"/>
            </a:endParaRPr>
          </a:p>
        </p:txBody>
      </p:sp>
      <p:sp>
        <p:nvSpPr>
          <p:cNvPr id="164" name="Google Shape;164;p21"/>
          <p:cNvSpPr txBox="1"/>
          <p:nvPr/>
        </p:nvSpPr>
        <p:spPr>
          <a:xfrm>
            <a:off x="5562599" y="2522785"/>
            <a:ext cx="2535195" cy="1877437"/>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u="sng">
                <a:solidFill>
                  <a:srgbClr val="FF0000"/>
                </a:solidFill>
                <a:latin typeface="Tahoma"/>
                <a:ea typeface="Tahoma"/>
                <a:cs typeface="Tahoma"/>
                <a:sym typeface="Tahoma"/>
              </a:rPr>
              <a:t>OUTPUT</a:t>
            </a:r>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chirp-chirp</a:t>
            </a:r>
            <a:br>
              <a:rPr b="1" lang="en-US" sz="2800">
                <a:solidFill>
                  <a:schemeClr val="dk1"/>
                </a:solidFill>
                <a:latin typeface="Tahoma"/>
                <a:ea typeface="Tahoma"/>
                <a:cs typeface="Tahoma"/>
                <a:sym typeface="Tahoma"/>
              </a:rPr>
            </a:br>
            <a:r>
              <a:rPr b="1" lang="en-US" sz="2800">
                <a:solidFill>
                  <a:schemeClr val="dk1"/>
                </a:solidFill>
                <a:latin typeface="Tahoma"/>
                <a:ea typeface="Tahoma"/>
                <a:cs typeface="Tahoma"/>
                <a:sym typeface="Tahoma"/>
              </a:rPr>
              <a:t>chirp-chirp</a:t>
            </a:r>
            <a:endParaRPr b="1" sz="2800">
              <a:solidFill>
                <a:schemeClr val="dk1"/>
              </a:solidFill>
              <a:latin typeface="Tahoma"/>
              <a:ea typeface="Tahoma"/>
              <a:cs typeface="Tahoma"/>
              <a:sym typeface="Tahoma"/>
            </a:endParaRPr>
          </a:p>
          <a:p>
            <a:pPr indent="0" lvl="0" marL="0" marR="0" rtl="0" algn="l">
              <a:spcBef>
                <a:spcPts val="0"/>
              </a:spcBef>
              <a:spcAft>
                <a:spcPts val="0"/>
              </a:spcAft>
              <a:buNone/>
            </a:pPr>
            <a:r>
              <a:rPr b="1" lang="en-US" sz="2800">
                <a:solidFill>
                  <a:schemeClr val="dk1"/>
                </a:solidFill>
                <a:latin typeface="Tahoma"/>
                <a:ea typeface="Tahoma"/>
                <a:cs typeface="Tahoma"/>
                <a:sym typeface="Tahoma"/>
              </a:rPr>
              <a:t>chirp-chirp</a:t>
            </a:r>
            <a:endParaRPr b="1" sz="2000">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