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7315200" cy="96012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C69D86-B730-42C5-A66E-89133C57CBDA}">
  <a:tblStyle styleId="{12C69D86-B730-42C5-A66E-89133C57CBD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String reference.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the location/address of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compares the contents of two String objects to see if they contain the same letters in the same order in the same case.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the letters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 is one!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contain the letters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letters is not one!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Nesting occurs when one thing is placed inside of another thing.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been nested inside of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if(num&gt;2)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only be tested if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if(num&gt;2)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else is associated with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if(num&gt;2).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the braces, the else would be associated with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if and else are paired based on proximity.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Nesting occurs when one thing is placed inside of another thing.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been nested inside of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if(num&gt;2)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only be tested if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if(num&gt;2)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else is associated with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if(num&lt;10).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braces were present around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if(num&lt;10)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else would be associated with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if(num&gt;2)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if and else are paired based on proximity.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String object has been instantiated, that String object can never be modified.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 class does not contain any modifier methods.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the location/address of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then referred to the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the location/address of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s.toUpperCase()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 new String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still referring to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referred to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s.toUpperCase()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s.toUpperCase() returns a new String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now referring to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the same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one==two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compares the locations/addresses stored in one and two.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 the same location/address.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different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one==two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compares the locations/addresses stored in one and two.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not store the same location/address.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can be used to compare the memory addresses of objects.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.equals and .compareTo can be used to compare the actual object contents.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can be used to compare the memory addresses of objects.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.equals and .compareTo can be used to compare the actual object contents.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chart above lists some very common and very useful String class methods.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compareTo()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quite often.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trim()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replaceAll()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very useful, but that widely used.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very useful in certain situations.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different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one.equals(two)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compares the contents of the String objects referred to by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refer to String objects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one.equals(two)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reference that refers to a String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out referring to a different String object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one.equals(two)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compares the contents of the String objects referred to by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refer to String objects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one.equals(two)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true.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If-else statements are just simple decision-making statements.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condition is checked and something may or may not happen based on the evaluation of that condition.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compareTo()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compares the letters stored in two String objects.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in ASCII of the first two letters that do not match is returned.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Integer compareTo() method compares the contents of the 2 Integer objects.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greater than b, then a.compareTo(b) will return a positive value.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less than b, then a.compareTo(b) will return a negative value.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equal to b, then a.compareTo(b) will return 0.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trim()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useful to remove leading and trailing spaces. 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return new String objects. 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String object contains the same letters as the original String in all uppercase or all lowercase.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not change the original String object. 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return a new String with the changes requested.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replaceAll()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 new String with the changes requested.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replaceAll()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change the original String.  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replaceAll()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 new String with the specified letters replaced with the provided letters.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If-else statements are just simple decision-making statements.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condition is checked and something may or may not happen based on the evaluation of that condition.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condition is true,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something 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occur.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condition is false,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something 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occur.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aplus is greater than 100,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&gt;100!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aplus is not greater than 100,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!&gt;100!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num is greater than 100,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&gt;100!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num is not greater than 100,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!&gt;100!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num is greater than or equal to 100,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&gt;=100!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num is not greater than or equal to 100,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!&gt;=100!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uilScore is greater than 190,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team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uilScore is not greater than 190,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bench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displayed.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533400" y="533400"/>
            <a:ext cx="8153400" cy="56323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IF ELSE / STRINGS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57200" y="1828800"/>
            <a:ext cx="8686800" cy="447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"one";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if(s.equals("one"))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System.out.println(s + " is one!");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System.out.println(s + " is not one!");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943600" y="1752600"/>
            <a:ext cx="25146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is one!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4400" y="2209800"/>
            <a:ext cx="71628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ifelse.java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felsestring.java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457200" y="1905000"/>
            <a:ext cx="7050088" cy="447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num=1;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if(num&gt;2)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if(num&lt;10)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System.out.println("&gt;2&lt;10");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System.out.println("&lt;2");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876800" y="1828800"/>
            <a:ext cx="29718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&lt;2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Nesting ifs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228600" y="1371600"/>
            <a:ext cx="7050088" cy="350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num=11;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if(num&gt;2)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if(num&lt;10)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System.out.println("&gt;2&lt;10");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System.out.println("&lt;2");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791200" y="1371600"/>
            <a:ext cx="29718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&lt;2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457200" y="4876800"/>
            <a:ext cx="60198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Always use braces with ifs to indicate</a:t>
            </a:r>
            <a:b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which statements are related.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Nesting ifs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9" y="3643204"/>
            <a:ext cx="1905001" cy="206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533400" y="1981200"/>
            <a:ext cx="80772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ifnesting.java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danglingelse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838200" y="1524000"/>
            <a:ext cx="3813175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if(total &gt;= 25)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else(total = 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Common Errors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3886200"/>
            <a:ext cx="3508271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533400" y="1447800"/>
            <a:ext cx="66294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Never</a:t>
            </a: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put a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before an open  {  brace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;{  </a:t>
            </a:r>
            <a:endParaRPr b="0" sz="44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};  </a:t>
            </a:r>
            <a:endParaRPr b="0" sz="4400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524000" y="4953000"/>
            <a:ext cx="1752600" cy="654050"/>
          </a:xfrm>
          <a:prstGeom prst="rect">
            <a:avLst/>
          </a:prstGeom>
          <a:noFill/>
          <a:ln cap="flat" cmpd="sng" w="12700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legal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524000" y="3581400"/>
            <a:ext cx="1752600" cy="654050"/>
          </a:xfrm>
          <a:prstGeom prst="rect">
            <a:avLst/>
          </a:prstGeom>
          <a:noFill/>
          <a:ln cap="flat" cmpd="sng" w="12700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illegal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Common Errors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3886200"/>
            <a:ext cx="3508271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0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1066800" y="2008188"/>
            <a:ext cx="6924675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objects are immutable.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String class does not contain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modifier methods.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new String("uiltcea");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"statechamps"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"alligator"</a:t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String Objects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an if else</a:t>
            </a:r>
            <a:br>
              <a:rPr b="1" lang="en-US" sz="7200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statement?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4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762000" y="1905000"/>
            <a:ext cx="7866256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String reference variable can be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changed, but the String object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 refers to cannot be changed.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"uil";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= "aplus";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out.println(s);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5927725" y="3494088"/>
            <a:ext cx="382588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486400" y="4724400"/>
            <a:ext cx="1371600" cy="10668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"uil"</a:t>
            </a:r>
            <a:endParaRPr/>
          </a:p>
        </p:txBody>
      </p:sp>
      <p:cxnSp>
        <p:nvCxnSpPr>
          <p:cNvPr id="240" name="Google Shape;240;p32"/>
          <p:cNvCxnSpPr/>
          <p:nvPr/>
        </p:nvCxnSpPr>
        <p:spPr>
          <a:xfrm>
            <a:off x="6096000" y="39624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1" name="Google Shape;241;p32"/>
          <p:cNvSpPr/>
          <p:nvPr/>
        </p:nvSpPr>
        <p:spPr>
          <a:xfrm>
            <a:off x="7162800" y="4724400"/>
            <a:ext cx="1676400" cy="1066800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"aplus"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6324600" y="3886200"/>
            <a:ext cx="1676400" cy="60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3" name="Google Shape;243;p32"/>
          <p:cNvSpPr/>
          <p:nvPr/>
        </p:nvSpPr>
        <p:spPr>
          <a:xfrm>
            <a:off x="5867400" y="3962400"/>
            <a:ext cx="533400" cy="533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String 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533400" y="1878013"/>
            <a:ext cx="8075613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String reference variable can be changed,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the String object the variable refers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cannot be changed.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"compsci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s.toUpperCase();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s=s.toUpperCase(); 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out.println(s); 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6400800" y="4038600"/>
            <a:ext cx="1905000" cy="187325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String 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914400" y="1905000"/>
            <a:ext cx="541686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one = "compsci";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two = "compsci";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if(one==two)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6934200" y="35814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==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38200" y="5257800"/>
            <a:ext cx="77724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== compares the String references which are the memory addresses of the actual String objects.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String 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914400" y="1905000"/>
            <a:ext cx="6751638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one = new String("compsci");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two = new String("compsci");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if(one==two)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System.out.println("!==");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6934200" y="35814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!==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838200" y="5257800"/>
            <a:ext cx="77724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== compares the String references which are the memory addresses of the actual String objects.</a:t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String References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533400" y="2209801"/>
            <a:ext cx="8001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touppercase.java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stringref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504825" y="2057400"/>
            <a:ext cx="7591425" cy="30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references can be compared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==.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actual object contents can be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compared using equals()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compareTo()</a:t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Comparing Objects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504825" y="2057400"/>
            <a:ext cx="7488238" cy="30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references can be compared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==.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actual String contents can be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compared using equals()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compareTo()</a:t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Comparing Strings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296" name="Google Shape;296;p39"/>
          <p:cNvGraphicFramePr/>
          <p:nvPr/>
        </p:nvGraphicFramePr>
        <p:xfrm>
          <a:off x="457200" y="5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{12C69D86-B730-42C5-A66E-89133C57CBDA}</a:tableStyleId>
              </a:tblPr>
              <a:tblGrid>
                <a:gridCol w="2590800"/>
                <a:gridCol w="5791200"/>
              </a:tblGrid>
              <a:tr h="147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methods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equals(s)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checks if this string has same chars as 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compareTo(s)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compares this string and s for &gt;,&lt;, and ==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trim()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removes leading and trailing whitespace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replaceAll(x,y)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new String with all x changed to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toUpperCase()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new String with uppercase chars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toLowerCase()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new String with lowercase chars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762000" y="1676400"/>
            <a:ext cx="6751638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one = new String("compsci");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two = new String("compsci");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if(one.equals(two))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System.out.println("equal");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System.out.println("!equal");</a:t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6858000" y="3124200"/>
            <a:ext cx="19812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838200" y="5181600"/>
            <a:ext cx="7162800" cy="830263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equals() compares the values stored in the actual String objects.  </a:t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equals( )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1" name="Google Shape;311;p41"/>
          <p:cNvSpPr txBox="1"/>
          <p:nvPr/>
        </p:nvSpPr>
        <p:spPr>
          <a:xfrm>
            <a:off x="762000" y="1676400"/>
            <a:ext cx="6751638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one = new String("compsci");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two = new String("compsci");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 ! one.equals(two) )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System.out.println("!equal");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System.out.println("equal");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6858000" y="3124200"/>
            <a:ext cx="19812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</a:t>
            </a:r>
            <a:endParaRPr/>
          </a:p>
        </p:txBody>
      </p:sp>
      <p:sp>
        <p:nvSpPr>
          <p:cNvPr id="313" name="Google Shape;313;p41"/>
          <p:cNvSpPr txBox="1"/>
          <p:nvPr/>
        </p:nvSpPr>
        <p:spPr>
          <a:xfrm>
            <a:off x="838200" y="5181600"/>
            <a:ext cx="7162800" cy="830263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equals() compares the values stored in the actual String objects.  </a:t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equals( )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457200" y="1981200"/>
            <a:ext cx="518924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  I am tired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 go to sleep</a:t>
            </a:r>
            <a:b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b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 go for a run </a:t>
            </a:r>
            <a:b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133600"/>
            <a:ext cx="2867025" cy="156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0" name="Google Shape;320;p42"/>
          <p:cNvSpPr txBox="1"/>
          <p:nvPr/>
        </p:nvSpPr>
        <p:spPr>
          <a:xfrm>
            <a:off x="650310" y="1814969"/>
            <a:ext cx="635622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one = "region";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two = "uilstate";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out.println(one.compareTo(two));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out.println(two.compareTo(one));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= "region";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out.println(two.compareTo(one));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7086600" y="1814969"/>
            <a:ext cx="1905000" cy="205422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-3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1066800" y="4816258"/>
            <a:ext cx="70104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compareTo() returns the difference in ASCII value when comparing Strings.</a:t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compareTo()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609600" y="1445240"/>
            <a:ext cx="548322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 one = 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 two = 75;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out.println(one.compareTo(two));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out.println(two.compareTo(one));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= 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out.println(two.equals(one));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out.println(two.compareTo(one));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6705600" y="1828800"/>
            <a:ext cx="1905000" cy="2554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628650" y="4800600"/>
            <a:ext cx="7239000" cy="1570038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compareTo() returns a negative value when A is less than B and a positive value when A is greater than B.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 is returned with the A and B are the same. </a:t>
            </a: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compareTo()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914400" y="2209800"/>
            <a:ext cx="71628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equals.java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compareto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4" name="Google Shape;344;p45"/>
          <p:cNvSpPr txBox="1"/>
          <p:nvPr/>
        </p:nvSpPr>
        <p:spPr>
          <a:xfrm>
            <a:off x="609600" y="2209800"/>
            <a:ext cx="7826375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     100  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trimmed = s.trim();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out.println(trimmed);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out.println(Integer.parseInt(trimmed)*9);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6934200" y="1828800"/>
            <a:ext cx="1981200" cy="181133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900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762000" y="5105400"/>
            <a:ext cx="77724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trim() returns a new String with all leading and trailing white space removed.</a:t>
            </a: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trim()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609600" y="1752600"/>
            <a:ext cx="5867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"compsci";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out.println(s.toUpperCase());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out.println(s.toLowerCase());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 txBox="1"/>
          <p:nvPr/>
        </p:nvSpPr>
        <p:spPr>
          <a:xfrm>
            <a:off x="6705600" y="1752600"/>
            <a:ext cx="1981200" cy="187325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endParaRPr/>
          </a:p>
        </p:txBody>
      </p:sp>
      <p:sp>
        <p:nvSpPr>
          <p:cNvPr id="355" name="Google Shape;355;p46"/>
          <p:cNvSpPr txBox="1"/>
          <p:nvPr/>
        </p:nvSpPr>
        <p:spPr>
          <a:xfrm>
            <a:off x="762000" y="5105400"/>
            <a:ext cx="77724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toUpperCase() and toLowerCase() return new Strings with the changes requested.</a:t>
            </a:r>
            <a:endParaRPr/>
          </a:p>
        </p:txBody>
      </p:sp>
      <p:sp>
        <p:nvSpPr>
          <p:cNvPr id="356" name="Google Shape;356;p4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Case Changing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2" name="Google Shape;362;p47"/>
          <p:cNvSpPr txBox="1"/>
          <p:nvPr/>
        </p:nvSpPr>
        <p:spPr>
          <a:xfrm>
            <a:off x="685800" y="1752600"/>
            <a:ext cx="5638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s = "abcdef1xyzabf1";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= s.replaceAll("1", "#");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 s );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7"/>
          <p:cNvSpPr txBox="1"/>
          <p:nvPr/>
        </p:nvSpPr>
        <p:spPr>
          <a:xfrm>
            <a:off x="5257800" y="2895600"/>
            <a:ext cx="3276600" cy="10191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abcdef#xyzabf#</a:t>
            </a:r>
            <a:endParaRPr/>
          </a:p>
        </p:txBody>
      </p:sp>
      <p:sp>
        <p:nvSpPr>
          <p:cNvPr id="364" name="Google Shape;364;p47"/>
          <p:cNvSpPr txBox="1"/>
          <p:nvPr/>
        </p:nvSpPr>
        <p:spPr>
          <a:xfrm>
            <a:off x="762000" y="5105400"/>
            <a:ext cx="77724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replaceAll() returns a new String with all number 1s changed to # signs.</a:t>
            </a:r>
            <a:endParaRPr/>
          </a:p>
        </p:txBody>
      </p:sp>
      <p:sp>
        <p:nvSpPr>
          <p:cNvPr id="365" name="Google Shape;365;p4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replaceAll()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"/>
          <p:cNvSpPr/>
          <p:nvPr/>
        </p:nvSpPr>
        <p:spPr>
          <a:xfrm>
            <a:off x="533400" y="2209800"/>
            <a:ext cx="7924800" cy="2133599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replaceall.java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touppercase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"/>
          <p:cNvSpPr/>
          <p:nvPr/>
        </p:nvSpPr>
        <p:spPr>
          <a:xfrm>
            <a:off x="457200" y="2209801"/>
            <a:ext cx="81534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trim.java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stringtonums.java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83" name="Google Shape;383;p50"/>
          <p:cNvSpPr txBox="1"/>
          <p:nvPr/>
        </p:nvSpPr>
        <p:spPr>
          <a:xfrm>
            <a:off x="762000" y="2372925"/>
            <a:ext cx="6553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c = 'e';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= Character.toUpperCase(c);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= Character.toLowerCase(c);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out.println(c);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6781800" y="2360860"/>
            <a:ext cx="1981200" cy="1877437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784860" y="5257800"/>
            <a:ext cx="7772400" cy="830997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toUpperCase() and toLowerCase() are return methods</a:t>
            </a:r>
            <a:endParaRPr/>
          </a:p>
        </p:txBody>
      </p:sp>
      <p:sp>
        <p:nvSpPr>
          <p:cNvPr id="386" name="Google Shape;386;p50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Case Changing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Character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1"/>
          <p:cNvSpPr/>
          <p:nvPr/>
        </p:nvSpPr>
        <p:spPr>
          <a:xfrm>
            <a:off x="506730" y="2590800"/>
            <a:ext cx="8001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touppercase.java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57200" y="1905000"/>
            <a:ext cx="8047038" cy="30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  I like the current song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 make it louder</a:t>
            </a:r>
            <a:b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b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 change the song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8520" y="3124200"/>
            <a:ext cx="1468988" cy="244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8" name="Google Shape;398;p52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>
            <a:off x="533400" y="685800"/>
            <a:ext cx="8153400" cy="56323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IF ELSE / STRINGS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85800" y="1828800"/>
            <a:ext cx="5943600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  </a:t>
            </a: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condition placed here   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do something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do something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124200"/>
            <a:ext cx="2209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04800" y="1600200"/>
            <a:ext cx="8001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aplus = 990;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 aplus &gt; 100 )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System.out.println("&gt; 100!");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 &gt; 100!");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248400" y="15240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100!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81000" y="1676400"/>
            <a:ext cx="80010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num=50;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if(num&gt;100)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System.out.println("&gt; 100!");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 &gt; 100!");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172200" y="17526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 &gt; 100!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04800" y="1600200"/>
            <a:ext cx="80010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num=100;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if(num&gt;=100)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System.out.println("&gt;= 100!");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System.out.println("! &gt;= 100!");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553200" y="15240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&gt;= 100!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57200" y="1524000"/>
            <a:ext cx="80010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uilScore=200;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if(uilScore&gt;190)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System.out.println("team");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System.out.println("bench");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934200" y="16002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The if else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