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D3260D-D127-434C-8E20-16C60509AD49}">
  <a:tblStyle styleId="{87D3260D-D127-434C-8E20-16C60509AD4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bold.fntdata"/><Relationship Id="rId10" Type="http://schemas.openxmlformats.org/officeDocument/2006/relationships/slide" Target="slides/slide4.xml"/><Relationship Id="rId32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/>
          <p:nvPr/>
        </p:nvSpPr>
        <p:spPr>
          <a:xfrm>
            <a:off x="1371600" y="8686800"/>
            <a:ext cx="548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Magpie is a lab that focuses on classes, randomness, and Strings.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This lab will make sure that you know how to use the String methods substring and indexOf.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Both substring and indexOf have multiple forms as these methods have been overloaded.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4588" y="685800"/>
            <a:ext cx="4570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©A+ Computer Science     www.apluscompsci.com                 </a:t>
            </a:r>
            <a:fld id="{00000000-1234-1234-1234-123412341234}" type="slidenum"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Magpie is a lab that focuses on classes, randomness, and Strings.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This lab will make sure that you know how to use the String methods substring and indexOf.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Both substring and indexOf have multiple forms as these methods have been overloaded.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Magpie Chatbot labs require students to modify existing code to add additional functionality.  Adding more options to the getResponse method involves modifying the existing cascading if else structure.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Magpie Chatbot labs require students to modify existing code to add additional functionality.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/>
              <a:t>Adding more options to the getResponse method involves modifying the existing cascading if else structure.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4588" y="687388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Add stuff here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3400" y="6289930"/>
            <a:ext cx="838200" cy="4266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8000" u="none" cap="none" strike="noStrike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MAGPIE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33400" y="1219200"/>
            <a:ext cx="8153400" cy="3785652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Magpie Lab\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Magpie Code\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Magpie2.java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MagpieRunner2.java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685800" y="1524000"/>
            <a:ext cx="7848600" cy="4524315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Activity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 Lab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914400" y="1676400"/>
            <a:ext cx="7162800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you complete Activity 2, you will notice that your chatbot does not distinguish between whole word matches and partial word matches.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if your statement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</a:t>
            </a:r>
            <a:r>
              <a:rPr b="1" i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“Catch me if you can!”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you are looking for </a:t>
            </a:r>
            <a:r>
              <a:rPr b="1" i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“cat”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getResponse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will return 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instead of </a:t>
            </a:r>
            <a:r>
              <a:rPr b="1"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-1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Magpie Activity 3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914400" y="1676400"/>
            <a:ext cx="7162800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facilitate whole word matches, Magpie3.java adds the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findKeyword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method uses the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indexof(String str, int startPos)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determine if a whole word instead of a partial word is found.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Magpie Activity 3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609600" y="990600"/>
            <a:ext cx="7848600" cy="4524315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Activity 3 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914400" y="1676400"/>
            <a:ext cx="7162800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 that you have completed Part One of Activity 3 Lab, run the new version of your chatbot to see how it has changed.  Use some of the original examples from Activity 2.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Magpie Activity 3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533400" y="1219200"/>
            <a:ext cx="8153400" cy="3785652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Magpie Lab\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Magpie Code\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Magpie3.java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MagpieRunner3.java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914400" y="1676400"/>
            <a:ext cx="71628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Study the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findKeyword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method.  Use the Activity 3 Worksheet to trace calls to this method.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Questions: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purpose of the local variables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are they initialized to a space at the beginning of each loop iteration?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findKeyword method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685800" y="1524000"/>
            <a:ext cx="77724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Questions: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the purpose of the local variables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ANSWER: To determine if the found string is a whole word or partial word. If the characters before and after goal are not letters, a whole word version of goal has been found.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findKeyword method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609600" y="1524000"/>
            <a:ext cx="80010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Questions: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are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initialized to a space at the beginning of each loop iteration?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ANSWER: If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is found at the beginning of statement, there are not characters before it, so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is initialized to a space.  This logic is used for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, if </a:t>
            </a:r>
            <a:r>
              <a:rPr b="1" lang="en-US" sz="2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b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comprises the last characters of the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findKeyword method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111485"/>
            <a:ext cx="3810000" cy="414802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Magpie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609600" y="990600"/>
            <a:ext cx="7848600" cy="4524315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Activity 3 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PARt 1I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914400" y="1676400"/>
            <a:ext cx="71628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this activity, your chatbot will respond to certain phrases, not just specific keywords.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revised version responds to phrases in the form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i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I want to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something”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“Whatever </a:t>
            </a:r>
            <a:r>
              <a:rPr b="1" i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you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something </a:t>
            </a:r>
            <a:r>
              <a:rPr b="1" i="1" lang="en-US" sz="28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me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Magpie Activity 4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>
            <a:off x="914400" y="1676400"/>
            <a:ext cx="71628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 new methods to your chat bot per the Magpie Student Guide instructions for activity 4.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will need 2 new methods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transformIWantStatement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transformIYouStatment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the Magpie Activity 4 Lab Handout and Worksheet to help you.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Magpie Activity 4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533400" y="1219200"/>
            <a:ext cx="8153400" cy="3785652"/>
          </a:xfrm>
          <a:prstGeom prst="rect">
            <a:avLst/>
          </a:prstGeom>
          <a:solidFill>
            <a:srgbClr val="FFFFCC"/>
          </a:solidFill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Magpie Lab\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Magpie Code\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Magpie4.java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MagpieRunner4.java</a:t>
            </a:r>
            <a:endParaRPr b="1" sz="6000" cap="none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241" name="Google Shape;241;p36"/>
          <p:cNvSpPr/>
          <p:nvPr/>
        </p:nvSpPr>
        <p:spPr>
          <a:xfrm>
            <a:off x="609600" y="1219200"/>
            <a:ext cx="7848600" cy="4524315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Work ON</a:t>
            </a:r>
            <a:b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Activity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8A725"/>
                </a:solidFill>
                <a:latin typeface="Arial"/>
                <a:ea typeface="Arial"/>
                <a:cs typeface="Arial"/>
                <a:sym typeface="Arial"/>
              </a:rPr>
              <a:t> LAB </a:t>
            </a:r>
            <a:endParaRPr b="1" sz="7200" cap="none">
              <a:solidFill>
                <a:srgbClr val="38A7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2525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8000">
                <a:solidFill>
                  <a:srgbClr val="EDF9F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4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A+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EDF9F4"/>
                </a:solidFill>
                <a:latin typeface="Arial"/>
                <a:ea typeface="Arial"/>
                <a:cs typeface="Arial"/>
                <a:sym typeface="Arial"/>
              </a:rPr>
              <a:t>MAGPIE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EDF9F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914400" y="1524000"/>
            <a:ext cx="73152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Magpie is a lab that focuses on classes, randomness, and Strings.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lab will make sure that you know how to use the String methods substring and indexOf.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substring and indexOf have multiple forms as these methods have been overloaded.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Magpie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914400" y="1524000"/>
            <a:ext cx="7315200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NLP stands for Natural Language Processing.  It is a field of Computer Science that studies how computers can understand human language.  The Magpie Chatbot lab is designed to help us explore some of the basics of NLP.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get started with these activities, we will first review the cascading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else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 and </a:t>
            </a:r>
            <a:r>
              <a:rPr b="1"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Magpie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04800" y="533400"/>
            <a:ext cx="815340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letter = "C";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ascii=0;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if(letter.equals("A"))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ascii=65;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if(letter.equals("B")){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ascii=66;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if(letter.equals("C")){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ascii=67;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if(letter.equals("D")){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ascii=68;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ascii=69;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out.println(ascii);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867400" y="2667000"/>
            <a:ext cx="19050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67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                        Magpie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304800" y="1371600"/>
            <a:ext cx="8153400" cy="504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getResponse(String statement)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response = "";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(statement.indexOf("no") &gt;=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response = "Why so negative?";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if (statement.indexOf("mother") &gt;= 0 ||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statement.indexOf("father") &gt;= 0 ||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statement.indexOf("sister") &gt;= 0 ||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statement.indexOf("brother") &gt;=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response = "Tell me more about your family.";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response = getRandomResponse();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response;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F93DB"/>
                </a:solidFill>
                <a:latin typeface="Tahoma"/>
                <a:ea typeface="Tahoma"/>
                <a:cs typeface="Tahoma"/>
                <a:sym typeface="Tahoma"/>
              </a:rPr>
              <a:t>Magpie</a:t>
            </a:r>
            <a:endParaRPr b="1" sz="5400">
              <a:solidFill>
                <a:srgbClr val="6F93D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6096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{87D3260D-D127-434C-8E20-16C60509AD49}</a:tableStyleId>
              </a:tblPr>
              <a:tblGrid>
                <a:gridCol w="4267200"/>
                <a:gridCol w="3657600"/>
              </a:tblGrid>
              <a:tr h="1219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600"/>
                        <a:buFont typeface="Tahoma"/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Methods from AP CS Subset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68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length()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length of 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indexOf(String str)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first position of str in the string if found, -1 if not found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substring(int from)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substring of the string starting at from to length() –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substring(int from,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 int to)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substring of the string starting at from to to –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6096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{87D3260D-D127-434C-8E20-16C60509AD49}</a:tableStyleId>
              </a:tblPr>
              <a:tblGrid>
                <a:gridCol w="4267200"/>
                <a:gridCol w="3657600"/>
              </a:tblGrid>
              <a:tr h="1219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600"/>
                        <a:buFont typeface="Tahoma"/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Methods from AP CS Subset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68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 equals(Object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    other)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true if the other and this String match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compareTo(String str)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a positive number if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       this string &gt; str,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a negative number if       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        this string &lt; str,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0 if this string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       is equal to str.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A+ Computer Science  -  www.apluscompsci.com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6096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{87D3260D-D127-434C-8E20-16C60509AD49}</a:tableStyleId>
              </a:tblPr>
              <a:tblGrid>
                <a:gridCol w="4267200"/>
                <a:gridCol w="3657600"/>
              </a:tblGrid>
              <a:tr h="1219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600"/>
                        <a:buFont typeface="Tahoma"/>
                        <a:buNone/>
                      </a:pPr>
                      <a:r>
                        <a:rPr b="1" i="0" lang="en-US" sz="3600" u="none" cap="none" strike="noStrike">
                          <a:solidFill>
                            <a:srgbClr val="FF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800"/>
                        <a:buFont typeface="Tahoma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66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Methods not in the AP CS Subset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</a:tr>
              <a:tr h="68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0099"/>
                        </a:buClr>
                        <a:buSzPts val="2400"/>
                        <a:buFont typeface="Tahoma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0099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4FF">
                        <a:alpha val="49803"/>
                      </a:srgbClr>
                    </a:solidFill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toLowerCase()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new String containing all letters from original as uppercase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indexOf(String str,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int startPos)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position of str in the string starting at </a:t>
                      </a: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startPos</a:t>
                      </a: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if found, -1 if not found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ourier New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trim()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Returns a substring of the string without all leading and trailing whitespaces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