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6CCCD4-FCBE-4F66-AF35-28CBE51CB917}">
  <a:tblStyle styleId="{9C6CCCD4-FCBE-4F66-AF35-28CBE51CB9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chart above lists the most commonly used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US" sz="1600"/>
              <a:t> methods.   This chart is a great reference when preparing for quizzes and tests and when working on lab assignments.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/>
              <a:t> is a class that contains a reference named out.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/>
              <a:t> is a static reference to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PrintStream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/>
              <a:t> can be used via methods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</a:t>
            </a:r>
            <a:r>
              <a:rPr lang="en-US" sz="1600"/>
              <a:t>, and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to display values on the console window.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/>
              <a:t> will print a value and remain on the same line as the value printed.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will print a value on the current output line and then move down to the next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will print a value on the current output line and then move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examples shows that  aplus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is printed on the first line and then aplus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is printed on the second line.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output occurs because both output commands use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\n, \t, \r, and \b </a:t>
            </a:r>
            <a:r>
              <a:rPr lang="en-US" sz="1600"/>
              <a:t>are common escape sequences used with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println, </a:t>
            </a:r>
            <a:r>
              <a:rPr lang="en-US" sz="1600"/>
              <a:t>and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n-US" sz="1600"/>
              <a:t>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\t </a:t>
            </a:r>
            <a:r>
              <a:rPr lang="en-US" sz="1600"/>
              <a:t>is used to tab over five spaces.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-US" sz="1600"/>
              <a:t>is used to move the cursor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\r </a:t>
            </a:r>
            <a:r>
              <a:rPr lang="en-US" sz="1600"/>
              <a:t>is used to move the cursor to the beginning of the current output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\b </a:t>
            </a:r>
            <a:r>
              <a:rPr lang="en-US" sz="1600"/>
              <a:t>is used to backspace one place on the current line.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\n, \t, \r, and \b </a:t>
            </a:r>
            <a:r>
              <a:rPr lang="en-US" sz="1600"/>
              <a:t>are common escape sequences used with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println, </a:t>
            </a:r>
            <a:r>
              <a:rPr lang="en-US" sz="1600"/>
              <a:t>and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n-US" sz="1600"/>
              <a:t>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\t </a:t>
            </a:r>
            <a:r>
              <a:rPr lang="en-US" sz="1600"/>
              <a:t>is used to tab over five spaces.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-US" sz="1600"/>
              <a:t>is used to move the cursor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\r </a:t>
            </a:r>
            <a:r>
              <a:rPr lang="en-US" sz="1600"/>
              <a:t>is used to move the cursor to the beginning of the current output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\b </a:t>
            </a:r>
            <a:r>
              <a:rPr lang="en-US" sz="1600"/>
              <a:t>is used to backspace one place on the current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\n, \t, \r, and \b </a:t>
            </a:r>
            <a:r>
              <a:rPr lang="en-US" sz="1600"/>
              <a:t>are common escape sequences used with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println, </a:t>
            </a:r>
            <a:r>
              <a:rPr lang="en-US" sz="1600"/>
              <a:t>and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n-US" sz="1600"/>
              <a:t>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\t </a:t>
            </a:r>
            <a:r>
              <a:rPr lang="en-US" sz="1600"/>
              <a:t>is used to tab over five spaces.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-US" sz="1600"/>
              <a:t>is used to move the cursor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\r </a:t>
            </a:r>
            <a:r>
              <a:rPr lang="en-US" sz="1600"/>
              <a:t>is used to move the cursor to the beginning of the current output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\b </a:t>
            </a:r>
            <a:r>
              <a:rPr lang="en-US" sz="1600"/>
              <a:t>is used to backspace one place on the current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This is a very simple Java class.   The name of the class is Aplus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All Java programs start with a class.  Pieces are added to the class to make a complete program.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\\, \", and \' </a:t>
            </a:r>
            <a:r>
              <a:rPr lang="en-US" sz="1600"/>
              <a:t>are common escape sequences used with to print out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\, '</a:t>
            </a:r>
            <a:r>
              <a:rPr lang="en-US" sz="1600"/>
              <a:t>, and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\"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\'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\\, \", and \' </a:t>
            </a:r>
            <a:r>
              <a:rPr lang="en-US" sz="1600"/>
              <a:t>are common escape sequences used with to print out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\, '</a:t>
            </a:r>
            <a:r>
              <a:rPr lang="en-US" sz="1600"/>
              <a:t>, and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\"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\'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This chart lists the most commonly used escape sequences.  This chart should be a great reference point when working on labs and when preparing for quizzes and tests.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Comments are used to add clarity and descriptions to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When properly placed, comments can add quite a bit of readability to a piece of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/>
              <a:t> is a single line comment used for a single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/* */</a:t>
            </a:r>
            <a:r>
              <a:rPr lang="en-US" sz="1600"/>
              <a:t> is used when multiple comment lines are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Comments are also very useful to isolate a section of code when testing/debugging.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It is very handy to comment off a section of code in order to the test the remaining code.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Comments are used to add clarity and descriptions to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When properly placed, comments can add quite a bit of readability to a piece of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/>
              <a:t> is a single line comment used for a single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/* */</a:t>
            </a:r>
            <a:r>
              <a:rPr lang="en-US" sz="1600"/>
              <a:t> is used when multiple comment lines are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Comments are also very useful to isolate a section of code when testing/debugging.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It is very handy to comment off a section of code in order to the test the remaining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can be used to set the number of decimal when printing a decimal number.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can be used to print any type of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example just adds up the numbers and prints out the sum which is 24.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one prints 7 and then encounters quotes with a space in between.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quotes indicate a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Anything encountered after a string is converted to a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code would print 7 89.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example is similar to the prior 2 examples.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7 and 8 are added together before the double quotes are encountered.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15 is output first.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9 is added to the 15 and space but not added via math as the double quote string in encountered first.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This Aplus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class is a bit more sophisticated than the previous one.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Aplus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class has a single method named main.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 main method is typically used to test the class in which it is contained.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particular example, the main method contains a statement that prints out Aplus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 Sci!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Java requires that all classes and methods have an open brace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/>
              <a:t> and a close brace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Braces come in pairs; thus, every open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/>
              <a:t> brace must have a matching close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/>
              <a:t> brace.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Braces are used to indicate the beginning of a code block and the ending of a code block.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Program statements are placed inside of the code blocks starting after the open brace and ending before the close brace.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Java, all program statements are terminated with a semi-colon ;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System.out.println()</a:t>
            </a:r>
            <a:r>
              <a:rPr lang="en-US" sz="1600"/>
              <a:t> is a program statement and must be terminated with a ;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class CompSci</a:t>
            </a:r>
            <a:r>
              <a:rPr lang="en-US" sz="1600"/>
              <a:t> is a class declaration not a program statement; as a result, there is no terminating ; 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rule above simply states that you should never place a semi-colon before an open brace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/>
              <a:t> 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Following this rule will cut down on syntax errors.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Indentation and spacing is not required.   Java will allow entire programs to be written on a single line, but this style is strongly discouraged.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Indenting code statements 3 spaces is a good style to indicate that the statements are inside of a particular block of code.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System.out.println()</a:t>
            </a:r>
            <a:r>
              <a:rPr lang="en-US" sz="1600"/>
              <a:t> is inside of method main; thus, it is indented 3 spaces to make this visibly clear. 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/>
              <a:t> method is inside of 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which is why it is indented 3 spaces.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Basic 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6096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{9C6CCCD4-FCBE-4F66-AF35-28CBE51CB917}</a:tableStyleId>
              </a:tblPr>
              <a:tblGrid>
                <a:gridCol w="2720975"/>
                <a:gridCol w="5356225"/>
              </a:tblGrid>
              <a:tr h="1412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System.out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methods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 x and stay on the current line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println(x)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 x and move to next line 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printf(s,x)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 x according to s specifications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990600" y="3200400"/>
            <a:ext cx="7772400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</a:t>
            </a: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905000" y="1905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reference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800600" y="1905000"/>
            <a:ext cx="321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command / method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2971800" y="2514600"/>
            <a:ext cx="609600" cy="762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79" name="Google Shape;179;p23"/>
          <p:cNvCxnSpPr/>
          <p:nvPr/>
        </p:nvCxnSpPr>
        <p:spPr>
          <a:xfrm flipH="1">
            <a:off x="5029200" y="2362200"/>
            <a:ext cx="457200" cy="762000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219200" y="41910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990600" y="1981200"/>
            <a:ext cx="726757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295400" y="4114800"/>
            <a:ext cx="5410200" cy="10779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compsciaplus compsci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62000" y="1905000"/>
            <a:ext cx="76327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838200" y="1981200"/>
            <a:ext cx="763270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295400" y="4114800"/>
            <a:ext cx="3200400" cy="15668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one.java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73400" y="4173395"/>
            <a:ext cx="7797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System.out.println("aplusc\tompsci</a:t>
            </a: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</p:txBody>
      </p:sp>
      <p:sp>
        <p:nvSpPr>
          <p:cNvPr descr="Narrow vertical" id="224" name="Google Shape;224;p28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25" name="Google Shape;225;p28"/>
          <p:cNvSpPr txBox="1"/>
          <p:nvPr/>
        </p:nvSpPr>
        <p:spPr>
          <a:xfrm>
            <a:off x="3505200" y="1752600"/>
            <a:ext cx="5099050" cy="20542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\n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\t		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\r		carriage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\b		backspace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295400" y="5029200"/>
            <a:ext cx="60960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       ompsci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73400" y="4194897"/>
            <a:ext cx="7797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System.out.println("apluscom\tpsci</a:t>
            </a: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</p:txBody>
      </p:sp>
      <p:sp>
        <p:nvSpPr>
          <p:cNvPr descr="Narrow vertical" id="235" name="Google Shape;235;p29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36" name="Google Shape;236;p29"/>
          <p:cNvSpPr txBox="1"/>
          <p:nvPr/>
        </p:nvSpPr>
        <p:spPr>
          <a:xfrm>
            <a:off x="1295400" y="5029200"/>
            <a:ext cx="55626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apluscom         psci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505200" y="1752600"/>
            <a:ext cx="5099050" cy="20542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\n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\t		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\r		carriage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\b		backspace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685800" y="4038600"/>
            <a:ext cx="792223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System.out.println("apluscomp\nsci");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1219200" y="4876800"/>
            <a:ext cx="3810000" cy="1692771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apluscomp</a:t>
            </a:r>
            <a:b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Narrow vertical" id="247" name="Google Shape;247;p30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48" name="Google Shape;248;p30"/>
          <p:cNvSpPr txBox="1"/>
          <p:nvPr/>
        </p:nvSpPr>
        <p:spPr>
          <a:xfrm>
            <a:off x="3505200" y="1752600"/>
            <a:ext cx="5099050" cy="20542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\n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\t		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\r		carriage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\b		backspace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two.java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219200" y="2057400"/>
            <a:ext cx="6248400" cy="317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371600" y="5029200"/>
            <a:ext cx="6651625" cy="592138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All Java programs start with a class.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 Simple Class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3505200" y="2057400"/>
            <a:ext cx="4724400" cy="156686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\\		outs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\"		outs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\’		outs ’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81000" y="4038600"/>
            <a:ext cx="837908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System.out.println("aplus\\compsci\"/");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295400" y="5029200"/>
            <a:ext cx="49530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aplus\compsci"/</a:t>
            </a:r>
            <a:endParaRPr/>
          </a:p>
        </p:txBody>
      </p:sp>
      <p:sp>
        <p:nvSpPr>
          <p:cNvPr descr="Narrow vertical" id="266" name="Google Shape;266;p32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67" name="Google Shape;267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3505200" y="2057400"/>
            <a:ext cx="4724400" cy="156686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\\		outs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\"		outs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\’		outs ’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228600" y="4038600"/>
            <a:ext cx="866282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System.out.println("aplus\\'comp\'sci\'/");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295400" y="5029200"/>
            <a:ext cx="48006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aplus\'comp'sci'/</a:t>
            </a:r>
            <a:endParaRPr/>
          </a:p>
        </p:txBody>
      </p:sp>
      <p:sp>
        <p:nvSpPr>
          <p:cNvPr descr="Narrow vertical" id="277" name="Google Shape;277;p33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78" name="Google Shape;278;p3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285" name="Google Shape;285;p34"/>
          <p:cNvGraphicFramePr/>
          <p:nvPr/>
        </p:nvGraphicFramePr>
        <p:xfrm>
          <a:off x="6096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{9C6CCCD4-FCBE-4F66-AF35-28CBE51CB917}</a:tableStyleId>
              </a:tblPr>
              <a:tblGrid>
                <a:gridCol w="2720975"/>
                <a:gridCol w="5356225"/>
              </a:tblGrid>
              <a:tr h="1412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Escape Sequences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combinations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tabs over five spaces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moves to front of next line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deletes previous character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moves to front of current line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\\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nets one backslash \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\"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nets one double quote 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\’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nets one single quote 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1143000" y="2362200"/>
            <a:ext cx="6705600" cy="1079500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		single-line comments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/*   */	block comments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990600" y="4038600"/>
            <a:ext cx="7326313" cy="167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//this line prints stuff on the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cs");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Comments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1116957" y="1905000"/>
            <a:ext cx="6705600" cy="1079500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		single-line comments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/*   */	block comments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965522" y="3505200"/>
            <a:ext cx="7405688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   this line prints stuff on the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cs");</a:t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Comments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914400" y="1752600"/>
            <a:ext cx="76625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System.out.printf("%s","apluscs\n");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990600" y="30480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apluscs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three.java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762000" y="1905000"/>
            <a:ext cx="75713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System.out.println( 7 + 8 + 9 );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Advanced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762000" y="1905000"/>
            <a:ext cx="7851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System.out.println( 7 + " " + 8 + 9 );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7 89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Advanced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762000" y="1905000"/>
            <a:ext cx="7851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System.out.println( 7 + 8 + " " + 9 );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15 9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Advanced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81000" y="1524000"/>
            <a:ext cx="83058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public static void main</a:t>
            </a: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(String[] args)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410200" y="48768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 Sci!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 Simple Class + main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four.java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990600" y="1676400"/>
            <a:ext cx="6934200" cy="1570038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Syntax errors occur when you type something in wrong, causing the code to not compile.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990600" y="3581400"/>
            <a:ext cx="6586538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//missing semicolon - ; expected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//case problem – should be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</a:t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Programming Errors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990600" y="1676400"/>
            <a:ext cx="6934200" cy="1570038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Runtime errors occur when something goes wrong while the program is running.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990600" y="3581400"/>
            <a:ext cx="7256463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//an out of bounds exception is thrown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"runtime_error";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s.charAt(15) );</a:t>
            </a:r>
            <a:endParaRPr/>
          </a:p>
        </p:txBody>
      </p:sp>
      <p:sp>
        <p:nvSpPr>
          <p:cNvPr id="375" name="Google Shape;375;p4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Programming Errors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5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five.java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A+ Computer Science  -  www.apluscompsci.com</a:t>
            </a:r>
            <a:endParaRPr/>
          </a:p>
        </p:txBody>
      </p:sp>
      <p:sp>
        <p:nvSpPr>
          <p:cNvPr id="388" name="Google Shape;388;p46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Basic 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33400" y="1371600"/>
            <a:ext cx="79248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{  </a:t>
            </a:r>
            <a:r>
              <a:rPr b="1" lang="en-US" sz="20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//open brace</a:t>
            </a:r>
            <a:endParaRPr b="0" sz="2000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main(String[] args)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1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  </a:t>
            </a:r>
            <a:r>
              <a:rPr b="1" lang="en-US" sz="20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//close brace</a:t>
            </a:r>
            <a:endParaRPr b="1" sz="200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62000" y="5181600"/>
            <a:ext cx="7691438" cy="95885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Braces – You gotta have ‘em!   Every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and every method must have a 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and a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} 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Syntax Rules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33400" y="1524000"/>
            <a:ext cx="80010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main(String[] args)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838200" y="5105400"/>
            <a:ext cx="7696200" cy="95885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You must put a semi-colon at the end of all Java program statements ( 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).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Syntax Rules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09600" y="1600200"/>
            <a:ext cx="66294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Never</a:t>
            </a: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put a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before an open  {  brace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;{  </a:t>
            </a:r>
            <a:r>
              <a:rPr b="0" lang="en-US" sz="44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//illegal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};  </a:t>
            </a:r>
            <a:r>
              <a:rPr b="0" lang="en-US" sz="44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//legal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Syntax Rules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4038600"/>
            <a:ext cx="3508271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62000" y="1676400"/>
            <a:ext cx="8153400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main(String[] args)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</a:t>
            </a:r>
            <a:r>
              <a:rPr b="1" lang="en-US" sz="32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Indent all code 3 spaces to make it easier to read.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971800" y="4419600"/>
            <a:ext cx="32004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 Black"/>
              </a:rPr>
              <a:t>123</a:t>
            </a:r>
          </a:p>
        </p:txBody>
      </p:sp>
      <p:sp>
        <p:nvSpPr>
          <p:cNvPr id="144" name="Google Shape;144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Indentation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apluscompsci.java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36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Basic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Java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