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</p:sldIdLst>
  <p:sldSz cy="6858000" cx="9144000"/>
  <p:notesSz cx="7315200" cy="9601200"/>
  <p:embeddedFontLst>
    <p:embeddedFont>
      <p:font typeface="Tahoma"/>
      <p:regular r:id="rId66"/>
      <p:bold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024">
          <p15:clr>
            <a:srgbClr val="000000"/>
          </p15:clr>
        </p15:guide>
        <p15:guide id="2" pos="2304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53A060F-5DA3-4DA0-BB9F-D673CEB0BD2F}">
  <a:tblStyle styleId="{853A060F-5DA3-4DA0-BB9F-D673CEB0BD2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Tahoma-regular.fntdata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7" Type="http://schemas.openxmlformats.org/officeDocument/2006/relationships/font" Target="fonts/Tahoma-bold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2Foot5Inches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is illegal. 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Identifiers cannot start with numbers.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jump up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not legal.  Identifiers cannot contain spaces.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BigTriangle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legal.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SpaceInvaders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legal.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Space_Invaders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legal.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_SpaceInvaders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legal, but not a suggested naming style.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identifier names that are clear and informative.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name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totalPay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seems to indicate the variable will store the total pay amount for someone or something.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nationalDebt;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firstLetterOfLastName;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buildingHeight;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BlinkyBall{}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BlackJack{}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5" name="Google Shape;205;p1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Keywords are words that have been assigned a special purpose in the language.  Keywords cannot be used as identifier names.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is case sensitive. 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1" name="Google Shape;221;p1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8" name="Google Shape;228;p1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9" name="Google Shape;239;p1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defining a variable, a data type must be provided.  The data type describes what will be stored in the variable.   A variable is a box where things will be stored.  The data type states what kind of things can be placed in the box.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store non-decimal positive and negative numbers.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store decimal positive and negative numbers.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8" name="Google Shape;248;p1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data type chart lists most data type’s memory usage and range of storage values.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7" name="Google Shape;257;p1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9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8" name="Google Shape;268;p1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Integer types(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byte, short, int, long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char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can only store non-decimal values.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8" name="Google Shape;278;p2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one = 120.0;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results in an error.  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120.0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decimal value and integer types cannot store decimal values.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one = (int)120.0;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type casting temporarily converts the receiving value so that it can be stored in an integer storage location.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7" name="Google Shape;287;p2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3" name="Google Shape;293;p2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3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p2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4" name="Google Shape;304;p2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/ decimal types (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float, double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can store non-decimal values as well as decimal values.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example = 456;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example = 456.323;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3" name="Google Shape;313;p2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4" name="Google Shape;314;p2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/ decimal types (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float, double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can store non-decimal values as well as decimal values.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example = 456;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example = 456.323;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3" name="Google Shape;323;p2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9" name="Google Shape;329;p2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7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9" name="Google Shape;339;p2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0" name="Google Shape;340;p2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an integer data type.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9" name="Google Shape;349;p2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0" name="Google Shape;350;p2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an unsigned(has no negative range) integer data type.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letter = 97;    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out.println(letter);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//outs a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letter = 'A';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out.println(letter);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//outs A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9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9" name="Google Shape;359;p2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0" name="Google Shape;360;p2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'A'  has an ASCII value of 65.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65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binary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0000000001000001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work with char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acters in java code.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characters must be converted to binary before the computer and processor can actually work with the values.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reference variable is used to store the location of an Object.  In most situations, a reference stores the actual memory address of an Object.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cs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and dude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 the location / memory address of two new AplusBug Objects.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0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8" name="Google Shape;368;p3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9" name="Google Shape;369;p3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'A'  is really 0000000001000001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work with char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acters in java code.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characters must be converted to binary before the computer and processor can actually work with the values.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7" name="Google Shape;377;p3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8" name="Google Shape;378;p3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you memorize the starting value for ‘A’, ‘a’, and ‘0’, determining the ASCII values for most letters and numbers is pretty simple.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6" name="Google Shape;386;p3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7" name="Google Shape;387;p3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char is an integer data type, it is okay to store non-decimal values in a char.  It is also okay to perform integer math operations on a char variable and to store math results in a char variable.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example = 98;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out.prinltn(example);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//outs a  b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example = 'A'+5;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out.prinltn(example);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//outs a  F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out.prinltn('A'+5);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//outs a  70</a:t>
            </a:r>
            <a:b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//outs a 70 because char + int nets an int</a:t>
            </a:r>
            <a:b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5" name="Google Shape;395;p3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1" name="Google Shape;401;p3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7" name="Google Shape;407;p3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6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7" name="Google Shape;417;p3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8" name="Google Shape;418;p3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store true or false.  A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cannot store letters or numbers.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7" name="Google Shape;427;p3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3" name="Google Shape;433;p3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9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3" name="Google Shape;443;p3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4" name="Google Shape;444;p3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reference variable is used to store the location of an Object.  In most situations, a reference stores the actual memory address of an Object.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cs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stores the location / memory address of a new AplusBug.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3" name="Google Shape;453;p4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9" name="Google Shape;459;p4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2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9" name="Google Shape;469;p4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0" name="Google Shape;470;p4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variable receiving the value is placed on the left of the assignment operator( = ).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57 is the value being placed in box receiver.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3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0" name="Google Shape;480;p43:notes"/>
          <p:cNvSpPr/>
          <p:nvPr>
            <p:ph idx="2" type="sldImg"/>
          </p:nvPr>
        </p:nvSpPr>
        <p:spPr>
          <a:xfrm>
            <a:off x="1258888" y="722313"/>
            <a:ext cx="4797425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1" name="Google Shape;481;p43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data-type must be placed in front of/to the left of a variable name when that variable is defined.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assigning a variable that has already been defined, only the name and the value are required.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4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3" name="Google Shape;503;p4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4" name="Google Shape;504;p44:notes"/>
          <p:cNvSpPr txBox="1"/>
          <p:nvPr>
            <p:ph idx="1" type="body"/>
          </p:nvPr>
        </p:nvSpPr>
        <p:spPr>
          <a:xfrm>
            <a:off x="731838" y="4560888"/>
            <a:ext cx="6176962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definitions and assignments can be performed on one line.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intFun=75;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//definition and assignment  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than one variable can be defined and assigned on the same  line.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go=3, stop=2, pause=1; 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//separate with a comma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2" name="Google Shape;512;p4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8" name="Google Shape;518;p4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7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8" name="Google Shape;528;p4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9" name="Google Shape;529;p4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data type chart lists most data type’s memory usage and range of storage values.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8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8" name="Google Shape;538;p4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9" name="Google Shape;539;p4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more bits a data type has the more that data type can store.  A 64 bit type has much more storage room than an 8 bit type.</a:t>
            </a:r>
            <a:endParaRPr/>
          </a:p>
          <a:p>
            <a:pPr indent="-228600" lvl="0" marL="2286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lain" startAt="128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64  32   16   8   4   2   1  base 10 value of each binary digit</a:t>
            </a:r>
            <a:endParaRPr/>
          </a:p>
          <a:p>
            <a:pPr indent="-228600" lvl="0" marL="2286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1   0   1   0  =  10 in base 10 </a:t>
            </a:r>
            <a:endParaRPr/>
          </a:p>
          <a:p>
            <a:pPr indent="-228600" lvl="0" marL="2286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1   1   1   1  =   15 in base 10(4 bit)</a:t>
            </a:r>
            <a:endParaRPr/>
          </a:p>
          <a:p>
            <a:pPr indent="-228600" lvl="0" marL="2286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1     0    0    0   1   0   0   0  = 136 in base 10</a:t>
            </a:r>
            <a:endParaRPr/>
          </a:p>
          <a:p>
            <a:pPr indent="-228600" lvl="0" marL="2286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1     1    1    1   1   1   1   1  = 255 in base 10(8 bit)</a:t>
            </a:r>
            <a:endParaRPr/>
          </a:p>
          <a:p>
            <a:pPr indent="-228600" lvl="0" marL="2286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9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9" name="Google Shape;549;p4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0" name="Google Shape;550;p4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more bits a data type has the more that data type can store.  A 64 bit type has much more storage room than an 8 bit type.</a:t>
            </a:r>
            <a:endParaRPr/>
          </a:p>
          <a:p>
            <a:pPr indent="-228600" lvl="0" marL="2286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lain" startAt="128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64  32   16   8   4   2   1  base 10 value of each binary digit</a:t>
            </a:r>
            <a:endParaRPr/>
          </a:p>
          <a:p>
            <a:pPr indent="-228600" lvl="0" marL="2286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1   0   1   0  =  10 in base 10 </a:t>
            </a:r>
            <a:endParaRPr/>
          </a:p>
          <a:p>
            <a:pPr indent="-228600" lvl="0" marL="2286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1   1   1   1  =   15 in base 10(4 bit)</a:t>
            </a:r>
            <a:endParaRPr/>
          </a:p>
          <a:p>
            <a:pPr indent="-228600" lvl="0" marL="2286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1     0    0    0   1   0   0   0  = 136 in base 10</a:t>
            </a:r>
            <a:endParaRPr/>
          </a:p>
          <a:p>
            <a:pPr indent="-228600" lvl="0" marL="2286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1     1    1    1   1   1   1   1  = 255 in base 10(8 bit)</a:t>
            </a:r>
            <a:endParaRPr/>
          </a:p>
          <a:p>
            <a:pPr indent="-228600" lvl="0" marL="2286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0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0" name="Google Shape;560;p5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1" name="Google Shape;561;p5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MIN_VALUE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MAX_VALUE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fields store the minimum and maximum values that can be stored in a particular type.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1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0" name="Google Shape;570;p5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1" name="Google Shape;571;p5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MIN_VALUE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MAX_VALUE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fields store the minimum and maximum values that can be stored in a particular type.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2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0" name="Google Shape;580;p5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1" name="Google Shape;581;p5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Overflow errors occur at run-time when a value is assigned to a variable that is too large.  The resulting value is typically a negative value.  The negative value occurs when the positive upper bound is overflowed into the negative range.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Attempting to assign a numeric constant that is too large to a variable is a syntax error.  It is very easy for Java to determine that the value is too large for the data type.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byte example = 128;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//compile error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90" name="Google Shape;590;p5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4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6" name="Google Shape;596;p5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97" name="Google Shape;597;p5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MIN_VALUE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MAX_VALUE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fields store the minimum and maximum values that can be stored in a particular type.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6" name="Google Shape;606;p5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6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2" name="Google Shape;612;p5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3" name="Google Shape;613;p5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MIN_VALUE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MAX_VALUE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fields store the minimum and maximum values that can be stored in a particular type.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2" name="Google Shape;622;p5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8" name="Google Shape;628;p5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9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3" name="Google Shape;633;p5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4" name="Google Shape;634;p5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non-reference variable is a storage location for a value. 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aplus is an integer primitive variable.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aplus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not a reference variable. 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aplus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stores an integer value.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compsci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double primitive variable.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compsci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not a reference variable.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compsci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stores a decimal value. 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variable is a box that stores a specific type of value. 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aplus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stores an integer value.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can only store whole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numbers.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aplus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not a reference; thus, it does not store a location / memory address.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identifier is used to identify something.  Identifiers should begin with letters.   Identifiers can contain symbols, letters, and numbers.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box that will store integer numbers needs a name.  The name should clearly identify what will be stored in the box. 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clearly states that the box will contain the width of something.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Aplus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used to identify a class.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3400" y="6289930"/>
            <a:ext cx="838200" cy="426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2525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US" sz="8000" u="none" cap="none" strike="noStrike">
                <a:solidFill>
                  <a:srgbClr val="EDF9F4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 cap="none" strike="noStrike">
                <a:solidFill>
                  <a:srgbClr val="EDF9F4"/>
                </a:solidFill>
                <a:latin typeface="Arial"/>
                <a:ea typeface="Arial"/>
                <a:cs typeface="Arial"/>
                <a:sym typeface="Arial"/>
              </a:rPr>
              <a:t>A+ Computer Science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EDF9F4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0" u="none" cap="none" strike="noStrike">
              <a:solidFill>
                <a:srgbClr val="EDF9F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685800" y="1828800"/>
            <a:ext cx="6496971" cy="452495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Which of these would be legal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identifiers?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AplusCompSciRocks! </a:t>
            </a:r>
            <a:endParaRPr b="1" sz="32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jump 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2Foot5Inches</a:t>
            </a:r>
            <a:endParaRPr b="1" sz="32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BigTriangle</a:t>
            </a:r>
            <a:endParaRPr b="1" sz="32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SpaceInvaders</a:t>
            </a:r>
            <a:endParaRPr b="1" sz="32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3181350" y="3019425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" name="Google Shape;193;p2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What is an identifier?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1143000" y="1752600"/>
            <a:ext cx="6477000" cy="46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Always use names that mean something.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double  totalPay;</a:t>
            </a:r>
            <a:br>
              <a:rPr b="1" lang="en-US" sz="44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44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class Triangle{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double a;  		</a:t>
            </a:r>
            <a:r>
              <a:rPr b="1" lang="en-US" sz="2400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  <a:t>//very bad </a:t>
            </a:r>
            <a:br>
              <a:rPr b="1" lang="en-US" sz="2400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4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class B{}	  	</a:t>
            </a:r>
            <a:r>
              <a:rPr b="1" lang="en-US" sz="2400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  <a:t>//very bad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99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" name="Google Shape;201;p23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What is an identifier?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914400" y="1600200"/>
            <a:ext cx="7292975" cy="41195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Keywords are reserved words that the </a:t>
            </a:r>
            <a:b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language uses for a specific purpose.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int    double    return    void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static    long   break    continue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Keywords cannot be used as identifiers.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9" name="Google Shape;209;p2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What is a keyword?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16" name="Google Shape;216;p25"/>
          <p:cNvSpPr txBox="1"/>
          <p:nvPr/>
        </p:nvSpPr>
        <p:spPr>
          <a:xfrm>
            <a:off x="1447800" y="2057400"/>
            <a:ext cx="6178550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SAM does not equal sam.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Sam does not equal sam.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Same does not equal sam.</a:t>
            </a:r>
            <a:endParaRPr/>
          </a:p>
        </p:txBody>
      </p:sp>
      <p:sp>
        <p:nvSpPr>
          <p:cNvPr id="217" name="Google Shape;217;p25"/>
          <p:cNvSpPr txBox="1"/>
          <p:nvPr/>
        </p:nvSpPr>
        <p:spPr>
          <a:xfrm>
            <a:off x="1600200" y="4419600"/>
            <a:ext cx="5943600" cy="531813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Case is important as is spelling.</a:t>
            </a:r>
            <a:endParaRPr/>
          </a:p>
        </p:txBody>
      </p:sp>
      <p:sp>
        <p:nvSpPr>
          <p:cNvPr id="218" name="Google Shape;218;p2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What is an identifier?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idx="11" type="ft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26"/>
          <p:cNvSpPr/>
          <p:nvPr/>
        </p:nvSpPr>
        <p:spPr>
          <a:xfrm>
            <a:off x="914400" y="2895600"/>
            <a:ext cx="7162800" cy="1107996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identifiers.java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5" name="Google Shape;225;p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idx="11" type="ft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6446838" y="982663"/>
            <a:ext cx="2697162" cy="960437"/>
          </a:xfrm>
          <a:custGeom>
            <a:rect b="b" l="l" r="r" t="t"/>
            <a:pathLst>
              <a:path extrusionOk="0" h="807" w="1274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7143750" y="5543550"/>
            <a:ext cx="666750" cy="557213"/>
          </a:xfrm>
          <a:custGeom>
            <a:rect b="b" l="l" r="r" t="t"/>
            <a:pathLst>
              <a:path extrusionOk="0" h="468" w="315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3" name="Google Shape;233;p27"/>
          <p:cNvSpPr/>
          <p:nvPr/>
        </p:nvSpPr>
        <p:spPr>
          <a:xfrm>
            <a:off x="1524000" y="914400"/>
            <a:ext cx="4270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0" sz="2800">
              <a:solidFill>
                <a:srgbClr val="CC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4" name="Google Shape;234;p27"/>
          <p:cNvSpPr/>
          <p:nvPr/>
        </p:nvSpPr>
        <p:spPr>
          <a:xfrm>
            <a:off x="1981200" y="2209800"/>
            <a:ext cx="5029199" cy="2308324"/>
          </a:xfrm>
          <a:prstGeom prst="rect">
            <a:avLst/>
          </a:prstGeom>
          <a:solidFill>
            <a:srgbClr val="FFFFCC"/>
          </a:solidFill>
          <a:ln cap="flat" cmpd="sng" w="38100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Types of Variables</a:t>
            </a:r>
            <a:endParaRPr b="1" sz="7200" cap="none">
              <a:solidFill>
                <a:srgbClr val="0066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5" name="Google Shape;235;p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42" name="Google Shape;242;p28"/>
          <p:cNvSpPr txBox="1"/>
          <p:nvPr/>
        </p:nvSpPr>
        <p:spPr>
          <a:xfrm>
            <a:off x="381000" y="1600200"/>
            <a:ext cx="7768473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  double   boolean </a:t>
            </a:r>
            <a:endParaRPr b="1"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int  </a:t>
            </a:r>
            <a:r>
              <a:rPr b="1" lang="en-US" sz="4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whole</a:t>
            </a:r>
            <a:r>
              <a:rPr b="1" lang="en-US" sz="40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double  </a:t>
            </a:r>
            <a:r>
              <a:rPr b="1" lang="en-US" sz="40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fraction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type</a:t>
            </a:r>
            <a:r>
              <a:rPr b="1" lang="en-US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states how much and what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kind of data the variable can store.</a:t>
            </a:r>
            <a:endParaRPr b="1" sz="32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3" name="Google Shape;243;p2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What is a data type?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44" name="Google Shape;24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3600" y="1981200"/>
            <a:ext cx="27336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51" name="Google Shape;251;p29"/>
          <p:cNvSpPr/>
          <p:nvPr/>
        </p:nvSpPr>
        <p:spPr>
          <a:xfrm>
            <a:off x="458788" y="3775075"/>
            <a:ext cx="18415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52" name="Google Shape;252;p29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{853A060F-5DA3-4DA0-BB9F-D673CEB0BD2F}</a:tableStyleId>
              </a:tblPr>
              <a:tblGrid>
                <a:gridCol w="1981200"/>
                <a:gridCol w="3048000"/>
                <a:gridCol w="3352800"/>
              </a:tblGrid>
              <a:tr h="484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0021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A5002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data type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0021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A5002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memory usage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0021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A5002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min .. max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3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byte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 bits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-128 to 127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</a:tr>
              <a:tr h="3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short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16 bits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-32768  to 32767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</a:tr>
              <a:tr h="363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 bits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-2 billion to 2 billion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</a:tr>
              <a:tr h="3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long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64 bits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-big  to +big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</a:tr>
              <a:tr h="3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float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 bits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-big to +big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</a:tr>
              <a:tr h="3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double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64 bits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-big to +big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</a:tr>
              <a:tr h="363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char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16 bit unsigned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0 - 65535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</a:tr>
              <a:tr h="3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reference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 bits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n/a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53" name="Google Shape;253;p29"/>
          <p:cNvSpPr txBox="1"/>
          <p:nvPr/>
        </p:nvSpPr>
        <p:spPr>
          <a:xfrm>
            <a:off x="1143000" y="5257800"/>
            <a:ext cx="6510338" cy="958850"/>
          </a:xfrm>
          <a:prstGeom prst="rect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It is important to know all data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types and what each one can store.</a:t>
            </a:r>
            <a:endParaRPr/>
          </a:p>
        </p:txBody>
      </p:sp>
      <p:sp>
        <p:nvSpPr>
          <p:cNvPr id="254" name="Google Shape;254;p2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What is a data type?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idx="11" type="ft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30"/>
          <p:cNvSpPr/>
          <p:nvPr/>
        </p:nvSpPr>
        <p:spPr>
          <a:xfrm>
            <a:off x="6446838" y="982663"/>
            <a:ext cx="2697162" cy="960437"/>
          </a:xfrm>
          <a:custGeom>
            <a:rect b="b" l="l" r="r" t="t"/>
            <a:pathLst>
              <a:path extrusionOk="0" h="807" w="1274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1" name="Google Shape;261;p30"/>
          <p:cNvSpPr/>
          <p:nvPr/>
        </p:nvSpPr>
        <p:spPr>
          <a:xfrm>
            <a:off x="7143750" y="5543550"/>
            <a:ext cx="666750" cy="557213"/>
          </a:xfrm>
          <a:custGeom>
            <a:rect b="b" l="l" r="r" t="t"/>
            <a:pathLst>
              <a:path extrusionOk="0" h="468" w="315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2" name="Google Shape;262;p30"/>
          <p:cNvSpPr/>
          <p:nvPr/>
        </p:nvSpPr>
        <p:spPr>
          <a:xfrm>
            <a:off x="1524000" y="914400"/>
            <a:ext cx="4270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0" sz="2800">
              <a:solidFill>
                <a:srgbClr val="CC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3" name="Google Shape;263;p30"/>
          <p:cNvSpPr/>
          <p:nvPr/>
        </p:nvSpPr>
        <p:spPr>
          <a:xfrm>
            <a:off x="1981200" y="2209800"/>
            <a:ext cx="5029199" cy="1200329"/>
          </a:xfrm>
          <a:prstGeom prst="rect">
            <a:avLst/>
          </a:prstGeom>
          <a:solidFill>
            <a:srgbClr val="FFFFCC"/>
          </a:solidFill>
          <a:ln cap="flat" cmpd="sng" w="38100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Integers</a:t>
            </a:r>
            <a:endParaRPr b="1" sz="7200" cap="none">
              <a:solidFill>
                <a:srgbClr val="0066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4" name="Google Shape;264;p3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71" name="Google Shape;271;p31"/>
          <p:cNvSpPr txBox="1"/>
          <p:nvPr/>
        </p:nvSpPr>
        <p:spPr>
          <a:xfrm>
            <a:off x="381000" y="1524000"/>
            <a:ext cx="5283200" cy="3935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one = 120;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two = 987123;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byte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bite = 99;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long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longInt = 99234423;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System.out.println(one);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System.out.println(two);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System.out.println(bite);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System.out.println(longInt);</a:t>
            </a:r>
            <a:endParaRPr/>
          </a:p>
        </p:txBody>
      </p:sp>
      <p:sp>
        <p:nvSpPr>
          <p:cNvPr id="272" name="Google Shape;272;p31"/>
          <p:cNvSpPr txBox="1"/>
          <p:nvPr/>
        </p:nvSpPr>
        <p:spPr>
          <a:xfrm>
            <a:off x="6248400" y="1600200"/>
            <a:ext cx="1981200" cy="2541588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120</a:t>
            </a:r>
            <a:b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987123</a:t>
            </a:r>
            <a:b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b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99234423</a:t>
            </a:r>
            <a:endParaRPr/>
          </a:p>
        </p:txBody>
      </p:sp>
      <p:sp>
        <p:nvSpPr>
          <p:cNvPr id="273" name="Google Shape;273;p3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What is an integer?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74" name="Google Shape;27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0" y="4419600"/>
            <a:ext cx="1790700" cy="1651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6446838" y="982663"/>
            <a:ext cx="2697162" cy="960437"/>
          </a:xfrm>
          <a:custGeom>
            <a:rect b="b" l="l" r="r" t="t"/>
            <a:pathLst>
              <a:path extrusionOk="0" h="807" w="1274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7143750" y="5543550"/>
            <a:ext cx="666750" cy="557213"/>
          </a:xfrm>
          <a:custGeom>
            <a:rect b="b" l="l" r="r" t="t"/>
            <a:pathLst>
              <a:path extrusionOk="0" h="468" w="315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1524000" y="914400"/>
            <a:ext cx="4270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0" sz="2800">
              <a:solidFill>
                <a:srgbClr val="CC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1752600" y="2209800"/>
            <a:ext cx="5638800" cy="1200329"/>
          </a:xfrm>
          <a:prstGeom prst="rect">
            <a:avLst/>
          </a:prstGeom>
          <a:solidFill>
            <a:srgbClr val="FFFFCC"/>
          </a:solidFill>
          <a:ln cap="flat" cmpd="sng" w="38100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References</a:t>
            </a:r>
            <a:endParaRPr b="1" sz="7200" cap="none">
              <a:solidFill>
                <a:srgbClr val="0066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81" name="Google Shape;281;p32"/>
          <p:cNvSpPr txBox="1"/>
          <p:nvPr/>
        </p:nvSpPr>
        <p:spPr>
          <a:xfrm>
            <a:off x="762000" y="1447800"/>
            <a:ext cx="4616450" cy="1373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int 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one = 120.0;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System.out.println(one);</a:t>
            </a:r>
            <a:endParaRPr/>
          </a:p>
        </p:txBody>
      </p:sp>
      <p:sp>
        <p:nvSpPr>
          <p:cNvPr id="282" name="Google Shape;282;p32"/>
          <p:cNvSpPr txBox="1"/>
          <p:nvPr/>
        </p:nvSpPr>
        <p:spPr>
          <a:xfrm>
            <a:off x="6705600" y="1371600"/>
            <a:ext cx="1981200" cy="1079500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LOP error</a:t>
            </a:r>
            <a:endParaRPr/>
          </a:p>
        </p:txBody>
      </p:sp>
      <p:sp>
        <p:nvSpPr>
          <p:cNvPr id="283" name="Google Shape;283;p32"/>
          <p:cNvSpPr txBox="1"/>
          <p:nvPr/>
        </p:nvSpPr>
        <p:spPr>
          <a:xfrm>
            <a:off x="609600" y="3200400"/>
            <a:ext cx="8001000" cy="2660650"/>
          </a:xfrm>
          <a:prstGeom prst="rect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Integer types can store integer values only.  Integer types cannot store fractional / decimal values.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24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4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Attempting to assign fractional / decimal values to an integer type results in a loss of precision compile error.</a:t>
            </a:r>
            <a:endParaRPr/>
          </a:p>
        </p:txBody>
      </p:sp>
      <p:sp>
        <p:nvSpPr>
          <p:cNvPr id="284" name="Google Shape;284;p3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What is an integer?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/>
          <p:nvPr/>
        </p:nvSpPr>
        <p:spPr>
          <a:xfrm>
            <a:off x="533400" y="2362200"/>
            <a:ext cx="7924800" cy="2123658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integers.java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 cap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integers</a:t>
            </a: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lop.java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0" name="Google Shape;290;p3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/>
          <p:nvPr>
            <p:ph idx="11" type="ft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34"/>
          <p:cNvSpPr/>
          <p:nvPr/>
        </p:nvSpPr>
        <p:spPr>
          <a:xfrm>
            <a:off x="6446838" y="982663"/>
            <a:ext cx="2697162" cy="960437"/>
          </a:xfrm>
          <a:custGeom>
            <a:rect b="b" l="l" r="r" t="t"/>
            <a:pathLst>
              <a:path extrusionOk="0" h="807" w="1274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7" name="Google Shape;297;p34"/>
          <p:cNvSpPr/>
          <p:nvPr/>
        </p:nvSpPr>
        <p:spPr>
          <a:xfrm>
            <a:off x="7143750" y="5543550"/>
            <a:ext cx="666750" cy="557213"/>
          </a:xfrm>
          <a:custGeom>
            <a:rect b="b" l="l" r="r" t="t"/>
            <a:pathLst>
              <a:path extrusionOk="0" h="468" w="315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8" name="Google Shape;298;p34"/>
          <p:cNvSpPr/>
          <p:nvPr/>
        </p:nvSpPr>
        <p:spPr>
          <a:xfrm>
            <a:off x="1524000" y="914400"/>
            <a:ext cx="4270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0" sz="2800">
              <a:solidFill>
                <a:srgbClr val="CC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9" name="Google Shape;299;p34"/>
          <p:cNvSpPr/>
          <p:nvPr/>
        </p:nvSpPr>
        <p:spPr>
          <a:xfrm>
            <a:off x="1981200" y="2209800"/>
            <a:ext cx="5029199" cy="2308324"/>
          </a:xfrm>
          <a:prstGeom prst="rect">
            <a:avLst/>
          </a:prstGeom>
          <a:solidFill>
            <a:srgbClr val="FFFFCC"/>
          </a:solidFill>
          <a:ln cap="flat" cmpd="sng" w="38100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Real Numbers</a:t>
            </a:r>
            <a:endParaRPr b="1" sz="7200" cap="none">
              <a:solidFill>
                <a:srgbClr val="0066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0" name="Google Shape;300;p3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07" name="Google Shape;307;p35"/>
          <p:cNvSpPr txBox="1"/>
          <p:nvPr/>
        </p:nvSpPr>
        <p:spPr>
          <a:xfrm>
            <a:off x="457200" y="1524000"/>
            <a:ext cx="4910138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double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one = 99.57;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double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two = 3217;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float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three = 23.32f;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System.out.println(one);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System.out.println(two);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System.out.println(three);</a:t>
            </a:r>
            <a:endParaRPr/>
          </a:p>
        </p:txBody>
      </p:sp>
      <p:sp>
        <p:nvSpPr>
          <p:cNvPr id="308" name="Google Shape;308;p35"/>
          <p:cNvSpPr txBox="1"/>
          <p:nvPr/>
        </p:nvSpPr>
        <p:spPr>
          <a:xfrm>
            <a:off x="6400800" y="1524000"/>
            <a:ext cx="1981200" cy="2054225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99.57</a:t>
            </a:r>
            <a:b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3217.0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23.32</a:t>
            </a:r>
            <a:endParaRPr/>
          </a:p>
        </p:txBody>
      </p:sp>
      <p:sp>
        <p:nvSpPr>
          <p:cNvPr id="309" name="Google Shape;309;p3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What is a real number?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10" name="Google Shape;31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3810000"/>
            <a:ext cx="2400300" cy="2213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17" name="Google Shape;317;p36"/>
          <p:cNvSpPr txBox="1"/>
          <p:nvPr/>
        </p:nvSpPr>
        <p:spPr>
          <a:xfrm>
            <a:off x="685800" y="1752600"/>
            <a:ext cx="4616450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double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one = 120.7;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System.out.println(one);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one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125;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System.out.println(one);</a:t>
            </a:r>
            <a:endParaRPr/>
          </a:p>
        </p:txBody>
      </p:sp>
      <p:sp>
        <p:nvSpPr>
          <p:cNvPr id="318" name="Google Shape;318;p36"/>
          <p:cNvSpPr txBox="1"/>
          <p:nvPr/>
        </p:nvSpPr>
        <p:spPr>
          <a:xfrm>
            <a:off x="6629400" y="1676400"/>
            <a:ext cx="1981200" cy="1566863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120.7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125.0</a:t>
            </a:r>
            <a:endParaRPr/>
          </a:p>
        </p:txBody>
      </p:sp>
      <p:sp>
        <p:nvSpPr>
          <p:cNvPr id="319" name="Google Shape;319;p36"/>
          <p:cNvSpPr txBox="1"/>
          <p:nvPr/>
        </p:nvSpPr>
        <p:spPr>
          <a:xfrm>
            <a:off x="685800" y="4114800"/>
            <a:ext cx="8001000" cy="835025"/>
          </a:xfrm>
          <a:prstGeom prst="rect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Real types can store fractional/decimal values as well as integer values.</a:t>
            </a:r>
            <a:endParaRPr/>
          </a:p>
        </p:txBody>
      </p:sp>
      <p:sp>
        <p:nvSpPr>
          <p:cNvPr id="320" name="Google Shape;320;p3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What is a real number?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"/>
          <p:cNvSpPr/>
          <p:nvPr/>
        </p:nvSpPr>
        <p:spPr>
          <a:xfrm>
            <a:off x="914400" y="2590800"/>
            <a:ext cx="7162800" cy="1107996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reals.java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6" name="Google Shape;326;p3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8"/>
          <p:cNvSpPr txBox="1"/>
          <p:nvPr>
            <p:ph idx="11" type="ft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38"/>
          <p:cNvSpPr/>
          <p:nvPr/>
        </p:nvSpPr>
        <p:spPr>
          <a:xfrm>
            <a:off x="6446838" y="982663"/>
            <a:ext cx="2697162" cy="960437"/>
          </a:xfrm>
          <a:custGeom>
            <a:rect b="b" l="l" r="r" t="t"/>
            <a:pathLst>
              <a:path extrusionOk="0" h="807" w="1274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3" name="Google Shape;333;p38"/>
          <p:cNvSpPr/>
          <p:nvPr/>
        </p:nvSpPr>
        <p:spPr>
          <a:xfrm>
            <a:off x="7143750" y="5543550"/>
            <a:ext cx="666750" cy="557213"/>
          </a:xfrm>
          <a:custGeom>
            <a:rect b="b" l="l" r="r" t="t"/>
            <a:pathLst>
              <a:path extrusionOk="0" h="468" w="315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4" name="Google Shape;334;p38"/>
          <p:cNvSpPr/>
          <p:nvPr/>
        </p:nvSpPr>
        <p:spPr>
          <a:xfrm>
            <a:off x="1524000" y="914400"/>
            <a:ext cx="4270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0" sz="2800">
              <a:solidFill>
                <a:srgbClr val="CC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5" name="Google Shape;335;p38"/>
          <p:cNvSpPr/>
          <p:nvPr/>
        </p:nvSpPr>
        <p:spPr>
          <a:xfrm>
            <a:off x="1600200" y="2209800"/>
            <a:ext cx="5410199" cy="1200329"/>
          </a:xfrm>
          <a:prstGeom prst="rect">
            <a:avLst/>
          </a:prstGeom>
          <a:solidFill>
            <a:srgbClr val="FFFFCC"/>
          </a:solidFill>
          <a:ln cap="flat" cmpd="sng" w="38100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Characters</a:t>
            </a:r>
            <a:endParaRPr b="1" sz="7200" cap="none">
              <a:solidFill>
                <a:srgbClr val="0066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6" name="Google Shape;336;p3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43" name="Google Shape;343;p39"/>
          <p:cNvSpPr/>
          <p:nvPr/>
        </p:nvSpPr>
        <p:spPr>
          <a:xfrm>
            <a:off x="533400" y="1752600"/>
            <a:ext cx="479425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344" name="Google Shape;344;p39"/>
          <p:cNvSpPr txBox="1"/>
          <p:nvPr/>
        </p:nvSpPr>
        <p:spPr>
          <a:xfrm>
            <a:off x="990600" y="1371600"/>
            <a:ext cx="3055938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char let = 'A';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char fun = 65;</a:t>
            </a:r>
            <a:b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char test = 'a';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char go = 97;</a:t>
            </a:r>
            <a:b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char what = 48;</a:t>
            </a:r>
            <a:endParaRPr/>
          </a:p>
        </p:txBody>
      </p:sp>
      <p:sp>
        <p:nvSpPr>
          <p:cNvPr id="345" name="Google Shape;345;p39"/>
          <p:cNvSpPr txBox="1"/>
          <p:nvPr/>
        </p:nvSpPr>
        <p:spPr>
          <a:xfrm>
            <a:off x="914400" y="4724400"/>
            <a:ext cx="7391400" cy="1200329"/>
          </a:xfrm>
          <a:prstGeom prst="rect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char variables are used to store a single letter.</a:t>
            </a:r>
            <a:br>
              <a:rPr b="1" lang="en-US" sz="24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</a:br>
            <a:endParaRPr b="1" sz="2400">
              <a:solidFill>
                <a:srgbClr val="00009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char variables are actually integers.</a:t>
            </a:r>
            <a:endParaRPr/>
          </a:p>
        </p:txBody>
      </p:sp>
      <p:sp>
        <p:nvSpPr>
          <p:cNvPr id="346" name="Google Shape;346;p3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What is a character?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53" name="Google Shape;353;p40"/>
          <p:cNvSpPr/>
          <p:nvPr/>
        </p:nvSpPr>
        <p:spPr>
          <a:xfrm>
            <a:off x="533400" y="1752600"/>
            <a:ext cx="479425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354" name="Google Shape;354;p40"/>
          <p:cNvSpPr txBox="1"/>
          <p:nvPr/>
        </p:nvSpPr>
        <p:spPr>
          <a:xfrm>
            <a:off x="457200" y="1447800"/>
            <a:ext cx="8229600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char is a 16-bit unsigned int data type.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Here is a 16 bit pattern: 0000000000110011 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char let = 65;</a:t>
            </a:r>
            <a:b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let = 'A';          </a:t>
            </a:r>
            <a:r>
              <a:rPr b="1" lang="en-US" sz="2800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  <a:t>//same as let = 65</a:t>
            </a:r>
            <a:endParaRPr b="1" sz="2800">
              <a:solidFill>
                <a:srgbClr val="0099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5" name="Google Shape;355;p40"/>
          <p:cNvSpPr txBox="1"/>
          <p:nvPr/>
        </p:nvSpPr>
        <p:spPr>
          <a:xfrm>
            <a:off x="1447800" y="4343400"/>
            <a:ext cx="6172200" cy="1812925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ASCII VALUES YOU MUST KNOW!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		'A' – 65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		'a' – 97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		'0' - 48</a:t>
            </a:r>
            <a:endParaRPr/>
          </a:p>
        </p:txBody>
      </p:sp>
      <p:sp>
        <p:nvSpPr>
          <p:cNvPr id="356" name="Google Shape;356;p4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What is a character?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63" name="Google Shape;363;p41"/>
          <p:cNvSpPr/>
          <p:nvPr/>
        </p:nvSpPr>
        <p:spPr>
          <a:xfrm>
            <a:off x="533400" y="1752600"/>
            <a:ext cx="479425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364" name="Google Shape;364;p41"/>
          <p:cNvSpPr txBox="1"/>
          <p:nvPr/>
        </p:nvSpPr>
        <p:spPr>
          <a:xfrm>
            <a:off x="304800" y="1447800"/>
            <a:ext cx="861060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Abstraction is a big part of Computer Science.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Complex details are hidden away / abstracted away to make the process of writing code easier.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Characters in Java code appear as letters but are really stored and manipulated as ASCII values which are converted to binary values.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5" name="Google Shape;365;p4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Abstraction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1143000" y="1600200"/>
            <a:ext cx="6629400" cy="1076325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A reference variable stores the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memory address of an object.</a:t>
            </a:r>
            <a:r>
              <a:rPr b="1" lang="en-US" sz="2400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385763" y="2673350"/>
            <a:ext cx="2444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893763" y="4503738"/>
            <a:ext cx="2444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690563" y="4618038"/>
            <a:ext cx="2444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381000" y="3200400"/>
            <a:ext cx="8085547" cy="107786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AplusBug cs = new AplusBug();</a:t>
            </a:r>
            <a:endParaRPr b="1"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AplusBug dude = new AplusBug();</a:t>
            </a:r>
            <a:endParaRPr b="1"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What is a reference?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4495799"/>
            <a:ext cx="1752600" cy="1949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72" name="Google Shape;372;p42"/>
          <p:cNvSpPr/>
          <p:nvPr/>
        </p:nvSpPr>
        <p:spPr>
          <a:xfrm>
            <a:off x="533400" y="1752600"/>
            <a:ext cx="479425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373" name="Google Shape;373;p4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Abstraction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4" name="Google Shape;374;p42"/>
          <p:cNvSpPr/>
          <p:nvPr/>
        </p:nvSpPr>
        <p:spPr>
          <a:xfrm>
            <a:off x="228600" y="1447800"/>
            <a:ext cx="8763000" cy="483273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is  65    B is  66    C is  67    D is  68 and so 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'A'  is really 0000000001000001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word CAT would be converted to ASCII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the code.  Then, the ASCII is converted to binary for storing and processing.  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Letter   	       C		   A			 B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ASCII	     67		  65			66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Binary      01000011     01000001       01000010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81" name="Google Shape;381;p43"/>
          <p:cNvSpPr/>
          <p:nvPr/>
        </p:nvSpPr>
        <p:spPr>
          <a:xfrm>
            <a:off x="533400" y="1752600"/>
            <a:ext cx="479425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382" name="Google Shape;382;p43"/>
          <p:cNvSpPr txBox="1"/>
          <p:nvPr/>
        </p:nvSpPr>
        <p:spPr>
          <a:xfrm>
            <a:off x="1219200" y="1828800"/>
            <a:ext cx="6477000" cy="2239963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'A' - 65	'B' - 66	 'C' - 67	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C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'a' - 97	 'b' - 98	 'c' - 99	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C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'0' - 48	 '1' - 49	 '2' - 50	…</a:t>
            </a:r>
            <a:endParaRPr/>
          </a:p>
        </p:txBody>
      </p:sp>
      <p:sp>
        <p:nvSpPr>
          <p:cNvPr id="383" name="Google Shape;383;p43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What is a character?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90" name="Google Shape;390;p44"/>
          <p:cNvSpPr txBox="1"/>
          <p:nvPr/>
        </p:nvSpPr>
        <p:spPr>
          <a:xfrm>
            <a:off x="914400" y="1676400"/>
            <a:ext cx="4943475" cy="3508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char alpha = 'A';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char ascii = 65;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char sum = 'B'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System.out.println(alpha);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System.out.println(ascii);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System.out.println(sum);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System.out.println('B'+1);</a:t>
            </a:r>
            <a:endParaRPr/>
          </a:p>
        </p:txBody>
      </p:sp>
      <p:sp>
        <p:nvSpPr>
          <p:cNvPr id="391" name="Google Shape;391;p44"/>
          <p:cNvSpPr txBox="1"/>
          <p:nvPr/>
        </p:nvSpPr>
        <p:spPr>
          <a:xfrm>
            <a:off x="6477000" y="3048000"/>
            <a:ext cx="1981200" cy="2481263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67</a:t>
            </a:r>
            <a:endParaRPr/>
          </a:p>
        </p:txBody>
      </p:sp>
      <p:sp>
        <p:nvSpPr>
          <p:cNvPr id="392" name="Google Shape;392;p4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What is a character?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5"/>
          <p:cNvSpPr/>
          <p:nvPr/>
        </p:nvSpPr>
        <p:spPr>
          <a:xfrm>
            <a:off x="914400" y="2590800"/>
            <a:ext cx="7162800" cy="1107996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chars.java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8" name="Google Shape;398;p4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"/>
          <p:cNvSpPr txBox="1"/>
          <p:nvPr>
            <p:ph idx="11" type="ft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 A+ Computer Science  -  www.apluscompsci.com</a:t>
            </a:r>
            <a:endParaRPr/>
          </a:p>
        </p:txBody>
      </p:sp>
      <p:sp>
        <p:nvSpPr>
          <p:cNvPr id="404" name="Google Shape;404;p46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Work on Programs!</a:t>
            </a:r>
            <a:br>
              <a:rPr b="1"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7200">
              <a:solidFill>
                <a:srgbClr val="38A7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Crank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Some Code!</a:t>
            </a:r>
            <a:endParaRPr b="1" sz="7200" cap="none">
              <a:solidFill>
                <a:srgbClr val="38A72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7"/>
          <p:cNvSpPr txBox="1"/>
          <p:nvPr>
            <p:ph idx="11" type="ft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47"/>
          <p:cNvSpPr/>
          <p:nvPr/>
        </p:nvSpPr>
        <p:spPr>
          <a:xfrm>
            <a:off x="6446838" y="982663"/>
            <a:ext cx="2697162" cy="960437"/>
          </a:xfrm>
          <a:custGeom>
            <a:rect b="b" l="l" r="r" t="t"/>
            <a:pathLst>
              <a:path extrusionOk="0" h="807" w="1274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1" name="Google Shape;411;p47"/>
          <p:cNvSpPr/>
          <p:nvPr/>
        </p:nvSpPr>
        <p:spPr>
          <a:xfrm>
            <a:off x="7143750" y="5543550"/>
            <a:ext cx="666750" cy="557213"/>
          </a:xfrm>
          <a:custGeom>
            <a:rect b="b" l="l" r="r" t="t"/>
            <a:pathLst>
              <a:path extrusionOk="0" h="468" w="315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2" name="Google Shape;412;p47"/>
          <p:cNvSpPr/>
          <p:nvPr/>
        </p:nvSpPr>
        <p:spPr>
          <a:xfrm>
            <a:off x="1524000" y="914400"/>
            <a:ext cx="4270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0" sz="2800">
              <a:solidFill>
                <a:srgbClr val="CC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3" name="Google Shape;413;p47"/>
          <p:cNvSpPr/>
          <p:nvPr/>
        </p:nvSpPr>
        <p:spPr>
          <a:xfrm>
            <a:off x="1600200" y="2209800"/>
            <a:ext cx="5410199" cy="1200329"/>
          </a:xfrm>
          <a:prstGeom prst="rect">
            <a:avLst/>
          </a:prstGeom>
          <a:solidFill>
            <a:srgbClr val="FFFFCC"/>
          </a:solidFill>
          <a:ln cap="flat" cmpd="sng" w="38100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Booleans</a:t>
            </a:r>
            <a:endParaRPr b="1" sz="7200" cap="none">
              <a:solidFill>
                <a:srgbClr val="0066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4" name="Google Shape;414;p4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421" name="Google Shape;421;p48"/>
          <p:cNvSpPr txBox="1"/>
          <p:nvPr/>
        </p:nvSpPr>
        <p:spPr>
          <a:xfrm>
            <a:off x="762000" y="1676400"/>
            <a:ext cx="4732338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boolean go = true;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System.out.println(go);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boolean stop = false;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System.out.println(stop);</a:t>
            </a:r>
            <a:endParaRPr/>
          </a:p>
        </p:txBody>
      </p:sp>
      <p:sp>
        <p:nvSpPr>
          <p:cNvPr id="422" name="Google Shape;422;p48"/>
          <p:cNvSpPr txBox="1"/>
          <p:nvPr/>
        </p:nvSpPr>
        <p:spPr>
          <a:xfrm>
            <a:off x="838200" y="4038600"/>
            <a:ext cx="6934200" cy="469900"/>
          </a:xfrm>
          <a:prstGeom prst="rect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A boolean type can store true or false only.</a:t>
            </a:r>
            <a:endParaRPr/>
          </a:p>
        </p:txBody>
      </p:sp>
      <p:sp>
        <p:nvSpPr>
          <p:cNvPr id="423" name="Google Shape;423;p48"/>
          <p:cNvSpPr txBox="1"/>
          <p:nvPr/>
        </p:nvSpPr>
        <p:spPr>
          <a:xfrm>
            <a:off x="6172200" y="1828800"/>
            <a:ext cx="2362200" cy="1446213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true</a:t>
            </a:r>
            <a:br>
              <a:rPr b="0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false</a:t>
            </a:r>
            <a:endParaRPr/>
          </a:p>
        </p:txBody>
      </p:sp>
      <p:sp>
        <p:nvSpPr>
          <p:cNvPr id="424" name="Google Shape;424;p4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What is a boolean?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9"/>
          <p:cNvSpPr/>
          <p:nvPr/>
        </p:nvSpPr>
        <p:spPr>
          <a:xfrm>
            <a:off x="914400" y="2590800"/>
            <a:ext cx="7162800" cy="1107996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booleans.java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0" name="Google Shape;430;p4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0"/>
          <p:cNvSpPr txBox="1"/>
          <p:nvPr>
            <p:ph idx="11" type="ft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Google Shape;436;p50"/>
          <p:cNvSpPr/>
          <p:nvPr/>
        </p:nvSpPr>
        <p:spPr>
          <a:xfrm>
            <a:off x="6446838" y="982663"/>
            <a:ext cx="2697162" cy="960437"/>
          </a:xfrm>
          <a:custGeom>
            <a:rect b="b" l="l" r="r" t="t"/>
            <a:pathLst>
              <a:path extrusionOk="0" h="807" w="1274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7" name="Google Shape;437;p50"/>
          <p:cNvSpPr/>
          <p:nvPr/>
        </p:nvSpPr>
        <p:spPr>
          <a:xfrm>
            <a:off x="7143750" y="5543550"/>
            <a:ext cx="666750" cy="557213"/>
          </a:xfrm>
          <a:custGeom>
            <a:rect b="b" l="l" r="r" t="t"/>
            <a:pathLst>
              <a:path extrusionOk="0" h="468" w="315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8" name="Google Shape;438;p50"/>
          <p:cNvSpPr/>
          <p:nvPr/>
        </p:nvSpPr>
        <p:spPr>
          <a:xfrm>
            <a:off x="1524000" y="914400"/>
            <a:ext cx="4270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0" sz="2800">
              <a:solidFill>
                <a:srgbClr val="CC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39" name="Google Shape;439;p50"/>
          <p:cNvSpPr/>
          <p:nvPr/>
        </p:nvSpPr>
        <p:spPr>
          <a:xfrm>
            <a:off x="1981200" y="2209800"/>
            <a:ext cx="5029199" cy="1200329"/>
          </a:xfrm>
          <a:prstGeom prst="rect">
            <a:avLst/>
          </a:prstGeom>
          <a:solidFill>
            <a:srgbClr val="FFFFCC"/>
          </a:solidFill>
          <a:ln cap="flat" cmpd="sng" w="38100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 cap="none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Strings</a:t>
            </a:r>
            <a:endParaRPr b="1" sz="7200" cap="none">
              <a:solidFill>
                <a:srgbClr val="0066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0" name="Google Shape;440;p5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447" name="Google Shape;447;p51"/>
          <p:cNvSpPr txBox="1"/>
          <p:nvPr/>
        </p:nvSpPr>
        <p:spPr>
          <a:xfrm>
            <a:off x="762000" y="1524000"/>
            <a:ext cx="7518400" cy="2227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 aplus = "hello world";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 buddy = "whoot - \\\\\\\\\\\\";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 aplus );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System.out.println("buddy = " + buddy);</a:t>
            </a:r>
            <a:endParaRPr/>
          </a:p>
        </p:txBody>
      </p:sp>
      <p:sp>
        <p:nvSpPr>
          <p:cNvPr id="448" name="Google Shape;448;p51"/>
          <p:cNvSpPr txBox="1"/>
          <p:nvPr/>
        </p:nvSpPr>
        <p:spPr>
          <a:xfrm>
            <a:off x="4419600" y="3886200"/>
            <a:ext cx="4191000" cy="1446213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hello world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buddy = whoot - \\\\\\</a:t>
            </a:r>
            <a:endParaRPr/>
          </a:p>
        </p:txBody>
      </p:sp>
      <p:sp>
        <p:nvSpPr>
          <p:cNvPr id="449" name="Google Shape;449;p51"/>
          <p:cNvSpPr txBox="1"/>
          <p:nvPr/>
        </p:nvSpPr>
        <p:spPr>
          <a:xfrm>
            <a:off x="914400" y="5562600"/>
            <a:ext cx="6934200" cy="469900"/>
          </a:xfrm>
          <a:prstGeom prst="rect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A String type stores groups of characters.</a:t>
            </a:r>
            <a:endParaRPr/>
          </a:p>
        </p:txBody>
      </p:sp>
      <p:sp>
        <p:nvSpPr>
          <p:cNvPr id="450" name="Google Shape;450;p5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What is a String?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385763" y="2673350"/>
            <a:ext cx="2444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2328563" y="2895600"/>
            <a:ext cx="554639" cy="83163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cs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4343400" y="4191000"/>
            <a:ext cx="3200400" cy="7874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rgbClr val="CCFF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AplusBug Object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457200" y="1828800"/>
            <a:ext cx="5992025" cy="523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AplusBug cs = new AplusBug();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1" name="Google Shape;121;p16"/>
          <p:cNvCxnSpPr/>
          <p:nvPr/>
        </p:nvCxnSpPr>
        <p:spPr>
          <a:xfrm>
            <a:off x="3048000" y="3352800"/>
            <a:ext cx="1219200" cy="990600"/>
          </a:xfrm>
          <a:prstGeom prst="straightConnector1">
            <a:avLst/>
          </a:prstGeom>
          <a:noFill/>
          <a:ln cap="flat" cmpd="sng" w="50800">
            <a:solidFill>
              <a:srgbClr val="FF660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122" name="Google Shape;122;p16"/>
          <p:cNvSpPr txBox="1"/>
          <p:nvPr/>
        </p:nvSpPr>
        <p:spPr>
          <a:xfrm>
            <a:off x="2209800" y="3276600"/>
            <a:ext cx="8096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0xF5</a:t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4876800" y="3733800"/>
            <a:ext cx="8096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0xF5</a:t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1219200" y="5410200"/>
            <a:ext cx="70104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cs stores the address of an AplusBug.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What is a reference?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0" y="1600200"/>
            <a:ext cx="1981200" cy="2203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2"/>
          <p:cNvSpPr/>
          <p:nvPr/>
        </p:nvSpPr>
        <p:spPr>
          <a:xfrm>
            <a:off x="914400" y="2590800"/>
            <a:ext cx="7162800" cy="1107996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strings.java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6" name="Google Shape;456;p5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3"/>
          <p:cNvSpPr txBox="1"/>
          <p:nvPr>
            <p:ph idx="11" type="ft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2" name="Google Shape;462;p53"/>
          <p:cNvSpPr/>
          <p:nvPr/>
        </p:nvSpPr>
        <p:spPr>
          <a:xfrm>
            <a:off x="6446838" y="982663"/>
            <a:ext cx="2697162" cy="960437"/>
          </a:xfrm>
          <a:custGeom>
            <a:rect b="b" l="l" r="r" t="t"/>
            <a:pathLst>
              <a:path extrusionOk="0" h="807" w="1274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3" name="Google Shape;463;p53"/>
          <p:cNvSpPr/>
          <p:nvPr/>
        </p:nvSpPr>
        <p:spPr>
          <a:xfrm>
            <a:off x="7143750" y="5543550"/>
            <a:ext cx="666750" cy="557213"/>
          </a:xfrm>
          <a:custGeom>
            <a:rect b="b" l="l" r="r" t="t"/>
            <a:pathLst>
              <a:path extrusionOk="0" h="468" w="315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4" name="Google Shape;464;p53"/>
          <p:cNvSpPr/>
          <p:nvPr/>
        </p:nvSpPr>
        <p:spPr>
          <a:xfrm>
            <a:off x="1524000" y="914400"/>
            <a:ext cx="4270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0" sz="2800">
              <a:solidFill>
                <a:srgbClr val="CC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65" name="Google Shape;465;p53"/>
          <p:cNvSpPr/>
          <p:nvPr/>
        </p:nvSpPr>
        <p:spPr>
          <a:xfrm>
            <a:off x="1981200" y="2209800"/>
            <a:ext cx="5029199" cy="2308324"/>
          </a:xfrm>
          <a:prstGeom prst="rect">
            <a:avLst/>
          </a:prstGeom>
          <a:solidFill>
            <a:srgbClr val="FFFFCC"/>
          </a:solidFill>
          <a:ln cap="flat" cmpd="sng" w="38100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Assigning Variables</a:t>
            </a:r>
            <a:endParaRPr b="1" sz="7200" cap="none">
              <a:solidFill>
                <a:srgbClr val="0066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6" name="Google Shape;466;p5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473" name="Google Shape;473;p54"/>
          <p:cNvSpPr/>
          <p:nvPr/>
        </p:nvSpPr>
        <p:spPr>
          <a:xfrm>
            <a:off x="0" y="635000"/>
            <a:ext cx="246063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4" name="Google Shape;474;p54"/>
          <p:cNvSpPr/>
          <p:nvPr/>
        </p:nvSpPr>
        <p:spPr>
          <a:xfrm>
            <a:off x="1096963" y="-1588"/>
            <a:ext cx="382587" cy="64135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6633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475" name="Google Shape;475;p54"/>
          <p:cNvSpPr/>
          <p:nvPr/>
        </p:nvSpPr>
        <p:spPr>
          <a:xfrm>
            <a:off x="1752600" y="1905000"/>
            <a:ext cx="4849084" cy="144719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aplus  =   57;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aplus  =   239423;</a:t>
            </a:r>
            <a:endParaRPr/>
          </a:p>
        </p:txBody>
      </p:sp>
      <p:sp>
        <p:nvSpPr>
          <p:cNvPr id="476" name="Google Shape;476;p54"/>
          <p:cNvSpPr txBox="1"/>
          <p:nvPr/>
        </p:nvSpPr>
        <p:spPr>
          <a:xfrm>
            <a:off x="685800" y="4038600"/>
            <a:ext cx="7848600" cy="1385888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In an assignment statement, the receiver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is always on the left of the assignment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operator (  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</a:t>
            </a:r>
            <a:r>
              <a:rPr b="1" lang="en-US"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).</a:t>
            </a:r>
            <a:endParaRPr/>
          </a:p>
        </p:txBody>
      </p:sp>
      <p:sp>
        <p:nvSpPr>
          <p:cNvPr id="477" name="Google Shape;477;p5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Assignment Statement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484" name="Google Shape;484;p55"/>
          <p:cNvSpPr/>
          <p:nvPr/>
        </p:nvSpPr>
        <p:spPr>
          <a:xfrm>
            <a:off x="1447800" y="2057400"/>
            <a:ext cx="3276600" cy="3416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     aplus; </a:t>
            </a:r>
            <a:endParaRPr b="1"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     aplus   =   99;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aplus   =   56;</a:t>
            </a:r>
            <a:endParaRPr/>
          </a:p>
        </p:txBody>
      </p:sp>
      <p:sp>
        <p:nvSpPr>
          <p:cNvPr id="485" name="Google Shape;485;p55"/>
          <p:cNvSpPr txBox="1"/>
          <p:nvPr/>
        </p:nvSpPr>
        <p:spPr>
          <a:xfrm>
            <a:off x="5622925" y="438150"/>
            <a:ext cx="18415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6" name="Google Shape;486;p55"/>
          <p:cNvSpPr txBox="1"/>
          <p:nvPr/>
        </p:nvSpPr>
        <p:spPr>
          <a:xfrm>
            <a:off x="5622925" y="438150"/>
            <a:ext cx="18415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7" name="Google Shape;487;p55"/>
          <p:cNvSpPr txBox="1"/>
          <p:nvPr/>
        </p:nvSpPr>
        <p:spPr>
          <a:xfrm>
            <a:off x="1371600" y="3429000"/>
            <a:ext cx="838200" cy="604838"/>
          </a:xfrm>
          <a:prstGeom prst="rect">
            <a:avLst/>
          </a:prstGeom>
          <a:solidFill>
            <a:schemeClr val="lt1">
              <a:alpha val="0"/>
            </a:schemeClr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8" name="Google Shape;488;p55"/>
          <p:cNvSpPr txBox="1"/>
          <p:nvPr/>
        </p:nvSpPr>
        <p:spPr>
          <a:xfrm>
            <a:off x="2362200" y="4876800"/>
            <a:ext cx="1066800" cy="604838"/>
          </a:xfrm>
          <a:prstGeom prst="rect">
            <a:avLst/>
          </a:prstGeom>
          <a:solidFill>
            <a:schemeClr val="lt1">
              <a:alpha val="0"/>
            </a:schemeClr>
          </a:solidFill>
          <a:ln cap="flat" cmpd="sng" w="2540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9" name="Google Shape;489;p55"/>
          <p:cNvSpPr txBox="1"/>
          <p:nvPr/>
        </p:nvSpPr>
        <p:spPr>
          <a:xfrm>
            <a:off x="2362200" y="3429000"/>
            <a:ext cx="1143000" cy="604838"/>
          </a:xfrm>
          <a:prstGeom prst="rect">
            <a:avLst/>
          </a:prstGeom>
          <a:solidFill>
            <a:schemeClr val="lt1">
              <a:alpha val="0"/>
            </a:schemeClr>
          </a:solidFill>
          <a:ln cap="flat" cmpd="sng" w="2540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0" name="Google Shape;490;p55"/>
          <p:cNvSpPr txBox="1"/>
          <p:nvPr/>
        </p:nvSpPr>
        <p:spPr>
          <a:xfrm>
            <a:off x="3962400" y="3429000"/>
            <a:ext cx="762000" cy="604838"/>
          </a:xfrm>
          <a:prstGeom prst="rect">
            <a:avLst/>
          </a:prstGeom>
          <a:solidFill>
            <a:schemeClr val="lt1">
              <a:alpha val="0"/>
            </a:schemeClr>
          </a:solidFill>
          <a:ln cap="flat" cmpd="sng" w="2540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1" name="Google Shape;491;p55"/>
          <p:cNvSpPr txBox="1"/>
          <p:nvPr/>
        </p:nvSpPr>
        <p:spPr>
          <a:xfrm>
            <a:off x="3962400" y="4876800"/>
            <a:ext cx="762000" cy="604838"/>
          </a:xfrm>
          <a:prstGeom prst="rect">
            <a:avLst/>
          </a:prstGeom>
          <a:solidFill>
            <a:schemeClr val="lt1">
              <a:alpha val="0"/>
            </a:schemeClr>
          </a:solidFill>
          <a:ln cap="flat" cmpd="sng" w="2540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92" name="Google Shape;492;p55"/>
          <p:cNvCxnSpPr/>
          <p:nvPr/>
        </p:nvCxnSpPr>
        <p:spPr>
          <a:xfrm rot="10800000">
            <a:off x="4953000" y="3733800"/>
            <a:ext cx="10668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3" name="Google Shape;493;p55"/>
          <p:cNvSpPr txBox="1"/>
          <p:nvPr/>
        </p:nvSpPr>
        <p:spPr>
          <a:xfrm>
            <a:off x="6096000" y="2971800"/>
            <a:ext cx="22098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definition</a:t>
            </a:r>
            <a:br>
              <a:rPr b="1" lang="en-US"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and assignment</a:t>
            </a:r>
            <a:endParaRPr/>
          </a:p>
        </p:txBody>
      </p:sp>
      <p:cxnSp>
        <p:nvCxnSpPr>
          <p:cNvPr id="494" name="Google Shape;494;p55"/>
          <p:cNvCxnSpPr/>
          <p:nvPr/>
        </p:nvCxnSpPr>
        <p:spPr>
          <a:xfrm rot="10800000">
            <a:off x="4800600" y="5257800"/>
            <a:ext cx="381000" cy="0"/>
          </a:xfrm>
          <a:prstGeom prst="straightConnector1">
            <a:avLst/>
          </a:prstGeom>
          <a:noFill/>
          <a:ln cap="flat" cmpd="sng" w="50800">
            <a:solidFill>
              <a:srgbClr val="FF66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5" name="Google Shape;495;p55"/>
          <p:cNvSpPr txBox="1"/>
          <p:nvPr/>
        </p:nvSpPr>
        <p:spPr>
          <a:xfrm>
            <a:off x="5181600" y="50292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assignment only</a:t>
            </a:r>
            <a:endParaRPr/>
          </a:p>
        </p:txBody>
      </p:sp>
      <p:sp>
        <p:nvSpPr>
          <p:cNvPr id="496" name="Google Shape;496;p55"/>
          <p:cNvSpPr txBox="1"/>
          <p:nvPr/>
        </p:nvSpPr>
        <p:spPr>
          <a:xfrm>
            <a:off x="1371600" y="1981200"/>
            <a:ext cx="838200" cy="604838"/>
          </a:xfrm>
          <a:prstGeom prst="rect">
            <a:avLst/>
          </a:prstGeom>
          <a:solidFill>
            <a:schemeClr val="lt1">
              <a:alpha val="0"/>
            </a:schemeClr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7" name="Google Shape;497;p55"/>
          <p:cNvSpPr txBox="1"/>
          <p:nvPr/>
        </p:nvSpPr>
        <p:spPr>
          <a:xfrm>
            <a:off x="2362200" y="1981200"/>
            <a:ext cx="1219200" cy="604838"/>
          </a:xfrm>
          <a:prstGeom prst="rect">
            <a:avLst/>
          </a:prstGeom>
          <a:solidFill>
            <a:schemeClr val="lt1">
              <a:alpha val="0"/>
            </a:schemeClr>
          </a:solidFill>
          <a:ln cap="flat" cmpd="sng" w="2540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98" name="Google Shape;498;p55"/>
          <p:cNvCxnSpPr/>
          <p:nvPr/>
        </p:nvCxnSpPr>
        <p:spPr>
          <a:xfrm rot="10800000">
            <a:off x="3733800" y="2286000"/>
            <a:ext cx="1066800" cy="0"/>
          </a:xfrm>
          <a:prstGeom prst="straightConnector1">
            <a:avLst/>
          </a:prstGeom>
          <a:noFill/>
          <a:ln cap="flat" cmpd="sng" w="50800">
            <a:solidFill>
              <a:srgbClr val="3333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9" name="Google Shape;499;p55"/>
          <p:cNvSpPr txBox="1"/>
          <p:nvPr/>
        </p:nvSpPr>
        <p:spPr>
          <a:xfrm>
            <a:off x="4953000" y="20574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definition only</a:t>
            </a:r>
            <a:endParaRPr/>
          </a:p>
        </p:txBody>
      </p:sp>
      <p:sp>
        <p:nvSpPr>
          <p:cNvPr id="500" name="Google Shape;500;p5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Defining vs. Assigning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507" name="Google Shape;507;p56"/>
          <p:cNvSpPr/>
          <p:nvPr/>
        </p:nvSpPr>
        <p:spPr>
          <a:xfrm>
            <a:off x="381000" y="1371600"/>
            <a:ext cx="5355633" cy="489429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aplus = 52, compsci = 79;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double decy = 5.25;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char bigA = 'A', littleA = 'a';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boolean check = false;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 plus = "abc";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 aplus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 compsci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System.out.printf("%.2f", decy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 bigA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 littleA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 check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 plus );</a:t>
            </a:r>
            <a:endParaRPr b="1"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8" name="Google Shape;508;p56"/>
          <p:cNvSpPr txBox="1"/>
          <p:nvPr/>
        </p:nvSpPr>
        <p:spPr>
          <a:xfrm>
            <a:off x="6858000" y="1524000"/>
            <a:ext cx="1981200" cy="3170099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5.25A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false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abc</a:t>
            </a:r>
            <a:endParaRPr b="0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9" name="Google Shape;509;p5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Assignment Statement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7"/>
          <p:cNvSpPr/>
          <p:nvPr/>
        </p:nvSpPr>
        <p:spPr>
          <a:xfrm>
            <a:off x="762000" y="2590800"/>
            <a:ext cx="7315200" cy="1107996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assignment.java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5" name="Google Shape;515;p5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8"/>
          <p:cNvSpPr txBox="1"/>
          <p:nvPr>
            <p:ph idx="11" type="ft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1" name="Google Shape;521;p58"/>
          <p:cNvSpPr/>
          <p:nvPr/>
        </p:nvSpPr>
        <p:spPr>
          <a:xfrm>
            <a:off x="6446838" y="982663"/>
            <a:ext cx="2697162" cy="960437"/>
          </a:xfrm>
          <a:custGeom>
            <a:rect b="b" l="l" r="r" t="t"/>
            <a:pathLst>
              <a:path extrusionOk="0" h="807" w="1274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2" name="Google Shape;522;p58"/>
          <p:cNvSpPr/>
          <p:nvPr/>
        </p:nvSpPr>
        <p:spPr>
          <a:xfrm>
            <a:off x="7143750" y="5543550"/>
            <a:ext cx="666750" cy="557213"/>
          </a:xfrm>
          <a:custGeom>
            <a:rect b="b" l="l" r="r" t="t"/>
            <a:pathLst>
              <a:path extrusionOk="0" h="468" w="315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3" name="Google Shape;523;p58"/>
          <p:cNvSpPr/>
          <p:nvPr/>
        </p:nvSpPr>
        <p:spPr>
          <a:xfrm>
            <a:off x="1524000" y="914400"/>
            <a:ext cx="4270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0" sz="2800">
              <a:solidFill>
                <a:srgbClr val="CC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24" name="Google Shape;524;p58"/>
          <p:cNvSpPr/>
          <p:nvPr/>
        </p:nvSpPr>
        <p:spPr>
          <a:xfrm>
            <a:off x="1981200" y="2209800"/>
            <a:ext cx="5029199" cy="2308324"/>
          </a:xfrm>
          <a:prstGeom prst="rect">
            <a:avLst/>
          </a:prstGeom>
          <a:solidFill>
            <a:srgbClr val="FFFFCC"/>
          </a:solidFill>
          <a:ln cap="flat" cmpd="sng" w="38100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Data</a:t>
            </a:r>
            <a:b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Types</a:t>
            </a:r>
            <a:endParaRPr b="1" sz="7200" cap="none">
              <a:solidFill>
                <a:srgbClr val="0066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5" name="Google Shape;525;p5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532" name="Google Shape;532;p59"/>
          <p:cNvSpPr/>
          <p:nvPr/>
        </p:nvSpPr>
        <p:spPr>
          <a:xfrm>
            <a:off x="458788" y="3775075"/>
            <a:ext cx="18415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33" name="Google Shape;533;p59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{853A060F-5DA3-4DA0-BB9F-D673CEB0BD2F}</a:tableStyleId>
              </a:tblPr>
              <a:tblGrid>
                <a:gridCol w="1981200"/>
                <a:gridCol w="3048000"/>
                <a:gridCol w="3352800"/>
              </a:tblGrid>
              <a:tr h="484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0021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A5002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data type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0021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A5002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memory usage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0021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A5002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min .. max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3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byte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 bits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-128 to 127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</a:tr>
              <a:tr h="3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short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16 bits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-32768  to 32767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</a:tr>
              <a:tr h="363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 bits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-2 billion to 2 billion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</a:tr>
              <a:tr h="3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long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64 bits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-big  to +big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</a:tr>
              <a:tr h="3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float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 bits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-big to +big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</a:tr>
              <a:tr h="3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double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64 bits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-big to +big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</a:tr>
              <a:tr h="363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char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16 bit unsigned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0 - 65535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</a:tr>
              <a:tr h="3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reference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 bits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n/a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34" name="Google Shape;534;p59"/>
          <p:cNvSpPr txBox="1"/>
          <p:nvPr/>
        </p:nvSpPr>
        <p:spPr>
          <a:xfrm>
            <a:off x="1143000" y="5257800"/>
            <a:ext cx="6510338" cy="958850"/>
          </a:xfrm>
          <a:prstGeom prst="rect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It is important to know all data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types and what each one can store.</a:t>
            </a:r>
            <a:endParaRPr/>
          </a:p>
        </p:txBody>
      </p:sp>
      <p:sp>
        <p:nvSpPr>
          <p:cNvPr id="535" name="Google Shape;535;p5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Data Types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542" name="Google Shape;542;p60"/>
          <p:cNvSpPr/>
          <p:nvPr/>
        </p:nvSpPr>
        <p:spPr>
          <a:xfrm>
            <a:off x="458788" y="3775075"/>
            <a:ext cx="18415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3" name="Google Shape;543;p60"/>
          <p:cNvSpPr txBox="1"/>
          <p:nvPr/>
        </p:nvSpPr>
        <p:spPr>
          <a:xfrm>
            <a:off x="685800" y="1600200"/>
            <a:ext cx="6417141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Memory consists of bits and bytes.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 bits = 1001 0010 = 1 byte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4" name="Google Shape;544;p6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Memory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45" name="Google Shape;54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2400" y="4038600"/>
            <a:ext cx="3133725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mory Chip 1.wmf" id="546" name="Google Shape;546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600" y="3886200"/>
            <a:ext cx="1801640" cy="2313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553" name="Google Shape;553;p61"/>
          <p:cNvSpPr/>
          <p:nvPr/>
        </p:nvSpPr>
        <p:spPr>
          <a:xfrm>
            <a:off x="458788" y="3775075"/>
            <a:ext cx="18415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4" name="Google Shape;554;p61"/>
          <p:cNvSpPr txBox="1"/>
          <p:nvPr/>
        </p:nvSpPr>
        <p:spPr>
          <a:xfrm>
            <a:off x="685800" y="1600200"/>
            <a:ext cx="7730001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Memory consists of bits and bytes.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16 bits = 0101 1001 0100 1001 = 2 bytes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more bits you have the </a:t>
            </a:r>
            <a:b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more you can store.</a:t>
            </a:r>
            <a:endParaRPr/>
          </a:p>
        </p:txBody>
      </p:sp>
      <p:sp>
        <p:nvSpPr>
          <p:cNvPr id="555" name="Google Shape;555;p61"/>
          <p:cNvSpPr txBox="1"/>
          <p:nvPr/>
        </p:nvSpPr>
        <p:spPr>
          <a:xfrm>
            <a:off x="762000" y="5029200"/>
            <a:ext cx="2971800" cy="531813"/>
          </a:xfrm>
          <a:prstGeom prst="rect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 byte = 8 bits</a:t>
            </a:r>
            <a:endParaRPr/>
          </a:p>
        </p:txBody>
      </p:sp>
      <p:sp>
        <p:nvSpPr>
          <p:cNvPr id="556" name="Google Shape;556;p6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Memory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Memory Chip 1.wmf" id="557" name="Google Shape;557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1800" y="3733800"/>
            <a:ext cx="1801640" cy="2313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idx="11" type="ft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6446838" y="982663"/>
            <a:ext cx="2697162" cy="960437"/>
          </a:xfrm>
          <a:custGeom>
            <a:rect b="b" l="l" r="r" t="t"/>
            <a:pathLst>
              <a:path extrusionOk="0" h="807" w="1274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7143750" y="5543550"/>
            <a:ext cx="666750" cy="557213"/>
          </a:xfrm>
          <a:custGeom>
            <a:rect b="b" l="l" r="r" t="t"/>
            <a:pathLst>
              <a:path extrusionOk="0" h="468" w="315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1524000" y="914400"/>
            <a:ext cx="4270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0" sz="2800">
              <a:solidFill>
                <a:srgbClr val="CC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1752600" y="2209800"/>
            <a:ext cx="5638800" cy="1200329"/>
          </a:xfrm>
          <a:prstGeom prst="rect">
            <a:avLst/>
          </a:prstGeom>
          <a:solidFill>
            <a:srgbClr val="FFFFCC"/>
          </a:solidFill>
          <a:ln cap="flat" cmpd="sng" w="38100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Variables</a:t>
            </a:r>
            <a:endParaRPr b="1" sz="7200" cap="none">
              <a:solidFill>
                <a:srgbClr val="0066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" name="Google Shape;136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564" name="Google Shape;564;p62"/>
          <p:cNvSpPr txBox="1"/>
          <p:nvPr/>
        </p:nvSpPr>
        <p:spPr>
          <a:xfrm>
            <a:off x="762000" y="1600200"/>
            <a:ext cx="7240588" cy="2227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System.out.println(Byte.MIN_VALUE);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System.out.println(Byte.MAX_VALUE);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System.out.println(Short.MIN_VALUE);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System.out.println(Short.MAX_VALUE);</a:t>
            </a:r>
            <a:endParaRPr/>
          </a:p>
        </p:txBody>
      </p:sp>
      <p:sp>
        <p:nvSpPr>
          <p:cNvPr id="565" name="Google Shape;565;p62"/>
          <p:cNvSpPr txBox="1"/>
          <p:nvPr/>
        </p:nvSpPr>
        <p:spPr>
          <a:xfrm>
            <a:off x="5181600" y="4038600"/>
            <a:ext cx="2057400" cy="2300288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-128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-32768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32767</a:t>
            </a:r>
            <a:endParaRPr/>
          </a:p>
        </p:txBody>
      </p:sp>
      <p:sp>
        <p:nvSpPr>
          <p:cNvPr id="566" name="Google Shape;566;p62"/>
          <p:cNvSpPr txBox="1"/>
          <p:nvPr/>
        </p:nvSpPr>
        <p:spPr>
          <a:xfrm>
            <a:off x="838200" y="4267200"/>
            <a:ext cx="2895600" cy="1930400"/>
          </a:xfrm>
          <a:prstGeom prst="rect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MIN_VALUE and MAX_VALUE are very useful for contest programming.</a:t>
            </a:r>
            <a:endParaRPr/>
          </a:p>
        </p:txBody>
      </p:sp>
      <p:sp>
        <p:nvSpPr>
          <p:cNvPr id="567" name="Google Shape;567;p6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Max and min integers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574" name="Google Shape;574;p63"/>
          <p:cNvSpPr txBox="1"/>
          <p:nvPr/>
        </p:nvSpPr>
        <p:spPr>
          <a:xfrm>
            <a:off x="762000" y="1600200"/>
            <a:ext cx="7613650" cy="2227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System.out.println(Integer.MIN_VALUE);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System.out.println(Integer.MAX_VALUE);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System.out.println(Long.MIN_VALUE);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System.out.println(Long.MAX_VALUE);</a:t>
            </a:r>
            <a:endParaRPr/>
          </a:p>
        </p:txBody>
      </p:sp>
      <p:sp>
        <p:nvSpPr>
          <p:cNvPr id="575" name="Google Shape;575;p63"/>
          <p:cNvSpPr txBox="1"/>
          <p:nvPr/>
        </p:nvSpPr>
        <p:spPr>
          <a:xfrm>
            <a:off x="3581400" y="4038600"/>
            <a:ext cx="4191000" cy="2300288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-2147483648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2147483647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-9223372036854775808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9223372036854775807</a:t>
            </a:r>
            <a:endParaRPr/>
          </a:p>
        </p:txBody>
      </p:sp>
      <p:sp>
        <p:nvSpPr>
          <p:cNvPr id="576" name="Google Shape;576;p63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Max and min integers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77" name="Google Shape;577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566" y="4049753"/>
            <a:ext cx="2148502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584" name="Google Shape;584;p64"/>
          <p:cNvSpPr txBox="1"/>
          <p:nvPr/>
        </p:nvSpPr>
        <p:spPr>
          <a:xfrm>
            <a:off x="838200" y="1600200"/>
            <a:ext cx="5848350" cy="2227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num = Integer.MAX_VALUE;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num=num+1;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System.out.println(num);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num=num-1;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System.out.println(num);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5" name="Google Shape;585;p64"/>
          <p:cNvSpPr txBox="1"/>
          <p:nvPr/>
        </p:nvSpPr>
        <p:spPr>
          <a:xfrm>
            <a:off x="6019800" y="4267200"/>
            <a:ext cx="2514600" cy="1446213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-2147483648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2147483647</a:t>
            </a:r>
            <a:endParaRPr/>
          </a:p>
        </p:txBody>
      </p:sp>
      <p:sp>
        <p:nvSpPr>
          <p:cNvPr id="586" name="Google Shape;586;p64"/>
          <p:cNvSpPr txBox="1"/>
          <p:nvPr/>
        </p:nvSpPr>
        <p:spPr>
          <a:xfrm>
            <a:off x="838200" y="4267200"/>
            <a:ext cx="4267200" cy="1200150"/>
          </a:xfrm>
          <a:prstGeom prst="rect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Why does adding 1 to MAX_VALUE give you the MIN_VALUE?</a:t>
            </a:r>
            <a:endParaRPr/>
          </a:p>
        </p:txBody>
      </p:sp>
      <p:sp>
        <p:nvSpPr>
          <p:cNvPr id="587" name="Google Shape;587;p6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Max and min integers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5"/>
          <p:cNvSpPr/>
          <p:nvPr/>
        </p:nvSpPr>
        <p:spPr>
          <a:xfrm>
            <a:off x="0" y="2590800"/>
            <a:ext cx="9144000" cy="1015663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integersminmax.java</a:t>
            </a:r>
            <a:endParaRPr b="1" sz="54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3" name="Google Shape;593;p6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600" name="Google Shape;600;p66"/>
          <p:cNvSpPr txBox="1"/>
          <p:nvPr/>
        </p:nvSpPr>
        <p:spPr>
          <a:xfrm>
            <a:off x="762000" y="1600200"/>
            <a:ext cx="7737475" cy="2227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System.out.println(Float.MIN_VALUE);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System.out.println(Float.MAX_VALUE);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System.out.println(Double.MIN_VALUE);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System.out.println(Double.MAX_VALUE);  </a:t>
            </a:r>
            <a:endParaRPr/>
          </a:p>
        </p:txBody>
      </p:sp>
      <p:sp>
        <p:nvSpPr>
          <p:cNvPr id="601" name="Google Shape;601;p66"/>
          <p:cNvSpPr txBox="1"/>
          <p:nvPr/>
        </p:nvSpPr>
        <p:spPr>
          <a:xfrm>
            <a:off x="4114800" y="4038600"/>
            <a:ext cx="4648200" cy="2062103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1.4E-45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3.4028235E38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4.9E-324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1.7976931348623157E308</a:t>
            </a:r>
            <a:endParaRPr/>
          </a:p>
        </p:txBody>
      </p:sp>
      <p:sp>
        <p:nvSpPr>
          <p:cNvPr id="602" name="Google Shape;602;p66"/>
          <p:cNvSpPr txBox="1"/>
          <p:nvPr/>
        </p:nvSpPr>
        <p:spPr>
          <a:xfrm>
            <a:off x="838200" y="4267200"/>
            <a:ext cx="2895600" cy="1930400"/>
          </a:xfrm>
          <a:prstGeom prst="rect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MIN_VALUE and MAX_VALUE are very useful for contest programming.</a:t>
            </a:r>
            <a:endParaRPr/>
          </a:p>
        </p:txBody>
      </p:sp>
      <p:sp>
        <p:nvSpPr>
          <p:cNvPr id="603" name="Google Shape;603;p6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Max and min reals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7"/>
          <p:cNvSpPr/>
          <p:nvPr/>
        </p:nvSpPr>
        <p:spPr>
          <a:xfrm>
            <a:off x="533400" y="2590800"/>
            <a:ext cx="8001000" cy="1107996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realsminmax.java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9" name="Google Shape;609;p6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616" name="Google Shape;616;p68"/>
          <p:cNvSpPr txBox="1"/>
          <p:nvPr/>
        </p:nvSpPr>
        <p:spPr>
          <a:xfrm>
            <a:off x="762000" y="1600200"/>
            <a:ext cx="7499350" cy="2227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out.println((int)Character.MIN_VALUE); 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out.println((int)Character.MAX_VALUE);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out.println(Character.MIN_VALUE); 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out.println(Character.MAX_VALUE);	</a:t>
            </a:r>
            <a:endParaRPr/>
          </a:p>
        </p:txBody>
      </p:sp>
      <p:sp>
        <p:nvSpPr>
          <p:cNvPr id="617" name="Google Shape;617;p68"/>
          <p:cNvSpPr txBox="1"/>
          <p:nvPr/>
        </p:nvSpPr>
        <p:spPr>
          <a:xfrm>
            <a:off x="4953000" y="4007005"/>
            <a:ext cx="1981200" cy="2300288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65535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/>
          </a:p>
        </p:txBody>
      </p:sp>
      <p:sp>
        <p:nvSpPr>
          <p:cNvPr id="618" name="Google Shape;618;p68"/>
          <p:cNvSpPr txBox="1"/>
          <p:nvPr/>
        </p:nvSpPr>
        <p:spPr>
          <a:xfrm>
            <a:off x="838200" y="4267200"/>
            <a:ext cx="2895600" cy="1930400"/>
          </a:xfrm>
          <a:prstGeom prst="rect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MIN_VALUE and MAX_VALUE are very useful for contest programming.</a:t>
            </a:r>
            <a:endParaRPr/>
          </a:p>
        </p:txBody>
      </p:sp>
      <p:sp>
        <p:nvSpPr>
          <p:cNvPr id="619" name="Google Shape;619;p6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Max and min characters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9"/>
          <p:cNvSpPr/>
          <p:nvPr/>
        </p:nvSpPr>
        <p:spPr>
          <a:xfrm>
            <a:off x="533400" y="2590800"/>
            <a:ext cx="8153400" cy="1107996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charsminmax.java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5" name="Google Shape;625;p6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0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Work on Programs!</a:t>
            </a:r>
            <a:br>
              <a:rPr b="1"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7200">
              <a:solidFill>
                <a:srgbClr val="38A7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Crank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Some Code!</a:t>
            </a:r>
            <a:endParaRPr b="1" sz="7200" cap="none">
              <a:solidFill>
                <a:srgbClr val="38A72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637" name="Google Shape;637;p71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2525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8000">
                <a:solidFill>
                  <a:srgbClr val="EDF9F4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4000">
                <a:solidFill>
                  <a:srgbClr val="EDF9F4"/>
                </a:solidFill>
                <a:latin typeface="Arial"/>
                <a:ea typeface="Arial"/>
                <a:cs typeface="Arial"/>
                <a:sym typeface="Arial"/>
              </a:rPr>
              <a:t>A+ Computer Science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EDF9F4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0">
              <a:solidFill>
                <a:srgbClr val="EDF9F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1122363" y="41275"/>
            <a:ext cx="1841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A5002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685800" y="15240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A variable is a storage location for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specified type of value.</a:t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385763" y="2673350"/>
            <a:ext cx="2444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893763" y="4503738"/>
            <a:ext cx="2444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690563" y="4618038"/>
            <a:ext cx="2444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762000" y="5334000"/>
            <a:ext cx="1107676" cy="46230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aplus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412750" y="5910263"/>
            <a:ext cx="2019300" cy="7874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254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7237415" y="5334000"/>
            <a:ext cx="1476366" cy="46230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compsci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6862763" y="5911850"/>
            <a:ext cx="2120900" cy="7874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rgbClr val="CCFF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10.25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1524000" y="3048000"/>
            <a:ext cx="5397311" cy="157030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-US" sz="32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aplus</a:t>
            </a: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254;</a:t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double</a:t>
            </a: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-US" sz="32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compsci</a:t>
            </a: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10.25;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char</a:t>
            </a: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-US" sz="32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grade </a:t>
            </a: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'A';</a:t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What is a variable?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1122363" y="41275"/>
            <a:ext cx="1841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A5002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385763" y="2673350"/>
            <a:ext cx="2444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1524000" y="1905000"/>
            <a:ext cx="4382610" cy="58541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 aplus = 254;</a:t>
            </a:r>
            <a:endParaRPr b="1"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2953742" y="2971800"/>
            <a:ext cx="1107676" cy="46230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aplus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2514600" y="3429000"/>
            <a:ext cx="2120900" cy="7874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rgbClr val="CCFF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254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1295400" y="4648200"/>
            <a:ext cx="6477000" cy="9547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aplus stores an integer value.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can only store whole numbers.</a:t>
            </a:r>
            <a:r>
              <a:rPr b="1"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What is a variable?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idx="11" type="ft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6446838" y="982663"/>
            <a:ext cx="2697162" cy="960437"/>
          </a:xfrm>
          <a:custGeom>
            <a:rect b="b" l="l" r="r" t="t"/>
            <a:pathLst>
              <a:path extrusionOk="0" h="807" w="1274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7143750" y="5543550"/>
            <a:ext cx="666750" cy="557213"/>
          </a:xfrm>
          <a:custGeom>
            <a:rect b="b" l="l" r="r" t="t"/>
            <a:pathLst>
              <a:path extrusionOk="0" h="468" w="315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1524000" y="914400"/>
            <a:ext cx="4270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0" sz="2800">
              <a:solidFill>
                <a:srgbClr val="CC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1981200" y="2209800"/>
            <a:ext cx="5029199" cy="2308324"/>
          </a:xfrm>
          <a:prstGeom prst="rect">
            <a:avLst/>
          </a:prstGeom>
          <a:solidFill>
            <a:srgbClr val="FFFFCC"/>
          </a:solidFill>
          <a:ln cap="flat" cmpd="sng" w="38100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Naming Variables</a:t>
            </a:r>
            <a:endParaRPr b="1" sz="7200" cap="none">
              <a:solidFill>
                <a:srgbClr val="0066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6" name="Google Shape;176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762000" y="1600200"/>
            <a:ext cx="7848600" cy="452495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identifier is used to identify</a:t>
            </a:r>
            <a:b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something.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public class </a:t>
            </a: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Aplus</a:t>
            </a: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</a:t>
            </a: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width</a:t>
            </a: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7;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Always start identifier names with letters.   </a:t>
            </a:r>
            <a:endParaRPr b="1" sz="4000"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What is an identifier?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