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6858000" cx="9144000"/>
  <p:notesSz cx="7315200" cy="9601200"/>
  <p:embeddedFontLst>
    <p:embeddedFont>
      <p:font typeface="Tahoma"/>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024">
          <p15:clr>
            <a:srgbClr val="000000"/>
          </p15:clr>
        </p15:guide>
        <p15:guide id="2" pos="2304">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E695C8D-F0BA-4F9C-956E-60A953A9ED69}">
  <a:tblStyle styleId="{5E695C8D-F0BA-4F9C-956E-60A953A9ED6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24" orient="horz"/>
        <p:guide pos="2304"/>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Tahoma-regular.fntdata"/><Relationship Id="rId20" Type="http://schemas.openxmlformats.org/officeDocument/2006/relationships/slide" Target="slides/slide14.xml"/><Relationship Id="rId41" Type="http://schemas.openxmlformats.org/officeDocument/2006/relationships/font" Target="fonts/Tahoma-bold.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8" cy="479425"/>
          </a:xfrm>
          <a:prstGeom prst="rect">
            <a:avLst/>
          </a:prstGeom>
          <a:noFill/>
          <a:ln>
            <a:noFill/>
          </a:ln>
        </p:spPr>
        <p:txBody>
          <a:bodyPr anchorCtr="0" anchor="t" bIns="48325" lIns="96650" spcFirstLastPara="1" rIns="96650" wrap="square" tIns="48325"/>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9pPr>
          </a:lstStyle>
          <a:p/>
        </p:txBody>
      </p:sp>
      <p:sp>
        <p:nvSpPr>
          <p:cNvPr id="4" name="Google Shape;4;n"/>
          <p:cNvSpPr txBox="1"/>
          <p:nvPr>
            <p:ph idx="10" type="dt"/>
          </p:nvPr>
        </p:nvSpPr>
        <p:spPr>
          <a:xfrm>
            <a:off x="4143375" y="0"/>
            <a:ext cx="3170238" cy="479425"/>
          </a:xfrm>
          <a:prstGeom prst="rect">
            <a:avLst/>
          </a:prstGeom>
          <a:noFill/>
          <a:ln>
            <a:noFill/>
          </a:ln>
        </p:spPr>
        <p:txBody>
          <a:bodyPr anchorCtr="0" anchor="t" bIns="48325" lIns="96650" spcFirstLastPara="1" rIns="96650" wrap="square" tIns="48325"/>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2" type="sldNum"/>
          </p:nvPr>
        </p:nvSpPr>
        <p:spPr>
          <a:xfrm>
            <a:off x="1579563" y="9128125"/>
            <a:ext cx="5735637" cy="473075"/>
          </a:xfrm>
          <a:prstGeom prst="rect">
            <a:avLst/>
          </a:prstGeom>
          <a:noFill/>
          <a:ln>
            <a:noFill/>
          </a:ln>
        </p:spPr>
        <p:txBody>
          <a:bodyPr anchorCtr="0" anchor="b" bIns="47825" lIns="95650" spcFirstLastPara="1" rIns="95650" wrap="square" tIns="47825">
            <a:noAutofit/>
          </a:bodyPr>
          <a:lstStyle/>
          <a:p>
            <a:pPr indent="0" lvl="0" marL="0" marR="0" rtl="0" algn="r">
              <a:spcBef>
                <a:spcPts val="0"/>
              </a:spcBef>
              <a:spcAft>
                <a:spcPts val="0"/>
              </a:spcAft>
              <a:buNone/>
            </a:pPr>
            <a:r>
              <a:rPr b="1" i="0" lang="en-US" sz="1200" u="none" cap="none" strike="noStrike">
                <a:solidFill>
                  <a:schemeClr val="dk1"/>
                </a:solidFill>
                <a:latin typeface="Tahoma"/>
                <a:ea typeface="Tahoma"/>
                <a:cs typeface="Tahoma"/>
                <a:sym typeface="Tahoma"/>
              </a:rPr>
              <a:t>©A+ Computer Science     www.apluscompsci.com                 </a:t>
            </a:r>
            <a:fld id="{00000000-1234-1234-1234-123412341234}" type="slidenum">
              <a:rPr b="1" i="0" lang="en-US" sz="1200" u="none" cap="none" strike="noStrike">
                <a:solidFill>
                  <a:schemeClr val="dk1"/>
                </a:solidFill>
                <a:latin typeface="Tahoma"/>
                <a:ea typeface="Tahoma"/>
                <a:cs typeface="Tahoma"/>
                <a:sym typeface="Tahoma"/>
              </a:rPr>
              <a:t>‹#›</a:t>
            </a:fld>
            <a:endParaRPr b="1" i="0" sz="3300" u="none" cap="none" strike="noStrike">
              <a:solidFill>
                <a:schemeClr val="dk1"/>
              </a:solidFill>
              <a:latin typeface="Tahoma"/>
              <a:ea typeface="Tahoma"/>
              <a:cs typeface="Tahoma"/>
              <a:sym typeface="Tahom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1:notes"/>
          <p:cNvSpPr txBox="1"/>
          <p:nvPr>
            <p:ph idx="12" type="sldNum"/>
          </p:nvPr>
        </p:nvSpPr>
        <p:spPr>
          <a:xfrm>
            <a:off x="1579563" y="9128125"/>
            <a:ext cx="5735637" cy="473075"/>
          </a:xfrm>
          <a:prstGeom prst="rect">
            <a:avLst/>
          </a:prstGeom>
          <a:noFill/>
          <a:ln>
            <a:noFill/>
          </a:ln>
        </p:spPr>
        <p:txBody>
          <a:bodyPr anchorCtr="0" anchor="b" bIns="47825" lIns="95650" spcFirstLastPara="1" rIns="95650" wrap="square" tIns="47825">
            <a:noAutofit/>
          </a:bodyPr>
          <a:lstStyle/>
          <a:p>
            <a:pPr indent="0" lvl="0" marL="0" rtl="0" algn="r">
              <a:spcBef>
                <a:spcPts val="0"/>
              </a:spcBef>
              <a:spcAft>
                <a:spcPts val="0"/>
              </a:spcAft>
              <a:buNone/>
            </a:pPr>
            <a:r>
              <a:rPr lang="en-US"/>
              <a:t>©A+ Computer Science     www.apluscompsci.com                 </a:t>
            </a:r>
            <a:fld id="{00000000-1234-1234-1234-123412341234}" type="slidenum">
              <a:rPr lang="en-US"/>
              <a:t>‹#›</a:t>
            </a:fld>
            <a:endParaRPr sz="3300"/>
          </a:p>
        </p:txBody>
      </p:sp>
      <p:sp>
        <p:nvSpPr>
          <p:cNvPr id="84" name="Google Shape;84;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 name="Google Shape;85;p1: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0:notes"/>
          <p:cNvSpPr txBox="1"/>
          <p:nvPr>
            <p:ph idx="12" type="sldNum"/>
          </p:nvPr>
        </p:nvSpPr>
        <p:spPr>
          <a:xfrm>
            <a:off x="1579563" y="9128125"/>
            <a:ext cx="5735637" cy="473075"/>
          </a:xfrm>
          <a:prstGeom prst="rect">
            <a:avLst/>
          </a:prstGeom>
          <a:noFill/>
          <a:ln>
            <a:noFill/>
          </a:ln>
        </p:spPr>
        <p:txBody>
          <a:bodyPr anchorCtr="0" anchor="b" bIns="47825" lIns="95650" spcFirstLastPara="1" rIns="95650" wrap="square" tIns="47825">
            <a:noAutofit/>
          </a:bodyPr>
          <a:lstStyle/>
          <a:p>
            <a:pPr indent="0" lvl="0" marL="0" rtl="0" algn="r">
              <a:spcBef>
                <a:spcPts val="0"/>
              </a:spcBef>
              <a:spcAft>
                <a:spcPts val="0"/>
              </a:spcAft>
              <a:buNone/>
            </a:pPr>
            <a:r>
              <a:rPr lang="en-US"/>
              <a:t>©A+ Computer Science     www.apluscompsci.com                 </a:t>
            </a:r>
            <a:fld id="{00000000-1234-1234-1234-123412341234}" type="slidenum">
              <a:rPr lang="en-US"/>
              <a:t>‹#›</a:t>
            </a:fld>
            <a:endParaRPr sz="3300"/>
          </a:p>
        </p:txBody>
      </p:sp>
      <p:sp>
        <p:nvSpPr>
          <p:cNvPr id="170" name="Google Shape;170;p10:notes"/>
          <p:cNvSpPr/>
          <p:nvPr>
            <p:ph idx="2" type="sldImg"/>
          </p:nvPr>
        </p:nvSpPr>
        <p:spPr>
          <a:xfrm>
            <a:off x="1260475" y="722313"/>
            <a:ext cx="4795838"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p10:notes"/>
          <p:cNvSpPr txBox="1"/>
          <p:nvPr>
            <p:ph idx="1" type="body"/>
          </p:nvPr>
        </p:nvSpPr>
        <p:spPr>
          <a:xfrm>
            <a:off x="976313" y="4560888"/>
            <a:ext cx="536257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sz="1600"/>
              <a:t>The </a:t>
            </a:r>
            <a:r>
              <a:rPr lang="en-US" sz="1600">
                <a:latin typeface="Courier New"/>
                <a:ea typeface="Courier New"/>
                <a:cs typeface="Courier New"/>
                <a:sym typeface="Courier New"/>
              </a:rPr>
              <a:t>nextInt()</a:t>
            </a:r>
            <a:r>
              <a:rPr lang="en-US" sz="1600"/>
              <a:t> method will read in the next integer.  If a non-integer value is encountered such as a decimal value, the result will be run-time exception.</a:t>
            </a:r>
            <a:endParaRPr/>
          </a:p>
          <a:p>
            <a:pPr indent="0" lvl="0" marL="0" rtl="0" algn="l">
              <a:spcBef>
                <a:spcPts val="480"/>
              </a:spcBef>
              <a:spcAft>
                <a:spcPts val="0"/>
              </a:spcAft>
              <a:buNone/>
            </a:pPr>
            <a:r>
              <a:rPr lang="en-US" sz="1600"/>
              <a:t>keyboard is a reference that refers to a Scanner object.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1:notes"/>
          <p:cNvSpPr txBox="1"/>
          <p:nvPr>
            <p:ph idx="12" type="sldNum"/>
          </p:nvPr>
        </p:nvSpPr>
        <p:spPr>
          <a:xfrm>
            <a:off x="1579563" y="9128125"/>
            <a:ext cx="5735637" cy="473075"/>
          </a:xfrm>
          <a:prstGeom prst="rect">
            <a:avLst/>
          </a:prstGeom>
          <a:noFill/>
          <a:ln>
            <a:noFill/>
          </a:ln>
        </p:spPr>
        <p:txBody>
          <a:bodyPr anchorCtr="0" anchor="b" bIns="47825" lIns="95650" spcFirstLastPara="1" rIns="95650" wrap="square" tIns="47825">
            <a:noAutofit/>
          </a:bodyPr>
          <a:lstStyle/>
          <a:p>
            <a:pPr indent="0" lvl="0" marL="0" rtl="0" algn="r">
              <a:spcBef>
                <a:spcPts val="0"/>
              </a:spcBef>
              <a:spcAft>
                <a:spcPts val="0"/>
              </a:spcAft>
              <a:buNone/>
            </a:pPr>
            <a:r>
              <a:rPr lang="en-US"/>
              <a:t>©A+ Computer Science     www.apluscompsci.com                 </a:t>
            </a:r>
            <a:fld id="{00000000-1234-1234-1234-123412341234}" type="slidenum">
              <a:rPr lang="en-US"/>
              <a:t>‹#›</a:t>
            </a:fld>
            <a:endParaRPr sz="3300"/>
          </a:p>
        </p:txBody>
      </p:sp>
      <p:sp>
        <p:nvSpPr>
          <p:cNvPr id="183" name="Google Shape;183;p11:notes"/>
          <p:cNvSpPr/>
          <p:nvPr>
            <p:ph idx="2" type="sldImg"/>
          </p:nvPr>
        </p:nvSpPr>
        <p:spPr>
          <a:xfrm>
            <a:off x="1260475" y="722313"/>
            <a:ext cx="4795838"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p11:notes"/>
          <p:cNvSpPr txBox="1"/>
          <p:nvPr>
            <p:ph idx="1" type="body"/>
          </p:nvPr>
        </p:nvSpPr>
        <p:spPr>
          <a:xfrm>
            <a:off x="976313" y="4560888"/>
            <a:ext cx="536257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sz="1600"/>
              <a:t>When performing input operations, it is a must to use prompts.   A prompt is a way of indicating to a user what type of data to enter.  </a:t>
            </a:r>
            <a:endParaRPr/>
          </a:p>
          <a:p>
            <a:pPr indent="0" lvl="0" marL="0" rtl="0" algn="l">
              <a:spcBef>
                <a:spcPts val="480"/>
              </a:spcBef>
              <a:spcAft>
                <a:spcPts val="0"/>
              </a:spcAft>
              <a:buNone/>
            </a:pPr>
            <a:r>
              <a:rPr lang="en-US" sz="1600"/>
              <a:t>The prompt above indicates that an integer value is expected.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2: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4" name="Google Shape;194;p12: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1" name="Google Shape;201;p13: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14:notes"/>
          <p:cNvSpPr txBox="1"/>
          <p:nvPr>
            <p:ph idx="12" type="sldNum"/>
          </p:nvPr>
        </p:nvSpPr>
        <p:spPr>
          <a:xfrm>
            <a:off x="1579563" y="9128125"/>
            <a:ext cx="5735637" cy="473075"/>
          </a:xfrm>
          <a:prstGeom prst="rect">
            <a:avLst/>
          </a:prstGeom>
          <a:noFill/>
          <a:ln>
            <a:noFill/>
          </a:ln>
        </p:spPr>
        <p:txBody>
          <a:bodyPr anchorCtr="0" anchor="b" bIns="47825" lIns="95650" spcFirstLastPara="1" rIns="95650" wrap="square" tIns="47825">
            <a:noAutofit/>
          </a:bodyPr>
          <a:lstStyle/>
          <a:p>
            <a:pPr indent="0" lvl="0" marL="0" rtl="0" algn="r">
              <a:spcBef>
                <a:spcPts val="0"/>
              </a:spcBef>
              <a:spcAft>
                <a:spcPts val="0"/>
              </a:spcAft>
              <a:buNone/>
            </a:pPr>
            <a:r>
              <a:rPr lang="en-US"/>
              <a:t>©A+ Computer Science     www.apluscompsci.com                 </a:t>
            </a:r>
            <a:fld id="{00000000-1234-1234-1234-123412341234}" type="slidenum">
              <a:rPr lang="en-US"/>
              <a:t>‹#›</a:t>
            </a:fld>
            <a:endParaRPr sz="3300"/>
          </a:p>
        </p:txBody>
      </p:sp>
      <p:sp>
        <p:nvSpPr>
          <p:cNvPr id="211" name="Google Shape;211;p14:notes"/>
          <p:cNvSpPr/>
          <p:nvPr>
            <p:ph idx="2" type="sldImg"/>
          </p:nvPr>
        </p:nvSpPr>
        <p:spPr>
          <a:xfrm>
            <a:off x="1260475" y="722313"/>
            <a:ext cx="4795838"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2" name="Google Shape;212;p14:notes"/>
          <p:cNvSpPr txBox="1"/>
          <p:nvPr>
            <p:ph idx="1" type="body"/>
          </p:nvPr>
        </p:nvSpPr>
        <p:spPr>
          <a:xfrm>
            <a:off x="976313" y="4560888"/>
            <a:ext cx="536257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sz="1600"/>
              <a:t>The </a:t>
            </a:r>
            <a:r>
              <a:rPr lang="en-US" sz="1600">
                <a:latin typeface="Courier New"/>
                <a:ea typeface="Courier New"/>
                <a:cs typeface="Courier New"/>
                <a:sym typeface="Courier New"/>
              </a:rPr>
              <a:t>nextDouble()</a:t>
            </a:r>
            <a:r>
              <a:rPr lang="en-US" sz="1600"/>
              <a:t> method will read in the next numeric value entered.  Any integer or decimal value will be accepted.  </a:t>
            </a:r>
            <a:endParaRPr/>
          </a:p>
          <a:p>
            <a:pPr indent="0" lvl="0" marL="0" rtl="0" algn="l">
              <a:spcBef>
                <a:spcPts val="480"/>
              </a:spcBef>
              <a:spcAft>
                <a:spcPts val="0"/>
              </a:spcAft>
              <a:buNone/>
            </a:pPr>
            <a:r>
              <a:rPr lang="en-US" sz="1600"/>
              <a:t>In the example, the next numeric value entered on the keyboard would be read in and placed in variable num.</a:t>
            </a:r>
            <a:endParaRPr/>
          </a:p>
          <a:p>
            <a:pPr indent="0" lvl="0" marL="0" rtl="0" algn="l">
              <a:spcBef>
                <a:spcPts val="480"/>
              </a:spcBef>
              <a:spcAft>
                <a:spcPts val="0"/>
              </a:spcAft>
              <a:buNone/>
            </a:pPr>
            <a:r>
              <a:rPr lang="en-US" sz="1600">
                <a:latin typeface="Courier New"/>
                <a:ea typeface="Courier New"/>
                <a:cs typeface="Courier New"/>
                <a:sym typeface="Courier New"/>
              </a:rPr>
              <a:t>nextDouble()</a:t>
            </a:r>
            <a:r>
              <a:rPr lang="en-US" sz="1600"/>
              <a:t> will read up to the first whitespace value entered.</a:t>
            </a:r>
            <a:endParaRPr/>
          </a:p>
          <a:p>
            <a:pPr indent="0" lvl="0" marL="0" rtl="0" algn="l">
              <a:spcBef>
                <a:spcPts val="480"/>
              </a:spcBef>
              <a:spcAft>
                <a:spcPts val="0"/>
              </a:spcAft>
              <a:buNone/>
            </a:pPr>
            <a:r>
              <a:t/>
            </a:r>
            <a:endParaRPr sz="1600"/>
          </a:p>
          <a:p>
            <a:pPr indent="0" lvl="0" marL="0" rtl="0" algn="l">
              <a:spcBef>
                <a:spcPts val="480"/>
              </a:spcBef>
              <a:spcAft>
                <a:spcPts val="0"/>
              </a:spcAft>
              <a:buNone/>
            </a:pPr>
            <a:r>
              <a:t/>
            </a:r>
            <a:endParaRPr sz="16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15:notes"/>
          <p:cNvSpPr txBox="1"/>
          <p:nvPr>
            <p:ph idx="12" type="sldNum"/>
          </p:nvPr>
        </p:nvSpPr>
        <p:spPr>
          <a:xfrm>
            <a:off x="1579563" y="9128125"/>
            <a:ext cx="5735637" cy="473075"/>
          </a:xfrm>
          <a:prstGeom prst="rect">
            <a:avLst/>
          </a:prstGeom>
          <a:noFill/>
          <a:ln>
            <a:noFill/>
          </a:ln>
        </p:spPr>
        <p:txBody>
          <a:bodyPr anchorCtr="0" anchor="b" bIns="47825" lIns="95650" spcFirstLastPara="1" rIns="95650" wrap="square" tIns="47825">
            <a:noAutofit/>
          </a:bodyPr>
          <a:lstStyle/>
          <a:p>
            <a:pPr indent="0" lvl="0" marL="0" rtl="0" algn="r">
              <a:spcBef>
                <a:spcPts val="0"/>
              </a:spcBef>
              <a:spcAft>
                <a:spcPts val="0"/>
              </a:spcAft>
              <a:buNone/>
            </a:pPr>
            <a:r>
              <a:rPr lang="en-US"/>
              <a:t>©A+ Computer Science     www.apluscompsci.com                 </a:t>
            </a:r>
            <a:fld id="{00000000-1234-1234-1234-123412341234}" type="slidenum">
              <a:rPr lang="en-US"/>
              <a:t>‹#›</a:t>
            </a:fld>
            <a:endParaRPr sz="3300"/>
          </a:p>
        </p:txBody>
      </p:sp>
      <p:sp>
        <p:nvSpPr>
          <p:cNvPr id="220" name="Google Shape;220;p15:notes"/>
          <p:cNvSpPr/>
          <p:nvPr>
            <p:ph idx="2" type="sldImg"/>
          </p:nvPr>
        </p:nvSpPr>
        <p:spPr>
          <a:xfrm>
            <a:off x="1260475" y="722313"/>
            <a:ext cx="4795838"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1" name="Google Shape;221;p15:notes"/>
          <p:cNvSpPr txBox="1"/>
          <p:nvPr>
            <p:ph idx="1" type="body"/>
          </p:nvPr>
        </p:nvSpPr>
        <p:spPr>
          <a:xfrm>
            <a:off x="976313" y="4560888"/>
            <a:ext cx="536257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sz="1600"/>
              <a:t>The </a:t>
            </a:r>
            <a:r>
              <a:rPr lang="en-US" sz="1600">
                <a:latin typeface="Courier New"/>
                <a:ea typeface="Courier New"/>
                <a:cs typeface="Courier New"/>
                <a:sym typeface="Courier New"/>
              </a:rPr>
              <a:t>nextDouble()</a:t>
            </a:r>
            <a:r>
              <a:rPr lang="en-US" sz="1600"/>
              <a:t> method will read in the next numeric value.  If a non-numeric value is encountered such as a text value or word, the result will be run-time exception.</a:t>
            </a:r>
            <a:endParaRPr/>
          </a:p>
          <a:p>
            <a:pPr indent="0" lvl="0" marL="0" rtl="0" algn="l">
              <a:spcBef>
                <a:spcPts val="480"/>
              </a:spcBef>
              <a:spcAft>
                <a:spcPts val="0"/>
              </a:spcAft>
              <a:buNone/>
            </a:pPr>
            <a:r>
              <a:rPr lang="en-US" sz="1600"/>
              <a:t>keyboard is a reference that refers to a Scanner object.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16: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4" name="Google Shape;234;p16: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41" name="Google Shape;241;p17: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18:notes"/>
          <p:cNvSpPr txBox="1"/>
          <p:nvPr>
            <p:ph idx="12" type="sldNum"/>
          </p:nvPr>
        </p:nvSpPr>
        <p:spPr>
          <a:xfrm>
            <a:off x="1579563" y="9128125"/>
            <a:ext cx="5735637" cy="473075"/>
          </a:xfrm>
          <a:prstGeom prst="rect">
            <a:avLst/>
          </a:prstGeom>
          <a:noFill/>
          <a:ln>
            <a:noFill/>
          </a:ln>
        </p:spPr>
        <p:txBody>
          <a:bodyPr anchorCtr="0" anchor="b" bIns="47825" lIns="95650" spcFirstLastPara="1" rIns="95650" wrap="square" tIns="47825">
            <a:noAutofit/>
          </a:bodyPr>
          <a:lstStyle/>
          <a:p>
            <a:pPr indent="0" lvl="0" marL="0" rtl="0" algn="r">
              <a:spcBef>
                <a:spcPts val="0"/>
              </a:spcBef>
              <a:spcAft>
                <a:spcPts val="0"/>
              </a:spcAft>
              <a:buNone/>
            </a:pPr>
            <a:r>
              <a:rPr lang="en-US"/>
              <a:t>©A+ Computer Science     www.apluscompsci.com                 </a:t>
            </a:r>
            <a:fld id="{00000000-1234-1234-1234-123412341234}" type="slidenum">
              <a:rPr lang="en-US"/>
              <a:t>‹#›</a:t>
            </a:fld>
            <a:endParaRPr sz="3300"/>
          </a:p>
        </p:txBody>
      </p:sp>
      <p:sp>
        <p:nvSpPr>
          <p:cNvPr id="251" name="Google Shape;251;p18:notes"/>
          <p:cNvSpPr/>
          <p:nvPr>
            <p:ph idx="2" type="sldImg"/>
          </p:nvPr>
        </p:nvSpPr>
        <p:spPr>
          <a:xfrm>
            <a:off x="1260475" y="722313"/>
            <a:ext cx="4795838"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2" name="Google Shape;252;p18:notes"/>
          <p:cNvSpPr txBox="1"/>
          <p:nvPr>
            <p:ph idx="1" type="body"/>
          </p:nvPr>
        </p:nvSpPr>
        <p:spPr>
          <a:xfrm>
            <a:off x="976313" y="4560888"/>
            <a:ext cx="536257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sz="1600"/>
              <a:t>The </a:t>
            </a:r>
            <a:r>
              <a:rPr lang="en-US" sz="1600">
                <a:latin typeface="Courier New"/>
                <a:ea typeface="Courier New"/>
                <a:cs typeface="Courier New"/>
                <a:sym typeface="Courier New"/>
              </a:rPr>
              <a:t>next()</a:t>
            </a:r>
            <a:r>
              <a:rPr lang="en-US" sz="1600"/>
              <a:t> method will read in the next text value entered.  A numeric or non-numeric text value will be accepted.  </a:t>
            </a:r>
            <a:endParaRPr/>
          </a:p>
          <a:p>
            <a:pPr indent="0" lvl="0" marL="0" rtl="0" algn="l">
              <a:spcBef>
                <a:spcPts val="480"/>
              </a:spcBef>
              <a:spcAft>
                <a:spcPts val="0"/>
              </a:spcAft>
              <a:buNone/>
            </a:pPr>
            <a:r>
              <a:rPr lang="en-US" sz="1600"/>
              <a:t>In the example, the next text entered on the keyboard would be read in and placed in variable word.</a:t>
            </a:r>
            <a:endParaRPr/>
          </a:p>
          <a:p>
            <a:pPr indent="0" lvl="0" marL="0" rtl="0" algn="l">
              <a:spcBef>
                <a:spcPts val="480"/>
              </a:spcBef>
              <a:spcAft>
                <a:spcPts val="0"/>
              </a:spcAft>
              <a:buNone/>
            </a:pPr>
            <a:r>
              <a:rPr lang="en-US" sz="1600"/>
              <a:t>The </a:t>
            </a:r>
            <a:r>
              <a:rPr lang="en-US" sz="1600">
                <a:latin typeface="Courier New"/>
                <a:ea typeface="Courier New"/>
                <a:cs typeface="Courier New"/>
                <a:sym typeface="Courier New"/>
              </a:rPr>
              <a:t>next()</a:t>
            </a:r>
            <a:r>
              <a:rPr lang="en-US" sz="1600"/>
              <a:t> method would read up to the first whitespace encountered.   Whitespace would be any space, any tab, or any enter key.</a:t>
            </a:r>
            <a:endParaRPr/>
          </a:p>
          <a:p>
            <a:pPr indent="0" lvl="0" marL="0" rtl="0" algn="l">
              <a:spcBef>
                <a:spcPts val="36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19:notes"/>
          <p:cNvSpPr txBox="1"/>
          <p:nvPr>
            <p:ph idx="12" type="sldNum"/>
          </p:nvPr>
        </p:nvSpPr>
        <p:spPr>
          <a:xfrm>
            <a:off x="1579563" y="9128125"/>
            <a:ext cx="5735637" cy="473075"/>
          </a:xfrm>
          <a:prstGeom prst="rect">
            <a:avLst/>
          </a:prstGeom>
          <a:noFill/>
          <a:ln>
            <a:noFill/>
          </a:ln>
        </p:spPr>
        <p:txBody>
          <a:bodyPr anchorCtr="0" anchor="b" bIns="47825" lIns="95650" spcFirstLastPara="1" rIns="95650" wrap="square" tIns="47825">
            <a:noAutofit/>
          </a:bodyPr>
          <a:lstStyle/>
          <a:p>
            <a:pPr indent="0" lvl="0" marL="0" rtl="0" algn="r">
              <a:spcBef>
                <a:spcPts val="0"/>
              </a:spcBef>
              <a:spcAft>
                <a:spcPts val="0"/>
              </a:spcAft>
              <a:buNone/>
            </a:pPr>
            <a:r>
              <a:rPr lang="en-US"/>
              <a:t>©A+ Computer Science     www.apluscompsci.com                 </a:t>
            </a:r>
            <a:fld id="{00000000-1234-1234-1234-123412341234}" type="slidenum">
              <a:rPr lang="en-US"/>
              <a:t>‹#›</a:t>
            </a:fld>
            <a:endParaRPr sz="3300"/>
          </a:p>
        </p:txBody>
      </p:sp>
      <p:sp>
        <p:nvSpPr>
          <p:cNvPr id="260" name="Google Shape;260;p19:notes"/>
          <p:cNvSpPr/>
          <p:nvPr>
            <p:ph idx="2" type="sldImg"/>
          </p:nvPr>
        </p:nvSpPr>
        <p:spPr>
          <a:xfrm>
            <a:off x="1260475" y="722313"/>
            <a:ext cx="4795838"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1" name="Google Shape;261;p19:notes"/>
          <p:cNvSpPr txBox="1"/>
          <p:nvPr>
            <p:ph idx="1" type="body"/>
          </p:nvPr>
        </p:nvSpPr>
        <p:spPr>
          <a:xfrm>
            <a:off x="976313" y="4560888"/>
            <a:ext cx="536257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sz="1600"/>
              <a:t>The </a:t>
            </a:r>
            <a:r>
              <a:rPr lang="en-US" sz="1600">
                <a:latin typeface="Courier New"/>
                <a:ea typeface="Courier New"/>
                <a:cs typeface="Courier New"/>
                <a:sym typeface="Courier New"/>
              </a:rPr>
              <a:t>next()</a:t>
            </a:r>
            <a:r>
              <a:rPr lang="en-US" sz="1600"/>
              <a:t> method will read in the next text value entered.  A numeric or non-numeric text value will be accepted.  </a:t>
            </a:r>
            <a:endParaRPr/>
          </a:p>
          <a:p>
            <a:pPr indent="0" lvl="0" marL="0" rtl="0" algn="l">
              <a:spcBef>
                <a:spcPts val="480"/>
              </a:spcBef>
              <a:spcAft>
                <a:spcPts val="0"/>
              </a:spcAft>
              <a:buNone/>
            </a:pPr>
            <a:r>
              <a:rPr lang="en-US" sz="1600"/>
              <a:t>In the example, the next text entered on the keyboard would be read in and placed in variable word.</a:t>
            </a:r>
            <a:endParaRPr/>
          </a:p>
          <a:p>
            <a:pPr indent="0" lvl="0" marL="0" rtl="0" algn="l">
              <a:spcBef>
                <a:spcPts val="480"/>
              </a:spcBef>
              <a:spcAft>
                <a:spcPts val="0"/>
              </a:spcAft>
              <a:buNone/>
            </a:pPr>
            <a:r>
              <a:rPr lang="en-US" sz="1600"/>
              <a:t>The </a:t>
            </a:r>
            <a:r>
              <a:rPr lang="en-US" sz="1600">
                <a:latin typeface="Courier New"/>
                <a:ea typeface="Courier New"/>
                <a:cs typeface="Courier New"/>
                <a:sym typeface="Courier New"/>
              </a:rPr>
              <a:t>next()</a:t>
            </a:r>
            <a:r>
              <a:rPr lang="en-US" sz="1600"/>
              <a:t> method would read up to the first whitespace encountered.   Whitespace would be any space, any tab, or any enter key.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0" name="Google Shape;90;p2: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20:notes"/>
          <p:cNvSpPr txBox="1"/>
          <p:nvPr>
            <p:ph idx="12" type="sldNum"/>
          </p:nvPr>
        </p:nvSpPr>
        <p:spPr>
          <a:xfrm>
            <a:off x="1579563" y="9128125"/>
            <a:ext cx="5735637" cy="473075"/>
          </a:xfrm>
          <a:prstGeom prst="rect">
            <a:avLst/>
          </a:prstGeom>
          <a:noFill/>
          <a:ln>
            <a:noFill/>
          </a:ln>
        </p:spPr>
        <p:txBody>
          <a:bodyPr anchorCtr="0" anchor="b" bIns="47825" lIns="95650" spcFirstLastPara="1" rIns="95650" wrap="square" tIns="47825">
            <a:noAutofit/>
          </a:bodyPr>
          <a:lstStyle/>
          <a:p>
            <a:pPr indent="0" lvl="0" marL="0" rtl="0" algn="r">
              <a:spcBef>
                <a:spcPts val="0"/>
              </a:spcBef>
              <a:spcAft>
                <a:spcPts val="0"/>
              </a:spcAft>
              <a:buNone/>
            </a:pPr>
            <a:r>
              <a:rPr lang="en-US"/>
              <a:t>©A+ Computer Science     www.apluscompsci.com                 </a:t>
            </a:r>
            <a:fld id="{00000000-1234-1234-1234-123412341234}" type="slidenum">
              <a:rPr lang="en-US"/>
              <a:t>‹#›</a:t>
            </a:fld>
            <a:endParaRPr sz="3300"/>
          </a:p>
        </p:txBody>
      </p:sp>
      <p:sp>
        <p:nvSpPr>
          <p:cNvPr id="271" name="Google Shape;271;p20:notes"/>
          <p:cNvSpPr/>
          <p:nvPr>
            <p:ph idx="2" type="sldImg"/>
          </p:nvPr>
        </p:nvSpPr>
        <p:spPr>
          <a:xfrm>
            <a:off x="1260475" y="722313"/>
            <a:ext cx="4795838"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2" name="Google Shape;272;p20:notes"/>
          <p:cNvSpPr txBox="1"/>
          <p:nvPr>
            <p:ph idx="1" type="body"/>
          </p:nvPr>
        </p:nvSpPr>
        <p:spPr>
          <a:xfrm>
            <a:off x="976313" y="4560888"/>
            <a:ext cx="536257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sz="1600"/>
              <a:t>The </a:t>
            </a:r>
            <a:r>
              <a:rPr lang="en-US" sz="1600">
                <a:latin typeface="Courier New"/>
                <a:ea typeface="Courier New"/>
                <a:cs typeface="Courier New"/>
                <a:sym typeface="Courier New"/>
              </a:rPr>
              <a:t>nextLine()</a:t>
            </a:r>
            <a:r>
              <a:rPr lang="en-US" sz="1600"/>
              <a:t> method will read in an entire line of text including whitespace(enter keys, spaces, tabs, etc.).  Any text value entered will be accepted, including a line containing spaces.  </a:t>
            </a:r>
            <a:endParaRPr/>
          </a:p>
          <a:p>
            <a:pPr indent="0" lvl="0" marL="0" rtl="0" algn="l">
              <a:spcBef>
                <a:spcPts val="480"/>
              </a:spcBef>
              <a:spcAft>
                <a:spcPts val="0"/>
              </a:spcAft>
              <a:buNone/>
            </a:pPr>
            <a:r>
              <a:rPr lang="en-US" sz="1600"/>
              <a:t>In the example, the next line of data entered on the keyboard would be read in and placed in variable sentence.</a:t>
            </a:r>
            <a:endParaRPr/>
          </a:p>
          <a:p>
            <a:pPr indent="0" lvl="0" marL="0" rtl="0" algn="l">
              <a:spcBef>
                <a:spcPts val="36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21:notes"/>
          <p:cNvSpPr txBox="1"/>
          <p:nvPr>
            <p:ph idx="12" type="sldNum"/>
          </p:nvPr>
        </p:nvSpPr>
        <p:spPr>
          <a:xfrm>
            <a:off x="1579563" y="9128125"/>
            <a:ext cx="5735637" cy="473075"/>
          </a:xfrm>
          <a:prstGeom prst="rect">
            <a:avLst/>
          </a:prstGeom>
          <a:noFill/>
          <a:ln>
            <a:noFill/>
          </a:ln>
        </p:spPr>
        <p:txBody>
          <a:bodyPr anchorCtr="0" anchor="b" bIns="47825" lIns="95650" spcFirstLastPara="1" rIns="95650" wrap="square" tIns="47825">
            <a:noAutofit/>
          </a:bodyPr>
          <a:lstStyle/>
          <a:p>
            <a:pPr indent="0" lvl="0" marL="0" rtl="0" algn="r">
              <a:spcBef>
                <a:spcPts val="0"/>
              </a:spcBef>
              <a:spcAft>
                <a:spcPts val="0"/>
              </a:spcAft>
              <a:buNone/>
            </a:pPr>
            <a:r>
              <a:rPr lang="en-US"/>
              <a:t>©A+ Computer Science     www.apluscompsci.com                 </a:t>
            </a:r>
            <a:fld id="{00000000-1234-1234-1234-123412341234}" type="slidenum">
              <a:rPr lang="en-US"/>
              <a:t>‹#›</a:t>
            </a:fld>
            <a:endParaRPr sz="3300"/>
          </a:p>
        </p:txBody>
      </p:sp>
      <p:sp>
        <p:nvSpPr>
          <p:cNvPr id="280" name="Google Shape;280;p21:notes"/>
          <p:cNvSpPr/>
          <p:nvPr>
            <p:ph idx="2" type="sldImg"/>
          </p:nvPr>
        </p:nvSpPr>
        <p:spPr>
          <a:xfrm>
            <a:off x="1260475" y="722313"/>
            <a:ext cx="4795838"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1" name="Google Shape;281;p21:notes"/>
          <p:cNvSpPr txBox="1"/>
          <p:nvPr>
            <p:ph idx="1" type="body"/>
          </p:nvPr>
        </p:nvSpPr>
        <p:spPr>
          <a:xfrm>
            <a:off x="976313" y="4560888"/>
            <a:ext cx="536257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sz="1600"/>
              <a:t>The </a:t>
            </a:r>
            <a:r>
              <a:rPr lang="en-US" sz="1600">
                <a:latin typeface="Courier New"/>
                <a:ea typeface="Courier New"/>
                <a:cs typeface="Courier New"/>
                <a:sym typeface="Courier New"/>
              </a:rPr>
              <a:t>nextLine()</a:t>
            </a:r>
            <a:r>
              <a:rPr lang="en-US" sz="1600"/>
              <a:t> method will read in an entire line of text including whitespace(enter keys, spaces, tabs, etc.).  Any text value entered will be accepted, including a line containing spaces.  </a:t>
            </a:r>
            <a:endParaRPr/>
          </a:p>
          <a:p>
            <a:pPr indent="0" lvl="0" marL="0" rtl="0" algn="l">
              <a:spcBef>
                <a:spcPts val="480"/>
              </a:spcBef>
              <a:spcAft>
                <a:spcPts val="0"/>
              </a:spcAft>
              <a:buNone/>
            </a:pPr>
            <a:r>
              <a:rPr lang="en-US" sz="1600"/>
              <a:t>In the example, the next line of data entered on the keyboard would be read in and placed in variable sentence.</a:t>
            </a:r>
            <a:endParaRPr/>
          </a:p>
          <a:p>
            <a:pPr indent="0" lvl="0" marL="0" rtl="0" algn="l">
              <a:spcBef>
                <a:spcPts val="36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22: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1" name="Google Shape;291;p22: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8" name="Google Shape;298;p23: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24:notes"/>
          <p:cNvSpPr txBox="1"/>
          <p:nvPr>
            <p:ph idx="12" type="sldNum"/>
          </p:nvPr>
        </p:nvSpPr>
        <p:spPr>
          <a:xfrm>
            <a:off x="1579563" y="9128125"/>
            <a:ext cx="5735637" cy="473075"/>
          </a:xfrm>
          <a:prstGeom prst="rect">
            <a:avLst/>
          </a:prstGeom>
          <a:noFill/>
          <a:ln>
            <a:noFill/>
          </a:ln>
        </p:spPr>
        <p:txBody>
          <a:bodyPr anchorCtr="0" anchor="b" bIns="47825" lIns="95650" spcFirstLastPara="1" rIns="95650" wrap="square" tIns="47825">
            <a:noAutofit/>
          </a:bodyPr>
          <a:lstStyle/>
          <a:p>
            <a:pPr indent="0" lvl="0" marL="0" rtl="0" algn="r">
              <a:spcBef>
                <a:spcPts val="0"/>
              </a:spcBef>
              <a:spcAft>
                <a:spcPts val="0"/>
              </a:spcAft>
              <a:buNone/>
            </a:pPr>
            <a:r>
              <a:rPr lang="en-US"/>
              <a:t>©A+ Computer Science     www.apluscompsci.com                 </a:t>
            </a:r>
            <a:fld id="{00000000-1234-1234-1234-123412341234}" type="slidenum">
              <a:rPr lang="en-US"/>
              <a:t>‹#›</a:t>
            </a:fld>
            <a:endParaRPr sz="3300"/>
          </a:p>
        </p:txBody>
      </p:sp>
      <p:sp>
        <p:nvSpPr>
          <p:cNvPr id="308" name="Google Shape;308;p24:notes"/>
          <p:cNvSpPr/>
          <p:nvPr>
            <p:ph idx="2" type="sldImg"/>
          </p:nvPr>
        </p:nvSpPr>
        <p:spPr>
          <a:xfrm>
            <a:off x="1260475" y="722313"/>
            <a:ext cx="4795838"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9" name="Google Shape;309;p24:notes"/>
          <p:cNvSpPr txBox="1"/>
          <p:nvPr>
            <p:ph idx="1" type="body"/>
          </p:nvPr>
        </p:nvSpPr>
        <p:spPr>
          <a:xfrm>
            <a:off x="976313" y="4560888"/>
            <a:ext cx="536257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sz="1600"/>
              <a:t>The </a:t>
            </a:r>
            <a:r>
              <a:rPr lang="en-US" sz="1600">
                <a:latin typeface="Courier New"/>
                <a:ea typeface="Courier New"/>
                <a:cs typeface="Courier New"/>
                <a:sym typeface="Courier New"/>
              </a:rPr>
              <a:t>nextLine()</a:t>
            </a:r>
            <a:r>
              <a:rPr lang="en-US" sz="1600"/>
              <a:t> method will read in an entire line of text including the enter key.  Any text value entered will be accepted, including a line containing spaces.  </a:t>
            </a:r>
            <a:endParaRPr/>
          </a:p>
          <a:p>
            <a:pPr indent="0" lvl="0" marL="0" rtl="0" algn="l">
              <a:spcBef>
                <a:spcPts val="480"/>
              </a:spcBef>
              <a:spcAft>
                <a:spcPts val="0"/>
              </a:spcAft>
              <a:buNone/>
            </a:pPr>
            <a:r>
              <a:t/>
            </a:r>
            <a:endParaRPr sz="1600"/>
          </a:p>
          <a:p>
            <a:pPr indent="0" lvl="0" marL="0" rtl="0" algn="l">
              <a:spcBef>
                <a:spcPts val="480"/>
              </a:spcBef>
              <a:spcAft>
                <a:spcPts val="0"/>
              </a:spcAft>
              <a:buNone/>
            </a:pPr>
            <a:r>
              <a:rPr lang="en-US" sz="1600"/>
              <a:t>After 34 is typed in, enter must be pressed to get the system to register the 34.</a:t>
            </a:r>
            <a:endParaRPr/>
          </a:p>
          <a:p>
            <a:pPr indent="0" lvl="0" marL="0" rtl="0" algn="l">
              <a:spcBef>
                <a:spcPts val="480"/>
              </a:spcBef>
              <a:spcAft>
                <a:spcPts val="0"/>
              </a:spcAft>
              <a:buNone/>
            </a:pPr>
            <a:r>
              <a:rPr lang="en-US" sz="1600">
                <a:latin typeface="Courier New"/>
                <a:ea typeface="Courier New"/>
                <a:cs typeface="Courier New"/>
                <a:sym typeface="Courier New"/>
              </a:rPr>
              <a:t>nextInt()</a:t>
            </a:r>
            <a:r>
              <a:rPr lang="en-US" sz="1600"/>
              <a:t> reads in the 34 and stores it in num. </a:t>
            </a:r>
            <a:r>
              <a:rPr lang="en-US" sz="1600">
                <a:latin typeface="Courier New"/>
                <a:ea typeface="Courier New"/>
                <a:cs typeface="Courier New"/>
                <a:sym typeface="Courier New"/>
              </a:rPr>
              <a:t>nextInt()</a:t>
            </a:r>
            <a:r>
              <a:rPr lang="en-US" sz="1600"/>
              <a:t> reads up to the enter key(\n) typed in after the 34.</a:t>
            </a:r>
            <a:endParaRPr/>
          </a:p>
          <a:p>
            <a:pPr indent="0" lvl="0" marL="0" rtl="0" algn="l">
              <a:spcBef>
                <a:spcPts val="480"/>
              </a:spcBef>
              <a:spcAft>
                <a:spcPts val="0"/>
              </a:spcAft>
              <a:buNone/>
            </a:pPr>
            <a:r>
              <a:rPr lang="en-US" sz="1600">
                <a:latin typeface="Courier New"/>
                <a:ea typeface="Courier New"/>
                <a:cs typeface="Courier New"/>
                <a:sym typeface="Courier New"/>
              </a:rPr>
              <a:t>nextLine()</a:t>
            </a:r>
            <a:r>
              <a:rPr lang="en-US" sz="1600"/>
              <a:t> reads in the enter(\n) and stores it in sentence.  This is a problem.</a:t>
            </a:r>
            <a:endParaRPr/>
          </a:p>
          <a:p>
            <a:pPr indent="0" lvl="0" marL="0" rtl="0" algn="l">
              <a:spcBef>
                <a:spcPts val="36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25:notes"/>
          <p:cNvSpPr txBox="1"/>
          <p:nvPr>
            <p:ph idx="12" type="sldNum"/>
          </p:nvPr>
        </p:nvSpPr>
        <p:spPr>
          <a:xfrm>
            <a:off x="1579563" y="9128125"/>
            <a:ext cx="5735637" cy="473075"/>
          </a:xfrm>
          <a:prstGeom prst="rect">
            <a:avLst/>
          </a:prstGeom>
          <a:noFill/>
          <a:ln>
            <a:noFill/>
          </a:ln>
        </p:spPr>
        <p:txBody>
          <a:bodyPr anchorCtr="0" anchor="b" bIns="47825" lIns="95650" spcFirstLastPara="1" rIns="95650" wrap="square" tIns="47825">
            <a:noAutofit/>
          </a:bodyPr>
          <a:lstStyle/>
          <a:p>
            <a:pPr indent="0" lvl="0" marL="0" rtl="0" algn="r">
              <a:spcBef>
                <a:spcPts val="0"/>
              </a:spcBef>
              <a:spcAft>
                <a:spcPts val="0"/>
              </a:spcAft>
              <a:buNone/>
            </a:pPr>
            <a:r>
              <a:rPr lang="en-US"/>
              <a:t>©A+ Computer Science     www.apluscompsci.com                 </a:t>
            </a:r>
            <a:fld id="{00000000-1234-1234-1234-123412341234}" type="slidenum">
              <a:rPr lang="en-US"/>
              <a:t>‹#›</a:t>
            </a:fld>
            <a:endParaRPr sz="3300"/>
          </a:p>
        </p:txBody>
      </p:sp>
      <p:sp>
        <p:nvSpPr>
          <p:cNvPr id="320" name="Google Shape;320;p25:notes"/>
          <p:cNvSpPr/>
          <p:nvPr>
            <p:ph idx="2" type="sldImg"/>
          </p:nvPr>
        </p:nvSpPr>
        <p:spPr>
          <a:xfrm>
            <a:off x="1260475" y="722313"/>
            <a:ext cx="4795838"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1" name="Google Shape;321;p25:notes"/>
          <p:cNvSpPr txBox="1"/>
          <p:nvPr>
            <p:ph idx="1" type="body"/>
          </p:nvPr>
        </p:nvSpPr>
        <p:spPr>
          <a:xfrm>
            <a:off x="976313" y="4560888"/>
            <a:ext cx="536257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sz="1600"/>
              <a:t>The </a:t>
            </a:r>
            <a:r>
              <a:rPr lang="en-US" sz="1600">
                <a:latin typeface="Courier New"/>
                <a:ea typeface="Courier New"/>
                <a:cs typeface="Courier New"/>
                <a:sym typeface="Courier New"/>
              </a:rPr>
              <a:t>nextLine()</a:t>
            </a:r>
            <a:r>
              <a:rPr lang="en-US" sz="1600"/>
              <a:t> method will read in an entire line of text including the enter key.  Any text value entered will be accepted, including a line containing spaces.  </a:t>
            </a:r>
            <a:endParaRPr/>
          </a:p>
          <a:p>
            <a:pPr indent="0" lvl="0" marL="0" rtl="0" algn="l">
              <a:spcBef>
                <a:spcPts val="480"/>
              </a:spcBef>
              <a:spcAft>
                <a:spcPts val="0"/>
              </a:spcAft>
              <a:buNone/>
            </a:pPr>
            <a:r>
              <a:t/>
            </a:r>
            <a:endParaRPr sz="1600"/>
          </a:p>
          <a:p>
            <a:pPr indent="0" lvl="0" marL="0" rtl="0" algn="l">
              <a:spcBef>
                <a:spcPts val="480"/>
              </a:spcBef>
              <a:spcAft>
                <a:spcPts val="0"/>
              </a:spcAft>
              <a:buNone/>
            </a:pPr>
            <a:r>
              <a:rPr lang="en-US" sz="1600"/>
              <a:t>After 34 is typed in, enter must be pressed to get the system to register the 34.</a:t>
            </a:r>
            <a:endParaRPr/>
          </a:p>
          <a:p>
            <a:pPr indent="0" lvl="0" marL="0" rtl="0" algn="l">
              <a:spcBef>
                <a:spcPts val="480"/>
              </a:spcBef>
              <a:spcAft>
                <a:spcPts val="0"/>
              </a:spcAft>
              <a:buNone/>
            </a:pPr>
            <a:r>
              <a:rPr lang="en-US" sz="1600">
                <a:latin typeface="Courier New"/>
                <a:ea typeface="Courier New"/>
                <a:cs typeface="Courier New"/>
                <a:sym typeface="Courier New"/>
              </a:rPr>
              <a:t>nextInt()</a:t>
            </a:r>
            <a:r>
              <a:rPr lang="en-US" sz="1600"/>
              <a:t> reads in the 34 and stores it in num. </a:t>
            </a:r>
            <a:r>
              <a:rPr lang="en-US" sz="1600">
                <a:latin typeface="Courier New"/>
                <a:ea typeface="Courier New"/>
                <a:cs typeface="Courier New"/>
                <a:sym typeface="Courier New"/>
              </a:rPr>
              <a:t>nextInt()</a:t>
            </a:r>
            <a:r>
              <a:rPr lang="en-US" sz="1600"/>
              <a:t> reads up to the enter key(\n) typed in after the 34.</a:t>
            </a:r>
            <a:endParaRPr/>
          </a:p>
          <a:p>
            <a:pPr indent="0" lvl="0" marL="0" rtl="0" algn="l">
              <a:spcBef>
                <a:spcPts val="480"/>
              </a:spcBef>
              <a:spcAft>
                <a:spcPts val="0"/>
              </a:spcAft>
              <a:buNone/>
            </a:pPr>
            <a:r>
              <a:rPr lang="en-US" sz="1600"/>
              <a:t>A </a:t>
            </a:r>
            <a:r>
              <a:rPr lang="en-US" sz="1600">
                <a:latin typeface="Courier New"/>
                <a:ea typeface="Courier New"/>
                <a:cs typeface="Courier New"/>
                <a:sym typeface="Courier New"/>
              </a:rPr>
              <a:t>nextLine()</a:t>
            </a:r>
            <a:r>
              <a:rPr lang="en-US" sz="1600"/>
              <a:t> is placed after the </a:t>
            </a:r>
            <a:r>
              <a:rPr lang="en-US" sz="1600">
                <a:latin typeface="Courier New"/>
                <a:ea typeface="Courier New"/>
                <a:cs typeface="Courier New"/>
                <a:sym typeface="Courier New"/>
              </a:rPr>
              <a:t>nextInt()</a:t>
            </a:r>
            <a:r>
              <a:rPr lang="en-US" sz="1600"/>
              <a:t> to read in the enter(\n).   The additional </a:t>
            </a:r>
            <a:r>
              <a:rPr lang="en-US" sz="1600">
                <a:latin typeface="Courier New"/>
                <a:ea typeface="Courier New"/>
                <a:cs typeface="Courier New"/>
                <a:sym typeface="Courier New"/>
              </a:rPr>
              <a:t>nextLine()</a:t>
            </a:r>
            <a:r>
              <a:rPr lang="en-US" sz="1600"/>
              <a:t> picks up the enter(\n) left  behind by </a:t>
            </a:r>
            <a:r>
              <a:rPr lang="en-US" sz="1600">
                <a:latin typeface="Courier New"/>
                <a:ea typeface="Courier New"/>
                <a:cs typeface="Courier New"/>
                <a:sym typeface="Courier New"/>
              </a:rPr>
              <a:t>nextInt()</a:t>
            </a:r>
            <a:r>
              <a:rPr lang="en-US" sz="1600"/>
              <a:t>;</a:t>
            </a:r>
            <a:endParaRPr/>
          </a:p>
          <a:p>
            <a:pPr indent="0" lvl="0" marL="0" rtl="0" algn="l">
              <a:spcBef>
                <a:spcPts val="480"/>
              </a:spcBef>
              <a:spcAft>
                <a:spcPts val="0"/>
              </a:spcAft>
              <a:buNone/>
            </a:pPr>
            <a:r>
              <a:rPr lang="en-US" sz="1600"/>
              <a:t>Now, </a:t>
            </a:r>
            <a:r>
              <a:rPr lang="en-US" sz="1600">
                <a:latin typeface="Courier New"/>
                <a:ea typeface="Courier New"/>
                <a:cs typeface="Courier New"/>
                <a:sym typeface="Courier New"/>
              </a:rPr>
              <a:t>nextLine()</a:t>
            </a:r>
            <a:r>
              <a:rPr lang="en-US" sz="1600"/>
              <a:t> can read in the line and store it in sentence.   The problem has been solved.</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26: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32" name="Google Shape;332;p26: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2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39" name="Google Shape;339;p27: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p28:notes"/>
          <p:cNvSpPr txBox="1"/>
          <p:nvPr>
            <p:ph idx="12" type="sldNum"/>
          </p:nvPr>
        </p:nvSpPr>
        <p:spPr>
          <a:xfrm>
            <a:off x="1579563" y="9128125"/>
            <a:ext cx="5735637" cy="473075"/>
          </a:xfrm>
          <a:prstGeom prst="rect">
            <a:avLst/>
          </a:prstGeom>
          <a:noFill/>
          <a:ln>
            <a:noFill/>
          </a:ln>
        </p:spPr>
        <p:txBody>
          <a:bodyPr anchorCtr="0" anchor="b" bIns="47825" lIns="95650" spcFirstLastPara="1" rIns="95650" wrap="square" tIns="47825">
            <a:noAutofit/>
          </a:bodyPr>
          <a:lstStyle/>
          <a:p>
            <a:pPr indent="0" lvl="0" marL="0" rtl="0" algn="r">
              <a:spcBef>
                <a:spcPts val="0"/>
              </a:spcBef>
              <a:spcAft>
                <a:spcPts val="0"/>
              </a:spcAft>
              <a:buNone/>
            </a:pPr>
            <a:r>
              <a:rPr lang="en-US"/>
              <a:t>©A+ Computer Science     www.apluscompsci.com                 </a:t>
            </a:r>
            <a:fld id="{00000000-1234-1234-1234-123412341234}" type="slidenum">
              <a:rPr lang="en-US"/>
              <a:t>‹#›</a:t>
            </a:fld>
            <a:endParaRPr sz="3300"/>
          </a:p>
        </p:txBody>
      </p:sp>
      <p:sp>
        <p:nvSpPr>
          <p:cNvPr id="349" name="Google Shape;349;p28:notes"/>
          <p:cNvSpPr/>
          <p:nvPr>
            <p:ph idx="2" type="sldImg"/>
          </p:nvPr>
        </p:nvSpPr>
        <p:spPr>
          <a:xfrm>
            <a:off x="1260475" y="722313"/>
            <a:ext cx="4795838"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0" name="Google Shape;350;p28:notes"/>
          <p:cNvSpPr txBox="1"/>
          <p:nvPr>
            <p:ph idx="1" type="body"/>
          </p:nvPr>
        </p:nvSpPr>
        <p:spPr>
          <a:xfrm>
            <a:off x="976313" y="4560888"/>
            <a:ext cx="536257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sz="1600"/>
              <a:t>Scanner can be used to read in multiple values on one line as long as whitespace is entered in between each value on the line.   If whitespace is not used to separate the values, the values would be considered one value.</a:t>
            </a:r>
            <a:endParaRPr/>
          </a:p>
          <a:p>
            <a:pPr indent="0" lvl="0" marL="0" rtl="0" algn="l">
              <a:spcBef>
                <a:spcPts val="480"/>
              </a:spcBef>
              <a:spcAft>
                <a:spcPts val="0"/>
              </a:spcAft>
              <a:buNone/>
            </a:pPr>
            <a:r>
              <a:t/>
            </a:r>
            <a:endParaRPr sz="1600"/>
          </a:p>
          <a:p>
            <a:pPr indent="0" lvl="0" marL="0" rtl="0" algn="l">
              <a:spcBef>
                <a:spcPts val="480"/>
              </a:spcBef>
              <a:spcAft>
                <a:spcPts val="0"/>
              </a:spcAft>
              <a:buNone/>
            </a:pPr>
            <a:r>
              <a:rPr lang="en-US" sz="1600"/>
              <a:t>For the example,if </a:t>
            </a:r>
            <a:r>
              <a:rPr lang="en-US" sz="1600">
                <a:latin typeface="Courier New"/>
                <a:ea typeface="Courier New"/>
                <a:cs typeface="Courier New"/>
                <a:sym typeface="Courier New"/>
              </a:rPr>
              <a:t>1 2 3 4 5</a:t>
            </a:r>
            <a:r>
              <a:rPr lang="en-US" sz="1600"/>
              <a:t> is entered.   Only values  </a:t>
            </a:r>
            <a:r>
              <a:rPr lang="en-US" sz="1600">
                <a:latin typeface="Courier New"/>
                <a:ea typeface="Courier New"/>
                <a:cs typeface="Courier New"/>
                <a:sym typeface="Courier New"/>
              </a:rPr>
              <a:t>1 2 3</a:t>
            </a:r>
            <a:r>
              <a:rPr lang="en-US" sz="1600"/>
              <a:t> are read in because the code only had 3 </a:t>
            </a:r>
            <a:r>
              <a:rPr lang="en-US" sz="1600">
                <a:latin typeface="Courier New"/>
                <a:ea typeface="Courier New"/>
                <a:cs typeface="Courier New"/>
                <a:sym typeface="Courier New"/>
              </a:rPr>
              <a:t>nextInt()</a:t>
            </a:r>
            <a:r>
              <a:rPr lang="en-US" sz="1600"/>
              <a:t> method calls.</a:t>
            </a:r>
            <a:endParaRPr/>
          </a:p>
          <a:p>
            <a:pPr indent="0" lvl="0" marL="0" rtl="0" algn="l">
              <a:spcBef>
                <a:spcPts val="480"/>
              </a:spcBef>
              <a:spcAft>
                <a:spcPts val="0"/>
              </a:spcAft>
              <a:buNone/>
            </a:pPr>
            <a:r>
              <a:t/>
            </a:r>
            <a:endParaRPr sz="1600"/>
          </a:p>
          <a:p>
            <a:pPr indent="0" lvl="0" marL="0" rtl="0" algn="l">
              <a:spcBef>
                <a:spcPts val="480"/>
              </a:spcBef>
              <a:spcAft>
                <a:spcPts val="0"/>
              </a:spcAft>
              <a:buNone/>
            </a:pPr>
            <a:r>
              <a:rPr lang="en-US" sz="1600"/>
              <a:t>If </a:t>
            </a:r>
            <a:r>
              <a:rPr lang="en-US" sz="1600">
                <a:latin typeface="Courier New"/>
                <a:ea typeface="Courier New"/>
                <a:cs typeface="Courier New"/>
                <a:sym typeface="Courier New"/>
              </a:rPr>
              <a:t>12345</a:t>
            </a:r>
            <a:r>
              <a:rPr lang="en-US" sz="1600"/>
              <a:t>, was entered with no spaces, then </a:t>
            </a:r>
            <a:r>
              <a:rPr lang="en-US" sz="1600">
                <a:latin typeface="Courier New"/>
                <a:ea typeface="Courier New"/>
                <a:cs typeface="Courier New"/>
                <a:sym typeface="Courier New"/>
              </a:rPr>
              <a:t>12345</a:t>
            </a:r>
            <a:r>
              <a:rPr lang="en-US" sz="1600"/>
              <a:t> would be the first and only value read in.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p29:notes"/>
          <p:cNvSpPr txBox="1"/>
          <p:nvPr>
            <p:ph idx="12" type="sldNum"/>
          </p:nvPr>
        </p:nvSpPr>
        <p:spPr>
          <a:xfrm>
            <a:off x="1579563" y="9128125"/>
            <a:ext cx="5735637" cy="473075"/>
          </a:xfrm>
          <a:prstGeom prst="rect">
            <a:avLst/>
          </a:prstGeom>
          <a:noFill/>
          <a:ln>
            <a:noFill/>
          </a:ln>
        </p:spPr>
        <p:txBody>
          <a:bodyPr anchorCtr="0" anchor="b" bIns="47825" lIns="95650" spcFirstLastPara="1" rIns="95650" wrap="square" tIns="47825">
            <a:noAutofit/>
          </a:bodyPr>
          <a:lstStyle/>
          <a:p>
            <a:pPr indent="0" lvl="0" marL="0" rtl="0" algn="r">
              <a:spcBef>
                <a:spcPts val="0"/>
              </a:spcBef>
              <a:spcAft>
                <a:spcPts val="0"/>
              </a:spcAft>
              <a:buNone/>
            </a:pPr>
            <a:r>
              <a:rPr lang="en-US"/>
              <a:t>©A+ Computer Science     www.apluscompsci.com                 </a:t>
            </a:r>
            <a:fld id="{00000000-1234-1234-1234-123412341234}" type="slidenum">
              <a:rPr lang="en-US"/>
              <a:t>‹#›</a:t>
            </a:fld>
            <a:endParaRPr sz="3300"/>
          </a:p>
        </p:txBody>
      </p:sp>
      <p:sp>
        <p:nvSpPr>
          <p:cNvPr id="360" name="Google Shape;360;p29:notes"/>
          <p:cNvSpPr/>
          <p:nvPr>
            <p:ph idx="2" type="sldImg"/>
          </p:nvPr>
        </p:nvSpPr>
        <p:spPr>
          <a:xfrm>
            <a:off x="1260475" y="722313"/>
            <a:ext cx="4795838"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1" name="Google Shape;361;p29:notes"/>
          <p:cNvSpPr txBox="1"/>
          <p:nvPr>
            <p:ph idx="1" type="body"/>
          </p:nvPr>
        </p:nvSpPr>
        <p:spPr>
          <a:xfrm>
            <a:off x="976313" y="4560888"/>
            <a:ext cx="536257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sz="1600"/>
              <a:t>Scanner can be used to read in multiple values on one line as long as whitespace is entered in between each value on the line.   </a:t>
            </a:r>
            <a:endParaRPr sz="1600"/>
          </a:p>
          <a:p>
            <a:pPr indent="0" lvl="0" marL="0" rtl="0" algn="l">
              <a:spcBef>
                <a:spcPts val="480"/>
              </a:spcBef>
              <a:spcAft>
                <a:spcPts val="0"/>
              </a:spcAft>
              <a:buNone/>
            </a:pPr>
            <a:r>
              <a:rPr lang="en-US" sz="1600"/>
              <a:t>If whitespace is not used to separate the values, the values would be considered one value.</a:t>
            </a:r>
            <a:endParaRPr/>
          </a:p>
          <a:p>
            <a:pPr indent="0" lvl="0" marL="0" rtl="0" algn="l">
              <a:spcBef>
                <a:spcPts val="480"/>
              </a:spcBef>
              <a:spcAft>
                <a:spcPts val="0"/>
              </a:spcAft>
              <a:buNone/>
            </a:pPr>
            <a:r>
              <a:t/>
            </a:r>
            <a:endParaRPr sz="1600"/>
          </a:p>
          <a:p>
            <a:pPr indent="0" lvl="0" marL="0" rtl="0" algn="l">
              <a:spcBef>
                <a:spcPts val="480"/>
              </a:spcBef>
              <a:spcAft>
                <a:spcPts val="0"/>
              </a:spcAft>
              <a:buNone/>
            </a:pPr>
            <a:r>
              <a:rPr lang="en-US" sz="1600"/>
              <a:t>For the example,if </a:t>
            </a:r>
            <a:r>
              <a:rPr lang="en-US" sz="1600">
                <a:latin typeface="Courier New"/>
                <a:ea typeface="Courier New"/>
                <a:cs typeface="Courier New"/>
                <a:sym typeface="Courier New"/>
              </a:rPr>
              <a:t>1 2 3 4 5</a:t>
            </a:r>
            <a:r>
              <a:rPr lang="en-US" sz="1600"/>
              <a:t> is entered as input for the code above, the code would print 3.</a:t>
            </a:r>
            <a:endParaRPr/>
          </a:p>
          <a:p>
            <a:pPr indent="0" lvl="0" marL="0" rtl="0" algn="l">
              <a:spcBef>
                <a:spcPts val="480"/>
              </a:spcBef>
              <a:spcAft>
                <a:spcPts val="0"/>
              </a:spcAft>
              <a:buNone/>
            </a:pPr>
            <a:r>
              <a:rPr lang="en-US" sz="1600"/>
              <a:t>1 + 2 are read in and their sum is printed on the screen.</a:t>
            </a:r>
            <a:endParaRPr/>
          </a:p>
          <a:p>
            <a:pPr indent="0" lvl="0" marL="0" rtl="0" algn="l">
              <a:spcBef>
                <a:spcPts val="480"/>
              </a:spcBef>
              <a:spcAft>
                <a:spcPts val="0"/>
              </a:spcAft>
              <a:buNone/>
            </a:pPr>
            <a:r>
              <a:rPr lang="en-US" sz="1600"/>
              <a:t>The code above prints the sum of the first two int values typed in.   </a:t>
            </a:r>
            <a:endParaRPr/>
          </a:p>
          <a:p>
            <a:pPr indent="0" lvl="0" marL="0" rtl="0" algn="l">
              <a:spcBef>
                <a:spcPts val="480"/>
              </a:spcBef>
              <a:spcAft>
                <a:spcPts val="0"/>
              </a:spcAft>
              <a:buNone/>
            </a:pPr>
            <a:r>
              <a:t/>
            </a:r>
            <a:endParaRPr sz="16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3:notes"/>
          <p:cNvSpPr txBox="1"/>
          <p:nvPr>
            <p:ph idx="12" type="sldNum"/>
          </p:nvPr>
        </p:nvSpPr>
        <p:spPr>
          <a:xfrm>
            <a:off x="1579563" y="9128125"/>
            <a:ext cx="5735637" cy="473075"/>
          </a:xfrm>
          <a:prstGeom prst="rect">
            <a:avLst/>
          </a:prstGeom>
          <a:noFill/>
          <a:ln>
            <a:noFill/>
          </a:ln>
        </p:spPr>
        <p:txBody>
          <a:bodyPr anchorCtr="0" anchor="b" bIns="47825" lIns="95650" spcFirstLastPara="1" rIns="95650" wrap="square" tIns="47825">
            <a:noAutofit/>
          </a:bodyPr>
          <a:lstStyle/>
          <a:p>
            <a:pPr indent="0" lvl="0" marL="0" rtl="0" algn="r">
              <a:spcBef>
                <a:spcPts val="0"/>
              </a:spcBef>
              <a:spcAft>
                <a:spcPts val="0"/>
              </a:spcAft>
              <a:buNone/>
            </a:pPr>
            <a:r>
              <a:rPr lang="en-US"/>
              <a:t>©A+ Computer Science     www.apluscompsci.com                 </a:t>
            </a:r>
            <a:fld id="{00000000-1234-1234-1234-123412341234}" type="slidenum">
              <a:rPr lang="en-US"/>
              <a:t>‹#›</a:t>
            </a:fld>
            <a:endParaRPr sz="3300"/>
          </a:p>
        </p:txBody>
      </p:sp>
      <p:sp>
        <p:nvSpPr>
          <p:cNvPr id="100" name="Google Shape;100;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 name="Google Shape;101;p3: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sz="1600"/>
              <a:t>In order to use Scanner, you must import </a:t>
            </a:r>
            <a:r>
              <a:rPr lang="en-US" sz="1600">
                <a:latin typeface="Courier New"/>
                <a:ea typeface="Courier New"/>
                <a:cs typeface="Courier New"/>
                <a:sym typeface="Courier New"/>
              </a:rPr>
              <a:t>java.util.Scanner</a:t>
            </a:r>
            <a:r>
              <a:rPr lang="en-US" sz="1600"/>
              <a:t>.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p30:notes"/>
          <p:cNvSpPr txBox="1"/>
          <p:nvPr>
            <p:ph idx="12" type="sldNum"/>
          </p:nvPr>
        </p:nvSpPr>
        <p:spPr>
          <a:xfrm>
            <a:off x="1579563" y="9128125"/>
            <a:ext cx="5735637" cy="473075"/>
          </a:xfrm>
          <a:prstGeom prst="rect">
            <a:avLst/>
          </a:prstGeom>
          <a:noFill/>
          <a:ln>
            <a:noFill/>
          </a:ln>
        </p:spPr>
        <p:txBody>
          <a:bodyPr anchorCtr="0" anchor="b" bIns="47825" lIns="95650" spcFirstLastPara="1" rIns="95650" wrap="square" tIns="47825">
            <a:noAutofit/>
          </a:bodyPr>
          <a:lstStyle/>
          <a:p>
            <a:pPr indent="0" lvl="0" marL="0" rtl="0" algn="r">
              <a:spcBef>
                <a:spcPts val="0"/>
              </a:spcBef>
              <a:spcAft>
                <a:spcPts val="0"/>
              </a:spcAft>
              <a:buNone/>
            </a:pPr>
            <a:r>
              <a:rPr lang="en-US"/>
              <a:t>©A+ Computer Science     www.apluscompsci.com                 </a:t>
            </a:r>
            <a:fld id="{00000000-1234-1234-1234-123412341234}" type="slidenum">
              <a:rPr lang="en-US"/>
              <a:t>‹#›</a:t>
            </a:fld>
            <a:endParaRPr sz="3300"/>
          </a:p>
        </p:txBody>
      </p:sp>
      <p:sp>
        <p:nvSpPr>
          <p:cNvPr id="371" name="Google Shape;371;p30:notes"/>
          <p:cNvSpPr/>
          <p:nvPr>
            <p:ph idx="2" type="sldImg"/>
          </p:nvPr>
        </p:nvSpPr>
        <p:spPr>
          <a:xfrm>
            <a:off x="1260475" y="722313"/>
            <a:ext cx="4795838"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2" name="Google Shape;372;p30:notes"/>
          <p:cNvSpPr txBox="1"/>
          <p:nvPr>
            <p:ph idx="1" type="body"/>
          </p:nvPr>
        </p:nvSpPr>
        <p:spPr>
          <a:xfrm>
            <a:off x="976313" y="4560888"/>
            <a:ext cx="536257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sz="1600"/>
              <a:t>Scanner can be used to read in multiple values on one line as long as whitespace is entered in between each value on the line.   </a:t>
            </a:r>
            <a:endParaRPr sz="1600"/>
          </a:p>
          <a:p>
            <a:pPr indent="0" lvl="0" marL="0" rtl="0" algn="l">
              <a:spcBef>
                <a:spcPts val="480"/>
              </a:spcBef>
              <a:spcAft>
                <a:spcPts val="0"/>
              </a:spcAft>
              <a:buNone/>
            </a:pPr>
            <a:r>
              <a:rPr lang="en-US" sz="1600"/>
              <a:t>If whitespace is not used to separate the values, the values would be considered one value.</a:t>
            </a:r>
            <a:endParaRPr/>
          </a:p>
          <a:p>
            <a:pPr indent="0" lvl="0" marL="0" rtl="0" algn="l">
              <a:spcBef>
                <a:spcPts val="480"/>
              </a:spcBef>
              <a:spcAft>
                <a:spcPts val="0"/>
              </a:spcAft>
              <a:buNone/>
            </a:pPr>
            <a:r>
              <a:t/>
            </a:r>
            <a:endParaRPr sz="16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p31:notes"/>
          <p:cNvSpPr/>
          <p:nvPr>
            <p:ph idx="2" type="sldImg"/>
          </p:nvPr>
        </p:nvSpPr>
        <p:spPr>
          <a:xfrm>
            <a:off x="1257300" y="720725"/>
            <a:ext cx="4802188"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82" name="Google Shape;382;p31: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p3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9" name="Google Shape;389;p32: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p33:notes"/>
          <p:cNvSpPr txBox="1"/>
          <p:nvPr>
            <p:ph idx="12" type="sldNum"/>
          </p:nvPr>
        </p:nvSpPr>
        <p:spPr>
          <a:xfrm>
            <a:off x="1579563" y="9128125"/>
            <a:ext cx="5735637" cy="473075"/>
          </a:xfrm>
          <a:prstGeom prst="rect">
            <a:avLst/>
          </a:prstGeom>
          <a:noFill/>
          <a:ln>
            <a:noFill/>
          </a:ln>
        </p:spPr>
        <p:txBody>
          <a:bodyPr anchorCtr="0" anchor="b" bIns="47825" lIns="95650" spcFirstLastPara="1" rIns="95650" wrap="square" tIns="47825">
            <a:noAutofit/>
          </a:bodyPr>
          <a:lstStyle/>
          <a:p>
            <a:pPr indent="0" lvl="0" marL="0" rtl="0" algn="r">
              <a:spcBef>
                <a:spcPts val="0"/>
              </a:spcBef>
              <a:spcAft>
                <a:spcPts val="0"/>
              </a:spcAft>
              <a:buNone/>
            </a:pPr>
            <a:r>
              <a:rPr lang="en-US"/>
              <a:t>©A+ Computer Science     www.apluscompsci.com                 </a:t>
            </a:r>
            <a:fld id="{00000000-1234-1234-1234-123412341234}" type="slidenum">
              <a:rPr lang="en-US"/>
              <a:t>‹#›</a:t>
            </a:fld>
            <a:endParaRPr sz="3300"/>
          </a:p>
        </p:txBody>
      </p:sp>
      <p:sp>
        <p:nvSpPr>
          <p:cNvPr id="395" name="Google Shape;395;p3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6" name="Google Shape;396;p33: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4:notes"/>
          <p:cNvSpPr txBox="1"/>
          <p:nvPr>
            <p:ph idx="12" type="sldNum"/>
          </p:nvPr>
        </p:nvSpPr>
        <p:spPr>
          <a:xfrm>
            <a:off x="1579563" y="9128125"/>
            <a:ext cx="5735637" cy="473075"/>
          </a:xfrm>
          <a:prstGeom prst="rect">
            <a:avLst/>
          </a:prstGeom>
          <a:noFill/>
          <a:ln>
            <a:noFill/>
          </a:ln>
        </p:spPr>
        <p:txBody>
          <a:bodyPr anchorCtr="0" anchor="b" bIns="47825" lIns="95650" spcFirstLastPara="1" rIns="95650" wrap="square" tIns="47825">
            <a:noAutofit/>
          </a:bodyPr>
          <a:lstStyle/>
          <a:p>
            <a:pPr indent="0" lvl="0" marL="0" rtl="0" algn="r">
              <a:spcBef>
                <a:spcPts val="0"/>
              </a:spcBef>
              <a:spcAft>
                <a:spcPts val="0"/>
              </a:spcAft>
              <a:buNone/>
            </a:pPr>
            <a:r>
              <a:rPr lang="en-US"/>
              <a:t>©A+ Computer Science     www.apluscompsci.com                 </a:t>
            </a:r>
            <a:fld id="{00000000-1234-1234-1234-123412341234}" type="slidenum">
              <a:rPr lang="en-US"/>
              <a:t>‹#›</a:t>
            </a:fld>
            <a:endParaRPr sz="3300"/>
          </a:p>
        </p:txBody>
      </p:sp>
      <p:sp>
        <p:nvSpPr>
          <p:cNvPr id="108" name="Google Shape;108;p4:notes"/>
          <p:cNvSpPr/>
          <p:nvPr>
            <p:ph idx="2" type="sldImg"/>
          </p:nvPr>
        </p:nvSpPr>
        <p:spPr>
          <a:xfrm>
            <a:off x="1260475" y="722313"/>
            <a:ext cx="4795838"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9" name="Google Shape;109;p4:notes"/>
          <p:cNvSpPr txBox="1"/>
          <p:nvPr>
            <p:ph idx="1" type="body"/>
          </p:nvPr>
        </p:nvSpPr>
        <p:spPr>
          <a:xfrm>
            <a:off x="976313" y="4560888"/>
            <a:ext cx="536257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sz="1600">
                <a:latin typeface="Courier New"/>
                <a:ea typeface="Courier New"/>
                <a:cs typeface="Courier New"/>
                <a:sym typeface="Courier New"/>
              </a:rPr>
              <a:t>Scanner</a:t>
            </a:r>
            <a:r>
              <a:rPr lang="en-US" sz="1600"/>
              <a:t> is a class which must be instantiated before it can be used.  In other words, you must make a new </a:t>
            </a:r>
            <a:r>
              <a:rPr lang="en-US" sz="1600">
                <a:latin typeface="Courier New"/>
                <a:ea typeface="Courier New"/>
                <a:cs typeface="Courier New"/>
                <a:sym typeface="Courier New"/>
              </a:rPr>
              <a:t>Scanner</a:t>
            </a:r>
            <a:r>
              <a:rPr lang="en-US" sz="1600"/>
              <a:t> if you want to use </a:t>
            </a:r>
            <a:r>
              <a:rPr lang="en-US" sz="1600">
                <a:latin typeface="Courier New"/>
                <a:ea typeface="Courier New"/>
                <a:cs typeface="Courier New"/>
                <a:sym typeface="Courier New"/>
              </a:rPr>
              <a:t>Scanner</a:t>
            </a:r>
            <a:r>
              <a:rPr lang="en-US" sz="1600"/>
              <a:t>.   A reference must be used to store the location in memory of the </a:t>
            </a:r>
            <a:r>
              <a:rPr lang="en-US" sz="1600">
                <a:latin typeface="Courier New"/>
                <a:ea typeface="Courier New"/>
                <a:cs typeface="Courier New"/>
                <a:sym typeface="Courier New"/>
              </a:rPr>
              <a:t>Scanner</a:t>
            </a:r>
            <a:r>
              <a:rPr lang="en-US" sz="1600"/>
              <a:t> object created.  </a:t>
            </a:r>
            <a:br>
              <a:rPr lang="en-US" sz="1600"/>
            </a:br>
            <a:endParaRPr sz="1600"/>
          </a:p>
          <a:p>
            <a:pPr indent="0" lvl="0" marL="0" rtl="0" algn="l">
              <a:spcBef>
                <a:spcPts val="480"/>
              </a:spcBef>
              <a:spcAft>
                <a:spcPts val="0"/>
              </a:spcAft>
              <a:buNone/>
            </a:pPr>
            <a:r>
              <a:rPr lang="en-US" sz="1600">
                <a:latin typeface="Courier New"/>
                <a:ea typeface="Courier New"/>
                <a:cs typeface="Courier New"/>
                <a:sym typeface="Courier New"/>
              </a:rPr>
              <a:t>System.in</a:t>
            </a:r>
            <a:r>
              <a:rPr lang="en-US" sz="1600"/>
              <a:t> is the parameter passed to the </a:t>
            </a:r>
            <a:r>
              <a:rPr lang="en-US" sz="1600">
                <a:latin typeface="Courier New"/>
                <a:ea typeface="Courier New"/>
                <a:cs typeface="Courier New"/>
                <a:sym typeface="Courier New"/>
              </a:rPr>
              <a:t>Scanner</a:t>
            </a:r>
            <a:r>
              <a:rPr lang="en-US" sz="1600"/>
              <a:t> constructor so that Java will know to connect the new </a:t>
            </a:r>
            <a:r>
              <a:rPr lang="en-US" sz="1600">
                <a:latin typeface="Courier New"/>
                <a:ea typeface="Courier New"/>
                <a:cs typeface="Courier New"/>
                <a:sym typeface="Courier New"/>
              </a:rPr>
              <a:t>Scanner</a:t>
            </a:r>
            <a:r>
              <a:rPr lang="en-US" sz="1600"/>
              <a:t> to the keyboard.  keyboard is a reference that will store the location/memory address of newly created </a:t>
            </a:r>
            <a:r>
              <a:rPr lang="en-US" sz="1600">
                <a:latin typeface="Courier New"/>
                <a:ea typeface="Courier New"/>
                <a:cs typeface="Courier New"/>
                <a:sym typeface="Courier New"/>
              </a:rPr>
              <a:t>Scanner</a:t>
            </a:r>
            <a:r>
              <a:rPr lang="en-US" sz="1600"/>
              <a:t> object.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1" name="Google Shape;121;p5: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6:notes"/>
          <p:cNvSpPr txBox="1"/>
          <p:nvPr>
            <p:ph idx="12" type="sldNum"/>
          </p:nvPr>
        </p:nvSpPr>
        <p:spPr>
          <a:xfrm>
            <a:off x="1579563" y="9128125"/>
            <a:ext cx="5735637" cy="473075"/>
          </a:xfrm>
          <a:prstGeom prst="rect">
            <a:avLst/>
          </a:prstGeom>
          <a:noFill/>
          <a:ln>
            <a:noFill/>
          </a:ln>
        </p:spPr>
        <p:txBody>
          <a:bodyPr anchorCtr="0" anchor="b" bIns="47825" lIns="95650" spcFirstLastPara="1" rIns="95650" wrap="square" tIns="47825">
            <a:noAutofit/>
          </a:bodyPr>
          <a:lstStyle/>
          <a:p>
            <a:pPr indent="0" lvl="0" marL="0" rtl="0" algn="r">
              <a:spcBef>
                <a:spcPts val="0"/>
              </a:spcBef>
              <a:spcAft>
                <a:spcPts val="0"/>
              </a:spcAft>
              <a:buNone/>
            </a:pPr>
            <a:r>
              <a:rPr lang="en-US"/>
              <a:t>©A+ Computer Science     www.apluscompsci.com                 </a:t>
            </a:r>
            <a:fld id="{00000000-1234-1234-1234-123412341234}" type="slidenum">
              <a:rPr lang="en-US"/>
              <a:t>‹#›</a:t>
            </a:fld>
            <a:endParaRPr sz="3300"/>
          </a:p>
        </p:txBody>
      </p:sp>
      <p:sp>
        <p:nvSpPr>
          <p:cNvPr id="131" name="Google Shape;131;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 name="Google Shape;132;p6:notes"/>
          <p:cNvSpPr txBox="1"/>
          <p:nvPr>
            <p:ph idx="1" type="body"/>
          </p:nvPr>
        </p:nvSpPr>
        <p:spPr>
          <a:xfrm>
            <a:off x="731838" y="4560888"/>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sz="1600"/>
              <a:t>This chart lists the Scanner methods that will be used most frequently.  More Scanner methods will be introduced later.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9" name="Google Shape;139;p7: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8:notes"/>
          <p:cNvSpPr txBox="1"/>
          <p:nvPr>
            <p:ph idx="12" type="sldNum"/>
          </p:nvPr>
        </p:nvSpPr>
        <p:spPr>
          <a:xfrm>
            <a:off x="1579563" y="9128125"/>
            <a:ext cx="5735637" cy="473075"/>
          </a:xfrm>
          <a:prstGeom prst="rect">
            <a:avLst/>
          </a:prstGeom>
          <a:noFill/>
          <a:ln>
            <a:noFill/>
          </a:ln>
        </p:spPr>
        <p:txBody>
          <a:bodyPr anchorCtr="0" anchor="b" bIns="47825" lIns="95650" spcFirstLastPara="1" rIns="95650" wrap="square" tIns="47825">
            <a:noAutofit/>
          </a:bodyPr>
          <a:lstStyle/>
          <a:p>
            <a:pPr indent="0" lvl="0" marL="0" rtl="0" algn="r">
              <a:spcBef>
                <a:spcPts val="0"/>
              </a:spcBef>
              <a:spcAft>
                <a:spcPts val="0"/>
              </a:spcAft>
              <a:buNone/>
            </a:pPr>
            <a:r>
              <a:rPr lang="en-US"/>
              <a:t>©A+ Computer Science     www.apluscompsci.com                 </a:t>
            </a:r>
            <a:fld id="{00000000-1234-1234-1234-123412341234}" type="slidenum">
              <a:rPr lang="en-US"/>
              <a:t>‹#›</a:t>
            </a:fld>
            <a:endParaRPr sz="3300"/>
          </a:p>
        </p:txBody>
      </p:sp>
      <p:sp>
        <p:nvSpPr>
          <p:cNvPr id="149" name="Google Shape;149;p8:notes"/>
          <p:cNvSpPr/>
          <p:nvPr>
            <p:ph idx="2" type="sldImg"/>
          </p:nvPr>
        </p:nvSpPr>
        <p:spPr>
          <a:xfrm>
            <a:off x="1260475" y="722313"/>
            <a:ext cx="4795838"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0" name="Google Shape;150;p8:notes"/>
          <p:cNvSpPr txBox="1"/>
          <p:nvPr>
            <p:ph idx="1" type="body"/>
          </p:nvPr>
        </p:nvSpPr>
        <p:spPr>
          <a:xfrm>
            <a:off x="976313" y="4560888"/>
            <a:ext cx="536257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sz="1600"/>
              <a:t>The </a:t>
            </a:r>
            <a:r>
              <a:rPr lang="en-US" sz="1600">
                <a:latin typeface="Courier New"/>
                <a:ea typeface="Courier New"/>
                <a:cs typeface="Courier New"/>
                <a:sym typeface="Courier New"/>
              </a:rPr>
              <a:t>nextInt()</a:t>
            </a:r>
            <a:r>
              <a:rPr lang="en-US" sz="1600"/>
              <a:t> method is used to tell a Scanner object to retrieve the next integer value entered.  </a:t>
            </a:r>
            <a:endParaRPr/>
          </a:p>
          <a:p>
            <a:pPr indent="0" lvl="0" marL="0" rtl="0" algn="l">
              <a:spcBef>
                <a:spcPts val="480"/>
              </a:spcBef>
              <a:spcAft>
                <a:spcPts val="0"/>
              </a:spcAft>
              <a:buNone/>
            </a:pPr>
            <a:r>
              <a:rPr lang="en-US" sz="1600"/>
              <a:t>In the example, the next integer typed in on the keyboard would be read in and placed in the integer variable num.  </a:t>
            </a:r>
            <a:endParaRPr/>
          </a:p>
          <a:p>
            <a:pPr indent="0" lvl="0" marL="0" rtl="0" algn="l">
              <a:spcBef>
                <a:spcPts val="480"/>
              </a:spcBef>
              <a:spcAft>
                <a:spcPts val="0"/>
              </a:spcAft>
              <a:buNone/>
            </a:pPr>
            <a:r>
              <a:rPr lang="en-US" sz="1600">
                <a:latin typeface="Courier New"/>
                <a:ea typeface="Courier New"/>
                <a:cs typeface="Courier New"/>
                <a:sym typeface="Courier New"/>
              </a:rPr>
              <a:t>nextInt()</a:t>
            </a:r>
            <a:r>
              <a:rPr lang="en-US" sz="1600"/>
              <a:t> will read up to the first whitespace value entered.</a:t>
            </a:r>
            <a:endParaRPr/>
          </a:p>
          <a:p>
            <a:pPr indent="0" lvl="0" marL="0" rtl="0" algn="l">
              <a:spcBef>
                <a:spcPts val="480"/>
              </a:spcBef>
              <a:spcAft>
                <a:spcPts val="0"/>
              </a:spcAft>
              <a:buNone/>
            </a:pPr>
            <a:r>
              <a:rPr lang="en-US" sz="1600"/>
              <a:t>Whitespace would be any enter(\n), tab(\t), or space.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9:notes"/>
          <p:cNvSpPr txBox="1"/>
          <p:nvPr>
            <p:ph idx="12" type="sldNum"/>
          </p:nvPr>
        </p:nvSpPr>
        <p:spPr>
          <a:xfrm>
            <a:off x="1579563" y="9128125"/>
            <a:ext cx="5735637" cy="473075"/>
          </a:xfrm>
          <a:prstGeom prst="rect">
            <a:avLst/>
          </a:prstGeom>
          <a:noFill/>
          <a:ln>
            <a:noFill/>
          </a:ln>
        </p:spPr>
        <p:txBody>
          <a:bodyPr anchorCtr="0" anchor="b" bIns="47825" lIns="95650" spcFirstLastPara="1" rIns="95650" wrap="square" tIns="47825">
            <a:noAutofit/>
          </a:bodyPr>
          <a:lstStyle/>
          <a:p>
            <a:pPr indent="0" lvl="0" marL="0" rtl="0" algn="r">
              <a:spcBef>
                <a:spcPts val="0"/>
              </a:spcBef>
              <a:spcAft>
                <a:spcPts val="0"/>
              </a:spcAft>
              <a:buNone/>
            </a:pPr>
            <a:r>
              <a:rPr lang="en-US"/>
              <a:t>©A+ Computer Science     www.apluscompsci.com                 </a:t>
            </a:r>
            <a:fld id="{00000000-1234-1234-1234-123412341234}" type="slidenum">
              <a:rPr lang="en-US"/>
              <a:t>‹#›</a:t>
            </a:fld>
            <a:endParaRPr sz="3300"/>
          </a:p>
        </p:txBody>
      </p:sp>
      <p:sp>
        <p:nvSpPr>
          <p:cNvPr id="159" name="Google Shape;159;p9:notes"/>
          <p:cNvSpPr/>
          <p:nvPr>
            <p:ph idx="2" type="sldImg"/>
          </p:nvPr>
        </p:nvSpPr>
        <p:spPr>
          <a:xfrm>
            <a:off x="1260475" y="722313"/>
            <a:ext cx="4795838"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0" name="Google Shape;160;p9:notes"/>
          <p:cNvSpPr txBox="1"/>
          <p:nvPr>
            <p:ph idx="1" type="body"/>
          </p:nvPr>
        </p:nvSpPr>
        <p:spPr>
          <a:xfrm>
            <a:off x="976313" y="4560888"/>
            <a:ext cx="536257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sz="1600"/>
              <a:t>The </a:t>
            </a:r>
            <a:r>
              <a:rPr lang="en-US" sz="1600">
                <a:latin typeface="Courier New"/>
                <a:ea typeface="Courier New"/>
                <a:cs typeface="Courier New"/>
                <a:sym typeface="Courier New"/>
              </a:rPr>
              <a:t>nextInt()</a:t>
            </a:r>
            <a:r>
              <a:rPr lang="en-US" sz="1600"/>
              <a:t> method is used to tell a Scanner object to retrieve the next integer value entered.  </a:t>
            </a:r>
            <a:endParaRPr/>
          </a:p>
          <a:p>
            <a:pPr indent="0" lvl="0" marL="0" rtl="0" algn="l">
              <a:spcBef>
                <a:spcPts val="480"/>
              </a:spcBef>
              <a:spcAft>
                <a:spcPts val="0"/>
              </a:spcAft>
              <a:buNone/>
            </a:pPr>
            <a:r>
              <a:rPr lang="en-US" sz="1600"/>
              <a:t>In the example, the next integer typed in on the keyboard would be read in and placed in the integer variable num.  </a:t>
            </a:r>
            <a:endParaRPr/>
          </a:p>
          <a:p>
            <a:pPr indent="0" lvl="0" marL="0" rtl="0" algn="l">
              <a:spcBef>
                <a:spcPts val="480"/>
              </a:spcBef>
              <a:spcAft>
                <a:spcPts val="0"/>
              </a:spcAft>
              <a:buNone/>
            </a:pPr>
            <a:r>
              <a:rPr lang="en-US" sz="1600">
                <a:latin typeface="Courier New"/>
                <a:ea typeface="Courier New"/>
                <a:cs typeface="Courier New"/>
                <a:sym typeface="Courier New"/>
              </a:rPr>
              <a:t>nextInt()</a:t>
            </a:r>
            <a:r>
              <a:rPr lang="en-US" sz="1600"/>
              <a:t> will read up to the first whitespace value entered.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4" name="Shape 14"/>
        <p:cNvGrpSpPr/>
        <p:nvPr/>
      </p:nvGrpSpPr>
      <p:grpSpPr>
        <a:xfrm>
          <a:off x="0" y="0"/>
          <a:ext cx="0" cy="0"/>
          <a:chOff x="0" y="0"/>
          <a:chExt cx="0" cy="0"/>
        </a:xfrm>
      </p:grpSpPr>
      <p:sp>
        <p:nvSpPr>
          <p:cNvPr id="15" name="Google Shape;15;p2"/>
          <p:cNvSpPr txBox="1"/>
          <p:nvPr>
            <p:ph idx="12" type="sldNum"/>
          </p:nvPr>
        </p:nvSpPr>
        <p:spPr>
          <a:xfrm>
            <a:off x="1981200" y="6248400"/>
            <a:ext cx="6477000" cy="457200"/>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b="1" i="0" sz="1200" u="none" cap="none" strike="noStrike">
                <a:solidFill>
                  <a:schemeClr val="dk1"/>
                </a:solidFill>
                <a:latin typeface="Arial"/>
                <a:ea typeface="Arial"/>
                <a:cs typeface="Arial"/>
                <a:sym typeface="Arial"/>
              </a:defRPr>
            </a:lvl1pPr>
            <a:lvl2pPr indent="0" lvl="1" marL="0" marR="0" algn="l">
              <a:spcBef>
                <a:spcPts val="0"/>
              </a:spcBef>
              <a:spcAft>
                <a:spcPts val="0"/>
              </a:spcAft>
              <a:buNone/>
              <a:defRPr b="1" i="0" sz="1200" u="none" cap="none" strike="noStrike">
                <a:solidFill>
                  <a:schemeClr val="dk1"/>
                </a:solidFill>
                <a:latin typeface="Arial"/>
                <a:ea typeface="Arial"/>
                <a:cs typeface="Arial"/>
                <a:sym typeface="Arial"/>
              </a:defRPr>
            </a:lvl2pPr>
            <a:lvl3pPr indent="0" lvl="2" marL="0" marR="0" algn="l">
              <a:spcBef>
                <a:spcPts val="0"/>
              </a:spcBef>
              <a:spcAft>
                <a:spcPts val="0"/>
              </a:spcAft>
              <a:buNone/>
              <a:defRPr b="1" i="0" sz="1200" u="none" cap="none" strike="noStrike">
                <a:solidFill>
                  <a:schemeClr val="dk1"/>
                </a:solidFill>
                <a:latin typeface="Arial"/>
                <a:ea typeface="Arial"/>
                <a:cs typeface="Arial"/>
                <a:sym typeface="Arial"/>
              </a:defRPr>
            </a:lvl3pPr>
            <a:lvl4pPr indent="0" lvl="3" marL="0" marR="0" algn="l">
              <a:spcBef>
                <a:spcPts val="0"/>
              </a:spcBef>
              <a:spcAft>
                <a:spcPts val="0"/>
              </a:spcAft>
              <a:buNone/>
              <a:defRPr b="1" i="0" sz="1200" u="none" cap="none" strike="noStrike">
                <a:solidFill>
                  <a:schemeClr val="dk1"/>
                </a:solidFill>
                <a:latin typeface="Arial"/>
                <a:ea typeface="Arial"/>
                <a:cs typeface="Arial"/>
                <a:sym typeface="Arial"/>
              </a:defRPr>
            </a:lvl4pPr>
            <a:lvl5pPr indent="0" lvl="4" marL="0" marR="0" algn="l">
              <a:spcBef>
                <a:spcPts val="0"/>
              </a:spcBef>
              <a:spcAft>
                <a:spcPts val="0"/>
              </a:spcAft>
              <a:buNone/>
              <a:defRPr b="1" i="0" sz="1200" u="none" cap="none" strike="noStrike">
                <a:solidFill>
                  <a:schemeClr val="dk1"/>
                </a:solidFill>
                <a:latin typeface="Arial"/>
                <a:ea typeface="Arial"/>
                <a:cs typeface="Arial"/>
                <a:sym typeface="Arial"/>
              </a:defRPr>
            </a:lvl5pPr>
            <a:lvl6pPr indent="0" lvl="5" marL="0" marR="0" algn="l">
              <a:spcBef>
                <a:spcPts val="0"/>
              </a:spcBef>
              <a:spcAft>
                <a:spcPts val="0"/>
              </a:spcAft>
              <a:buNone/>
              <a:defRPr b="1" i="0" sz="1200" u="none" cap="none" strike="noStrike">
                <a:solidFill>
                  <a:schemeClr val="dk1"/>
                </a:solidFill>
                <a:latin typeface="Arial"/>
                <a:ea typeface="Arial"/>
                <a:cs typeface="Arial"/>
                <a:sym typeface="Arial"/>
              </a:defRPr>
            </a:lvl6pPr>
            <a:lvl7pPr indent="0" lvl="6" marL="0" marR="0" algn="l">
              <a:spcBef>
                <a:spcPts val="0"/>
              </a:spcBef>
              <a:spcAft>
                <a:spcPts val="0"/>
              </a:spcAft>
              <a:buNone/>
              <a:defRPr b="1" i="0" sz="1200" u="none" cap="none" strike="noStrike">
                <a:solidFill>
                  <a:schemeClr val="dk1"/>
                </a:solidFill>
                <a:latin typeface="Arial"/>
                <a:ea typeface="Arial"/>
                <a:cs typeface="Arial"/>
                <a:sym typeface="Arial"/>
              </a:defRPr>
            </a:lvl7pPr>
            <a:lvl8pPr indent="0" lvl="7" marL="0" marR="0" algn="l">
              <a:spcBef>
                <a:spcPts val="0"/>
              </a:spcBef>
              <a:spcAft>
                <a:spcPts val="0"/>
              </a:spcAft>
              <a:buNone/>
              <a:defRPr b="1" i="0" sz="1200" u="none" cap="none" strike="noStrike">
                <a:solidFill>
                  <a:schemeClr val="dk1"/>
                </a:solidFill>
                <a:latin typeface="Arial"/>
                <a:ea typeface="Arial"/>
                <a:cs typeface="Arial"/>
                <a:sym typeface="Arial"/>
              </a:defRPr>
            </a:lvl8pPr>
            <a:lvl9pPr indent="0" lvl="8" marL="0" marR="0" algn="l">
              <a:spcBef>
                <a:spcPts val="0"/>
              </a:spcBef>
              <a:spcAft>
                <a:spcPts val="0"/>
              </a:spcAft>
              <a:buNone/>
              <a:defRPr b="1" i="0" sz="12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r>
              <a:rPr lang="en-US"/>
              <a:t>© A+ Computer Science  -  www.apluscompsci.com</a:t>
            </a:r>
            <a:endParaRPr b="0" sz="1400">
              <a:latin typeface="Times New Roman"/>
              <a:ea typeface="Times New Roman"/>
              <a:cs typeface="Times New Roman"/>
              <a:sym typeface="Times New Roman"/>
            </a:endParaRPr>
          </a:p>
          <a:p>
            <a:pPr indent="0" lvl="0" marL="0" rtl="0" algn="r">
              <a:spcBef>
                <a:spcPts val="0"/>
              </a:spcBef>
              <a:spcAft>
                <a:spcPts val="0"/>
              </a:spcAft>
              <a:buNone/>
            </a:pPr>
            <a:fld id="{00000000-1234-1234-1234-123412341234}" type="slidenum">
              <a:rPr b="0" lang="en-US" sz="1400">
                <a:latin typeface="Times New Roman"/>
                <a:ea typeface="Times New Roman"/>
                <a:cs typeface="Times New Roman"/>
                <a:sym typeface="Times New Roman"/>
              </a:rPr>
              <a:t>‹#›</a:t>
            </a:fld>
            <a:endParaRPr b="0" sz="1400">
              <a:latin typeface="Times New Roman"/>
              <a:ea typeface="Times New Roman"/>
              <a:cs typeface="Times New Roman"/>
              <a:sym typeface="Times New Roman"/>
            </a:endParaRPr>
          </a:p>
        </p:txBody>
      </p:sp>
      <p:pic>
        <p:nvPicPr>
          <p:cNvPr id="16" name="Google Shape;16;p2"/>
          <p:cNvPicPr preferRelativeResize="0"/>
          <p:nvPr/>
        </p:nvPicPr>
        <p:blipFill rotWithShape="1">
          <a:blip r:embed="rId2">
            <a:alphaModFix/>
          </a:blip>
          <a:srcRect b="0" l="0" r="0" t="0"/>
          <a:stretch/>
        </p:blipFill>
        <p:spPr>
          <a:xfrm>
            <a:off x="8153400" y="6289930"/>
            <a:ext cx="838200" cy="42664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0" name="Shape 70"/>
        <p:cNvGrpSpPr/>
        <p:nvPr/>
      </p:nvGrpSpPr>
      <p:grpSpPr>
        <a:xfrm>
          <a:off x="0" y="0"/>
          <a:ext cx="0" cy="0"/>
          <a:chOff x="0" y="0"/>
          <a:chExt cx="0" cy="0"/>
        </a:xfrm>
      </p:grpSpPr>
      <p:sp>
        <p:nvSpPr>
          <p:cNvPr id="71" name="Google Shape;71;p1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2" name="Google Shape;72;p11"/>
          <p:cNvSpPr txBox="1"/>
          <p:nvPr>
            <p:ph idx="1" type="body"/>
          </p:nvPr>
        </p:nvSpPr>
        <p:spPr>
          <a:xfrm rot="5400000">
            <a:off x="2514600" y="152400"/>
            <a:ext cx="4114800" cy="77724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3" name="Google Shape;73;p1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1" type="ftr"/>
          </p:nvPr>
        </p:nvSpPr>
        <p:spPr>
          <a:xfrm>
            <a:off x="3048000" y="6248400"/>
            <a:ext cx="2895600" cy="457200"/>
          </a:xfrm>
          <a:prstGeom prst="rect">
            <a:avLst/>
          </a:prstGeom>
          <a:noFill/>
          <a:ln>
            <a:noFill/>
          </a:ln>
        </p:spPr>
        <p:txBody>
          <a:bodyPr anchorCtr="0" anchor="t" bIns="45700" lIns="91425" spcFirstLastPara="1" rIns="91425" wrap="square" tIns="45700"/>
          <a:lstStyle>
            <a:lvl1pPr lvl="0" algn="ctr">
              <a:spcBef>
                <a:spcPts val="0"/>
              </a:spcBef>
              <a:spcAft>
                <a:spcPts val="0"/>
              </a:spcAft>
              <a:buSzPts val="1400"/>
              <a:buNone/>
              <a:defRPr b="1">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12"/>
          <p:cNvSpPr txBox="1"/>
          <p:nvPr>
            <p:ph type="title"/>
          </p:nvPr>
        </p:nvSpPr>
        <p:spPr>
          <a:xfrm rot="5400000">
            <a:off x="4743450" y="2381250"/>
            <a:ext cx="5486400" cy="19431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8" name="Google Shape;78;p12"/>
          <p:cNvSpPr txBox="1"/>
          <p:nvPr>
            <p:ph idx="1" type="body"/>
          </p:nvPr>
        </p:nvSpPr>
        <p:spPr>
          <a:xfrm rot="5400000">
            <a:off x="781050" y="514350"/>
            <a:ext cx="5486400" cy="56769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9" name="Google Shape;79;p1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1" type="ftr"/>
          </p:nvPr>
        </p:nvSpPr>
        <p:spPr>
          <a:xfrm>
            <a:off x="3048000" y="6248400"/>
            <a:ext cx="2895600" cy="457200"/>
          </a:xfrm>
          <a:prstGeom prst="rect">
            <a:avLst/>
          </a:prstGeom>
          <a:noFill/>
          <a:ln>
            <a:noFill/>
          </a:ln>
        </p:spPr>
        <p:txBody>
          <a:bodyPr anchorCtr="0" anchor="t" bIns="45700" lIns="91425" spcFirstLastPara="1" rIns="91425" wrap="square" tIns="45700"/>
          <a:lstStyle>
            <a:lvl1pPr lvl="0" algn="ctr">
              <a:spcBef>
                <a:spcPts val="0"/>
              </a:spcBef>
              <a:spcAft>
                <a:spcPts val="0"/>
              </a:spcAft>
              <a:buSzPts val="1400"/>
              <a:buNone/>
              <a:defRPr b="1">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lstStyle>
            <a:lvl1pPr lvl="0" algn="ctr">
              <a:spcBef>
                <a:spcPts val="640"/>
              </a:spcBef>
              <a:spcAft>
                <a:spcPts val="0"/>
              </a:spcAft>
              <a:buClr>
                <a:schemeClr val="dk1"/>
              </a:buClr>
              <a:buSzPts val="3200"/>
              <a:buFont typeface="Times New Roman"/>
              <a:buNone/>
              <a:defRPr/>
            </a:lvl1pPr>
            <a:lvl2pPr lvl="1" algn="ctr">
              <a:spcBef>
                <a:spcPts val="560"/>
              </a:spcBef>
              <a:spcAft>
                <a:spcPts val="0"/>
              </a:spcAft>
              <a:buClr>
                <a:schemeClr val="dk1"/>
              </a:buClr>
              <a:buSzPts val="2800"/>
              <a:buFont typeface="Times New Roman"/>
              <a:buNone/>
              <a:defRPr/>
            </a:lvl2pPr>
            <a:lvl3pPr lvl="2" algn="ctr">
              <a:spcBef>
                <a:spcPts val="480"/>
              </a:spcBef>
              <a:spcAft>
                <a:spcPts val="0"/>
              </a:spcAft>
              <a:buClr>
                <a:schemeClr val="dk1"/>
              </a:buClr>
              <a:buSzPts val="2400"/>
              <a:buFont typeface="Times New Roman"/>
              <a:buNone/>
              <a:defRPr/>
            </a:lvl3pPr>
            <a:lvl4pPr lvl="3" algn="ctr">
              <a:spcBef>
                <a:spcPts val="400"/>
              </a:spcBef>
              <a:spcAft>
                <a:spcPts val="0"/>
              </a:spcAft>
              <a:buClr>
                <a:schemeClr val="dk1"/>
              </a:buClr>
              <a:buSzPts val="2000"/>
              <a:buFont typeface="Times New Roman"/>
              <a:buNone/>
              <a:defRPr/>
            </a:lvl4pPr>
            <a:lvl5pPr lvl="4" algn="ctr">
              <a:spcBef>
                <a:spcPts val="400"/>
              </a:spcBef>
              <a:spcAft>
                <a:spcPts val="0"/>
              </a:spcAft>
              <a:buClr>
                <a:schemeClr val="dk1"/>
              </a:buClr>
              <a:buSzPts val="20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p:txBody>
      </p:sp>
      <p:sp>
        <p:nvSpPr>
          <p:cNvPr id="20" name="Google Shape;20;p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048000" y="6248400"/>
            <a:ext cx="2895600" cy="457200"/>
          </a:xfrm>
          <a:prstGeom prst="rect">
            <a:avLst/>
          </a:prstGeom>
          <a:noFill/>
          <a:ln>
            <a:noFill/>
          </a:ln>
        </p:spPr>
        <p:txBody>
          <a:bodyPr anchorCtr="0" anchor="t" bIns="45700" lIns="91425" spcFirstLastPara="1" rIns="91425" wrap="square" tIns="45700"/>
          <a:lstStyle>
            <a:lvl1pPr lvl="0" algn="ctr">
              <a:spcBef>
                <a:spcPts val="0"/>
              </a:spcBef>
              <a:spcAft>
                <a:spcPts val="0"/>
              </a:spcAft>
              <a:buSzPts val="1400"/>
              <a:buNone/>
              <a:defRPr b="1">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sp>
        <p:nvSpPr>
          <p:cNvPr id="24" name="Google Shape;24;p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048000" y="6248400"/>
            <a:ext cx="2895600" cy="457200"/>
          </a:xfrm>
          <a:prstGeom prst="rect">
            <a:avLst/>
          </a:prstGeom>
          <a:noFill/>
          <a:ln>
            <a:noFill/>
          </a:ln>
        </p:spPr>
        <p:txBody>
          <a:bodyPr anchorCtr="0" anchor="t" bIns="45700" lIns="91425" spcFirstLastPara="1" rIns="91425" wrap="square" tIns="45700"/>
          <a:lstStyle>
            <a:lvl1pPr lvl="0" algn="ctr">
              <a:spcBef>
                <a:spcPts val="0"/>
              </a:spcBef>
              <a:spcAft>
                <a:spcPts val="0"/>
              </a:spcAft>
              <a:buSzPts val="1400"/>
              <a:buNone/>
              <a:defRPr b="1">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9" name="Shape 29"/>
        <p:cNvGrpSpPr/>
        <p:nvPr/>
      </p:nvGrpSpPr>
      <p:grpSpPr>
        <a:xfrm>
          <a:off x="0" y="0"/>
          <a:ext cx="0" cy="0"/>
          <a:chOff x="0" y="0"/>
          <a:chExt cx="0" cy="0"/>
        </a:xfrm>
      </p:grpSpPr>
      <p:sp>
        <p:nvSpPr>
          <p:cNvPr id="30" name="Google Shape;30;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algn="l">
              <a:spcBef>
                <a:spcPts val="400"/>
              </a:spcBef>
              <a:spcAft>
                <a:spcPts val="0"/>
              </a:spcAft>
              <a:buClr>
                <a:schemeClr val="dk1"/>
              </a:buClr>
              <a:buSzPts val="2000"/>
              <a:buFont typeface="Times New Roman"/>
              <a:buNone/>
              <a:defRPr sz="2000"/>
            </a:lvl1pPr>
            <a:lvl2pPr indent="-228600" lvl="1" marL="914400" algn="l">
              <a:spcBef>
                <a:spcPts val="360"/>
              </a:spcBef>
              <a:spcAft>
                <a:spcPts val="0"/>
              </a:spcAft>
              <a:buClr>
                <a:schemeClr val="dk1"/>
              </a:buClr>
              <a:buSzPts val="1800"/>
              <a:buFont typeface="Times New Roman"/>
              <a:buNone/>
              <a:defRPr sz="1800"/>
            </a:lvl2pPr>
            <a:lvl3pPr indent="-228600" lvl="2" marL="1371600" algn="l">
              <a:spcBef>
                <a:spcPts val="320"/>
              </a:spcBef>
              <a:spcAft>
                <a:spcPts val="0"/>
              </a:spcAft>
              <a:buClr>
                <a:schemeClr val="dk1"/>
              </a:buClr>
              <a:buSzPts val="1600"/>
              <a:buFont typeface="Times New Roman"/>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32" name="Google Shape;32;p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1" type="ftr"/>
          </p:nvPr>
        </p:nvSpPr>
        <p:spPr>
          <a:xfrm>
            <a:off x="3048000" y="6248400"/>
            <a:ext cx="2895600" cy="457200"/>
          </a:xfrm>
          <a:prstGeom prst="rect">
            <a:avLst/>
          </a:prstGeom>
          <a:noFill/>
          <a:ln>
            <a:noFill/>
          </a:ln>
        </p:spPr>
        <p:txBody>
          <a:bodyPr anchorCtr="0" anchor="t" bIns="45700" lIns="91425" spcFirstLastPara="1" rIns="91425" wrap="square" tIns="45700"/>
          <a:lstStyle>
            <a:lvl1pPr lvl="0" algn="ctr">
              <a:spcBef>
                <a:spcPts val="0"/>
              </a:spcBef>
              <a:spcAft>
                <a:spcPts val="0"/>
              </a:spcAft>
              <a:buSzPts val="1400"/>
              <a:buNone/>
              <a:defRPr b="1">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5" name="Shape 35"/>
        <p:cNvGrpSpPr/>
        <p:nvPr/>
      </p:nvGrpSpPr>
      <p:grpSpPr>
        <a:xfrm>
          <a:off x="0" y="0"/>
          <a:ext cx="0" cy="0"/>
          <a:chOff x="0" y="0"/>
          <a:chExt cx="0" cy="0"/>
        </a:xfrm>
      </p:grpSpPr>
      <p:sp>
        <p:nvSpPr>
          <p:cNvPr id="36" name="Google Shape;36;p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7" name="Google Shape;37;p6"/>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38" name="Google Shape;38;p6"/>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39" name="Google Shape;39;p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1" type="ftr"/>
          </p:nvPr>
        </p:nvSpPr>
        <p:spPr>
          <a:xfrm>
            <a:off x="3048000" y="6248400"/>
            <a:ext cx="2895600" cy="457200"/>
          </a:xfrm>
          <a:prstGeom prst="rect">
            <a:avLst/>
          </a:prstGeom>
          <a:noFill/>
          <a:ln>
            <a:noFill/>
          </a:ln>
        </p:spPr>
        <p:txBody>
          <a:bodyPr anchorCtr="0" anchor="t" bIns="45700" lIns="91425" spcFirstLastPara="1" rIns="91425" wrap="square" tIns="45700"/>
          <a:lstStyle>
            <a:lvl1pPr lvl="0" algn="ctr">
              <a:spcBef>
                <a:spcPts val="0"/>
              </a:spcBef>
              <a:spcAft>
                <a:spcPts val="0"/>
              </a:spcAft>
              <a:buSzPts val="1400"/>
              <a:buNone/>
              <a:defRPr b="1">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2" name="Shape 42"/>
        <p:cNvGrpSpPr/>
        <p:nvPr/>
      </p:nvGrpSpPr>
      <p:grpSpPr>
        <a:xfrm>
          <a:off x="0" y="0"/>
          <a:ext cx="0" cy="0"/>
          <a:chOff x="0" y="0"/>
          <a:chExt cx="0" cy="0"/>
        </a:xfrm>
      </p:grpSpPr>
      <p:sp>
        <p:nvSpPr>
          <p:cNvPr id="43" name="Google Shape;43;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45" name="Google Shape;45;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46" name="Google Shape;46;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47" name="Google Shape;47;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48" name="Google Shape;48;p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1" type="ftr"/>
          </p:nvPr>
        </p:nvSpPr>
        <p:spPr>
          <a:xfrm>
            <a:off x="3048000" y="6248400"/>
            <a:ext cx="2895600" cy="457200"/>
          </a:xfrm>
          <a:prstGeom prst="rect">
            <a:avLst/>
          </a:prstGeom>
          <a:noFill/>
          <a:ln>
            <a:noFill/>
          </a:ln>
        </p:spPr>
        <p:txBody>
          <a:bodyPr anchorCtr="0" anchor="t" bIns="45700" lIns="91425" spcFirstLastPara="1" rIns="91425" wrap="square" tIns="45700"/>
          <a:lstStyle>
            <a:lvl1pPr lvl="0" algn="ctr">
              <a:spcBef>
                <a:spcPts val="0"/>
              </a:spcBef>
              <a:spcAft>
                <a:spcPts val="0"/>
              </a:spcAft>
              <a:buSzPts val="1400"/>
              <a:buNone/>
              <a:defRPr b="1">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1" name="Shape 51"/>
        <p:cNvGrpSpPr/>
        <p:nvPr/>
      </p:nvGrpSpPr>
      <p:grpSpPr>
        <a:xfrm>
          <a:off x="0" y="0"/>
          <a:ext cx="0" cy="0"/>
          <a:chOff x="0" y="0"/>
          <a:chExt cx="0" cy="0"/>
        </a:xfrm>
      </p:grpSpPr>
      <p:sp>
        <p:nvSpPr>
          <p:cNvPr id="52" name="Google Shape;52;p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3" name="Google Shape;53;p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1" type="ftr"/>
          </p:nvPr>
        </p:nvSpPr>
        <p:spPr>
          <a:xfrm>
            <a:off x="3048000" y="6248400"/>
            <a:ext cx="2895600" cy="457200"/>
          </a:xfrm>
          <a:prstGeom prst="rect">
            <a:avLst/>
          </a:prstGeom>
          <a:noFill/>
          <a:ln>
            <a:noFill/>
          </a:ln>
        </p:spPr>
        <p:txBody>
          <a:bodyPr anchorCtr="0" anchor="t" bIns="45700" lIns="91425" spcFirstLastPara="1" rIns="91425" wrap="square" tIns="45700"/>
          <a:lstStyle>
            <a:lvl1pPr lvl="0" algn="ctr">
              <a:spcBef>
                <a:spcPts val="0"/>
              </a:spcBef>
              <a:spcAft>
                <a:spcPts val="0"/>
              </a:spcAft>
              <a:buSzPts val="1400"/>
              <a:buNone/>
              <a:defRPr b="1">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6" name="Shape 56"/>
        <p:cNvGrpSpPr/>
        <p:nvPr/>
      </p:nvGrpSpPr>
      <p:grpSpPr>
        <a:xfrm>
          <a:off x="0" y="0"/>
          <a:ext cx="0" cy="0"/>
          <a:chOff x="0" y="0"/>
          <a:chExt cx="0" cy="0"/>
        </a:xfrm>
      </p:grpSpPr>
      <p:sp>
        <p:nvSpPr>
          <p:cNvPr id="57" name="Google Shape;57;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431800" lvl="0" marL="457200" algn="l">
              <a:spcBef>
                <a:spcPts val="640"/>
              </a:spcBef>
              <a:spcAft>
                <a:spcPts val="0"/>
              </a:spcAft>
              <a:buClr>
                <a:schemeClr val="dk1"/>
              </a:buClr>
              <a:buSzPts val="3200"/>
              <a:buFont typeface="Times New Roman"/>
              <a:buChar char="•"/>
              <a:defRPr sz="3200"/>
            </a:lvl1pPr>
            <a:lvl2pPr indent="-406400" lvl="1" marL="914400" algn="l">
              <a:spcBef>
                <a:spcPts val="560"/>
              </a:spcBef>
              <a:spcAft>
                <a:spcPts val="0"/>
              </a:spcAft>
              <a:buClr>
                <a:schemeClr val="dk1"/>
              </a:buClr>
              <a:buSzPts val="2800"/>
              <a:buFont typeface="Times New Roman"/>
              <a:buChar char="–"/>
              <a:defRPr sz="2800"/>
            </a:lvl2pPr>
            <a:lvl3pPr indent="-381000" lvl="2" marL="1371600" algn="l">
              <a:spcBef>
                <a:spcPts val="480"/>
              </a:spcBef>
              <a:spcAft>
                <a:spcPts val="0"/>
              </a:spcAft>
              <a:buClr>
                <a:schemeClr val="dk1"/>
              </a:buClr>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59" name="Google Shape;59;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60" name="Google Shape;60;p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1" type="ftr"/>
          </p:nvPr>
        </p:nvSpPr>
        <p:spPr>
          <a:xfrm>
            <a:off x="3048000" y="6248400"/>
            <a:ext cx="2895600" cy="457200"/>
          </a:xfrm>
          <a:prstGeom prst="rect">
            <a:avLst/>
          </a:prstGeom>
          <a:noFill/>
          <a:ln>
            <a:noFill/>
          </a:ln>
        </p:spPr>
        <p:txBody>
          <a:bodyPr anchorCtr="0" anchor="t" bIns="45700" lIns="91425" spcFirstLastPara="1" rIns="91425" wrap="square" tIns="45700"/>
          <a:lstStyle>
            <a:lvl1pPr lvl="0" algn="ctr">
              <a:spcBef>
                <a:spcPts val="0"/>
              </a:spcBef>
              <a:spcAft>
                <a:spcPts val="0"/>
              </a:spcAft>
              <a:buSzPts val="1400"/>
              <a:buNone/>
              <a:defRPr b="1">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5" name="Google Shape;65;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l">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66" name="Google Shape;66;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67" name="Google Shape;67;p1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1" type="ftr"/>
          </p:nvPr>
        </p:nvSpPr>
        <p:spPr>
          <a:xfrm>
            <a:off x="3048000" y="6248400"/>
            <a:ext cx="2895600" cy="457200"/>
          </a:xfrm>
          <a:prstGeom prst="rect">
            <a:avLst/>
          </a:prstGeom>
          <a:noFill/>
          <a:ln>
            <a:noFill/>
          </a:ln>
        </p:spPr>
        <p:txBody>
          <a:bodyPr anchorCtr="0" anchor="t" bIns="45700" lIns="91425" spcFirstLastPara="1" rIns="91425" wrap="square" tIns="45700"/>
          <a:lstStyle>
            <a:lvl1pPr lvl="0" algn="ctr">
              <a:spcBef>
                <a:spcPts val="0"/>
              </a:spcBef>
              <a:spcAft>
                <a:spcPts val="0"/>
              </a:spcAft>
              <a:buSzPts val="1400"/>
              <a:buNone/>
              <a:defRPr b="1">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 name="Shape 8"/>
        <p:cNvGrpSpPr/>
        <p:nvPr/>
      </p:nvGrpSpPr>
      <p:grpSpPr>
        <a:xfrm>
          <a:off x="0" y="0"/>
          <a:ext cx="0" cy="0"/>
          <a:chOff x="0" y="0"/>
          <a:chExt cx="0" cy="0"/>
        </a:xfrm>
      </p:grpSpPr>
      <p:sp>
        <p:nvSpPr>
          <p:cNvPr id="9" name="Google Shape;9;p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0" name="Google Shape;10;p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1" name="Google Shape;11;p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9pPr>
          </a:lstStyle>
          <a:p/>
        </p:txBody>
      </p:sp>
      <p:sp>
        <p:nvSpPr>
          <p:cNvPr id="12" name="Google Shape;12;p1"/>
          <p:cNvSpPr txBox="1"/>
          <p:nvPr>
            <p:ph idx="11" type="ftr"/>
          </p:nvPr>
        </p:nvSpPr>
        <p:spPr>
          <a:xfrm>
            <a:off x="3048000" y="62484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b="0" i="0" sz="8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1" i="0" sz="3200" u="none" cap="none" strike="noStrike">
                <a:solidFill>
                  <a:schemeClr val="dk1"/>
                </a:solidFill>
                <a:latin typeface="Tahoma"/>
                <a:ea typeface="Tahoma"/>
                <a:cs typeface="Tahoma"/>
                <a:sym typeface="Tahoma"/>
              </a:defRPr>
            </a:lvl9pPr>
          </a:lstStyle>
          <a:p/>
        </p:txBody>
      </p:sp>
      <p:sp>
        <p:nvSpPr>
          <p:cNvPr id="13" name="Google Shape;13;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3"/>
          <p:cNvSpPr/>
          <p:nvPr/>
        </p:nvSpPr>
        <p:spPr>
          <a:xfrm>
            <a:off x="533400" y="1219200"/>
            <a:ext cx="8153400" cy="4401205"/>
          </a:xfrm>
          <a:prstGeom prst="rect">
            <a:avLst/>
          </a:prstGeom>
          <a:solidFill>
            <a:schemeClr val="accent2"/>
          </a:solidFill>
          <a:ln cap="flat" cmpd="sng" w="25400">
            <a:solidFill>
              <a:srgbClr val="25259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br>
              <a:rPr b="1" i="0" lang="en-US" sz="8000" u="none" cap="none" strike="noStrike">
                <a:solidFill>
                  <a:srgbClr val="EDF9F4"/>
                </a:solidFill>
                <a:latin typeface="Tahoma"/>
                <a:ea typeface="Tahoma"/>
                <a:cs typeface="Tahoma"/>
                <a:sym typeface="Tahoma"/>
              </a:rPr>
            </a:br>
            <a:r>
              <a:rPr b="1" i="0" lang="en-US" sz="4000" u="none" cap="none" strike="noStrike">
                <a:solidFill>
                  <a:srgbClr val="EDF9F4"/>
                </a:solidFill>
                <a:latin typeface="Arial"/>
                <a:ea typeface="Arial"/>
                <a:cs typeface="Arial"/>
                <a:sym typeface="Arial"/>
              </a:rPr>
              <a:t>A+ Computer Science</a:t>
            </a:r>
            <a:endParaRPr/>
          </a:p>
          <a:p>
            <a:pPr indent="0" lvl="0" marL="0" marR="0" rtl="0" algn="ctr">
              <a:spcBef>
                <a:spcPts val="0"/>
              </a:spcBef>
              <a:spcAft>
                <a:spcPts val="0"/>
              </a:spcAft>
              <a:buNone/>
            </a:pPr>
            <a:r>
              <a:rPr b="1" i="0" lang="en-US" sz="8000" u="none" cap="none" strike="noStrike">
                <a:solidFill>
                  <a:srgbClr val="EDF9F4"/>
                </a:solidFill>
                <a:latin typeface="Arial"/>
                <a:ea typeface="Arial"/>
                <a:cs typeface="Arial"/>
                <a:sym typeface="Arial"/>
              </a:rPr>
              <a:t>INPUT</a:t>
            </a:r>
            <a:endParaRPr/>
          </a:p>
          <a:p>
            <a:pPr indent="0" lvl="0" marL="0" marR="0" rtl="0" algn="ctr">
              <a:spcBef>
                <a:spcPts val="0"/>
              </a:spcBef>
              <a:spcAft>
                <a:spcPts val="0"/>
              </a:spcAft>
              <a:buNone/>
            </a:pPr>
            <a:r>
              <a:t/>
            </a:r>
            <a:endParaRPr b="1" i="0" sz="8000" u="none" cap="none" strike="noStrike">
              <a:solidFill>
                <a:srgbClr val="EDF9F4"/>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2"/>
          <p:cNvSpPr txBox="1"/>
          <p:nvPr>
            <p:ph idx="4294967295" type="ftr"/>
          </p:nvPr>
        </p:nvSpPr>
        <p:spPr>
          <a:xfrm>
            <a:off x="30480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174" name="Google Shape;174;p22"/>
          <p:cNvSpPr/>
          <p:nvPr/>
        </p:nvSpPr>
        <p:spPr>
          <a:xfrm>
            <a:off x="685800" y="3352800"/>
            <a:ext cx="6553200" cy="579438"/>
          </a:xfrm>
          <a:prstGeom prst="rect">
            <a:avLst/>
          </a:prstGeom>
          <a:solidFill>
            <a:schemeClr val="lt1"/>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int num = </a:t>
            </a:r>
            <a:r>
              <a:rPr b="1" lang="en-US" sz="3200">
                <a:solidFill>
                  <a:srgbClr val="FF3300"/>
                </a:solidFill>
                <a:latin typeface="Tahoma"/>
                <a:ea typeface="Tahoma"/>
                <a:cs typeface="Tahoma"/>
                <a:sym typeface="Tahoma"/>
              </a:rPr>
              <a:t>keyboard</a:t>
            </a:r>
            <a:r>
              <a:rPr b="1" lang="en-US" sz="3200">
                <a:solidFill>
                  <a:schemeClr val="dk1"/>
                </a:solidFill>
                <a:latin typeface="Tahoma"/>
                <a:ea typeface="Tahoma"/>
                <a:cs typeface="Tahoma"/>
                <a:sym typeface="Tahoma"/>
              </a:rPr>
              <a:t>.</a:t>
            </a:r>
            <a:r>
              <a:rPr b="1" lang="en-US" sz="3200">
                <a:solidFill>
                  <a:srgbClr val="0000FF"/>
                </a:solidFill>
                <a:latin typeface="Tahoma"/>
                <a:ea typeface="Tahoma"/>
                <a:cs typeface="Tahoma"/>
                <a:sym typeface="Tahoma"/>
              </a:rPr>
              <a:t>nextInt()</a:t>
            </a:r>
            <a:r>
              <a:rPr b="1" lang="en-US" sz="3200">
                <a:solidFill>
                  <a:schemeClr val="dk1"/>
                </a:solidFill>
                <a:latin typeface="Tahoma"/>
                <a:ea typeface="Tahoma"/>
                <a:cs typeface="Tahoma"/>
                <a:sym typeface="Tahoma"/>
              </a:rPr>
              <a:t>;</a:t>
            </a:r>
            <a:endParaRPr/>
          </a:p>
        </p:txBody>
      </p:sp>
      <p:sp>
        <p:nvSpPr>
          <p:cNvPr id="175" name="Google Shape;175;p22"/>
          <p:cNvSpPr txBox="1"/>
          <p:nvPr/>
        </p:nvSpPr>
        <p:spPr>
          <a:xfrm>
            <a:off x="5622925" y="438150"/>
            <a:ext cx="184150"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p:txBody>
      </p:sp>
      <p:cxnSp>
        <p:nvCxnSpPr>
          <p:cNvPr id="176" name="Google Shape;176;p22"/>
          <p:cNvCxnSpPr/>
          <p:nvPr/>
        </p:nvCxnSpPr>
        <p:spPr>
          <a:xfrm>
            <a:off x="2895600" y="2743200"/>
            <a:ext cx="685800" cy="685800"/>
          </a:xfrm>
          <a:prstGeom prst="straightConnector1">
            <a:avLst/>
          </a:prstGeom>
          <a:noFill/>
          <a:ln cap="flat" cmpd="sng" w="50800">
            <a:solidFill>
              <a:srgbClr val="FF0000"/>
            </a:solidFill>
            <a:prstDash val="solid"/>
            <a:round/>
            <a:headEnd len="med" w="med" type="none"/>
            <a:tailEnd len="med" w="med" type="triangle"/>
          </a:ln>
        </p:spPr>
      </p:cxnSp>
      <p:sp>
        <p:nvSpPr>
          <p:cNvPr id="177" name="Google Shape;177;p22"/>
          <p:cNvSpPr txBox="1"/>
          <p:nvPr/>
        </p:nvSpPr>
        <p:spPr>
          <a:xfrm>
            <a:off x="914400" y="2209800"/>
            <a:ext cx="3890963"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rgbClr val="FF3300"/>
                </a:solidFill>
                <a:latin typeface="Tahoma"/>
                <a:ea typeface="Tahoma"/>
                <a:cs typeface="Tahoma"/>
                <a:sym typeface="Tahoma"/>
              </a:rPr>
              <a:t>reference variable</a:t>
            </a:r>
            <a:endParaRPr/>
          </a:p>
        </p:txBody>
      </p:sp>
      <p:cxnSp>
        <p:nvCxnSpPr>
          <p:cNvPr id="178" name="Google Shape;178;p22"/>
          <p:cNvCxnSpPr/>
          <p:nvPr/>
        </p:nvCxnSpPr>
        <p:spPr>
          <a:xfrm flipH="1" rot="10800000">
            <a:off x="4953000" y="3962400"/>
            <a:ext cx="533400" cy="838200"/>
          </a:xfrm>
          <a:prstGeom prst="straightConnector1">
            <a:avLst/>
          </a:prstGeom>
          <a:noFill/>
          <a:ln cap="flat" cmpd="sng" w="50800">
            <a:solidFill>
              <a:srgbClr val="0000FF"/>
            </a:solidFill>
            <a:prstDash val="solid"/>
            <a:round/>
            <a:headEnd len="med" w="med" type="none"/>
            <a:tailEnd len="med" w="med" type="triangle"/>
          </a:ln>
        </p:spPr>
      </p:cxnSp>
      <p:sp>
        <p:nvSpPr>
          <p:cNvPr id="179" name="Google Shape;179;p22"/>
          <p:cNvSpPr txBox="1"/>
          <p:nvPr/>
        </p:nvSpPr>
        <p:spPr>
          <a:xfrm>
            <a:off x="3657600" y="4876800"/>
            <a:ext cx="2568575"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rgbClr val="0000FF"/>
                </a:solidFill>
                <a:latin typeface="Tahoma"/>
                <a:ea typeface="Tahoma"/>
                <a:cs typeface="Tahoma"/>
                <a:sym typeface="Tahoma"/>
              </a:rPr>
              <a:t>method call</a:t>
            </a:r>
            <a:endParaRPr/>
          </a:p>
        </p:txBody>
      </p:sp>
      <p:sp>
        <p:nvSpPr>
          <p:cNvPr id="180" name="Google Shape;180;p22"/>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Reading Integer Values</a:t>
            </a:r>
            <a:endParaRPr b="1" sz="5400">
              <a:solidFill>
                <a:srgbClr val="6F93DB"/>
              </a:solidFill>
              <a:latin typeface="Tahoma"/>
              <a:ea typeface="Tahoma"/>
              <a:cs typeface="Tahoma"/>
              <a:sym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3"/>
          <p:cNvSpPr txBox="1"/>
          <p:nvPr>
            <p:ph idx="4294967295" type="ftr"/>
          </p:nvPr>
        </p:nvSpPr>
        <p:spPr>
          <a:xfrm>
            <a:off x="30480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187" name="Google Shape;187;p23"/>
          <p:cNvSpPr/>
          <p:nvPr/>
        </p:nvSpPr>
        <p:spPr>
          <a:xfrm>
            <a:off x="381000" y="1447800"/>
            <a:ext cx="8534400" cy="1077860"/>
          </a:xfrm>
          <a:prstGeom prst="rect">
            <a:avLst/>
          </a:prstGeom>
          <a:solidFill>
            <a:schemeClr val="lt1"/>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a:p>
            <a:pPr indent="0" lvl="0" marL="0" marR="0" rtl="0" algn="l">
              <a:spcBef>
                <a:spcPts val="0"/>
              </a:spcBef>
              <a:spcAft>
                <a:spcPts val="0"/>
              </a:spcAft>
              <a:buNone/>
            </a:pPr>
            <a:r>
              <a:rPr b="1" lang="en-US" sz="3200">
                <a:solidFill>
                  <a:schemeClr val="accent2"/>
                </a:solidFill>
                <a:latin typeface="Tahoma"/>
                <a:ea typeface="Tahoma"/>
                <a:cs typeface="Tahoma"/>
                <a:sym typeface="Tahoma"/>
              </a:rPr>
              <a:t>System.out.print("Enter an integer :: ");</a:t>
            </a:r>
            <a:endParaRPr b="1" sz="2800">
              <a:solidFill>
                <a:srgbClr val="0000FF"/>
              </a:solidFill>
              <a:latin typeface="Tahoma"/>
              <a:ea typeface="Tahoma"/>
              <a:cs typeface="Tahoma"/>
              <a:sym typeface="Tahoma"/>
            </a:endParaRPr>
          </a:p>
        </p:txBody>
      </p:sp>
      <p:sp>
        <p:nvSpPr>
          <p:cNvPr id="188" name="Google Shape;188;p23"/>
          <p:cNvSpPr txBox="1"/>
          <p:nvPr/>
        </p:nvSpPr>
        <p:spPr>
          <a:xfrm>
            <a:off x="5622925" y="438150"/>
            <a:ext cx="184150"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p:txBody>
      </p:sp>
      <p:sp>
        <p:nvSpPr>
          <p:cNvPr id="189" name="Google Shape;189;p23"/>
          <p:cNvSpPr txBox="1"/>
          <p:nvPr/>
        </p:nvSpPr>
        <p:spPr>
          <a:xfrm>
            <a:off x="457200" y="2895600"/>
            <a:ext cx="7391400" cy="1076325"/>
          </a:xfrm>
          <a:prstGeom prst="rect">
            <a:avLst/>
          </a:prstGeom>
          <a:noFill/>
          <a:ln cap="flat" cmpd="sng" w="9525">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accent2"/>
                </a:solidFill>
                <a:latin typeface="Tahoma"/>
                <a:ea typeface="Tahoma"/>
                <a:cs typeface="Tahoma"/>
                <a:sym typeface="Tahoma"/>
              </a:rPr>
              <a:t>Prompts are used to tell the user</a:t>
            </a:r>
            <a:br>
              <a:rPr b="1" lang="en-US" sz="3200">
                <a:solidFill>
                  <a:schemeClr val="accent2"/>
                </a:solidFill>
                <a:latin typeface="Tahoma"/>
                <a:ea typeface="Tahoma"/>
                <a:cs typeface="Tahoma"/>
                <a:sym typeface="Tahoma"/>
              </a:rPr>
            </a:br>
            <a:r>
              <a:rPr b="1" lang="en-US" sz="3200">
                <a:solidFill>
                  <a:schemeClr val="accent2"/>
                </a:solidFill>
                <a:latin typeface="Tahoma"/>
                <a:ea typeface="Tahoma"/>
                <a:cs typeface="Tahoma"/>
                <a:sym typeface="Tahoma"/>
              </a:rPr>
              <a:t>what you want.</a:t>
            </a:r>
            <a:endParaRPr/>
          </a:p>
        </p:txBody>
      </p:sp>
      <p:sp>
        <p:nvSpPr>
          <p:cNvPr id="190" name="Google Shape;190;p23"/>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Reading Integer Values</a:t>
            </a:r>
            <a:endParaRPr b="1" sz="5400">
              <a:solidFill>
                <a:srgbClr val="6F93DB"/>
              </a:solidFill>
              <a:latin typeface="Tahoma"/>
              <a:ea typeface="Tahoma"/>
              <a:cs typeface="Tahoma"/>
              <a:sym typeface="Tahoma"/>
            </a:endParaRPr>
          </a:p>
        </p:txBody>
      </p:sp>
      <p:pic>
        <p:nvPicPr>
          <p:cNvPr id="191" name="Google Shape;191;p23"/>
          <p:cNvPicPr preferRelativeResize="0"/>
          <p:nvPr/>
        </p:nvPicPr>
        <p:blipFill rotWithShape="1">
          <a:blip r:embed="rId3">
            <a:alphaModFix/>
          </a:blip>
          <a:srcRect b="0" l="0" r="0" t="0"/>
          <a:stretch/>
        </p:blipFill>
        <p:spPr>
          <a:xfrm>
            <a:off x="6477000" y="4114800"/>
            <a:ext cx="2324100" cy="2143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4"/>
          <p:cNvSpPr txBox="1"/>
          <p:nvPr>
            <p:ph idx="4294967295" type="ftr"/>
          </p:nvPr>
        </p:nvSpPr>
        <p:spPr>
          <a:xfrm>
            <a:off x="1981200" y="6248400"/>
            <a:ext cx="6477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p:txBody>
      </p:sp>
      <p:sp>
        <p:nvSpPr>
          <p:cNvPr id="197" name="Google Shape;197;p24"/>
          <p:cNvSpPr/>
          <p:nvPr/>
        </p:nvSpPr>
        <p:spPr>
          <a:xfrm>
            <a:off x="914400" y="2895600"/>
            <a:ext cx="7162800" cy="1107996"/>
          </a:xfrm>
          <a:prstGeom prst="rect">
            <a:avLst/>
          </a:prstGeom>
          <a:solidFill>
            <a:srgbClr val="FFFFCC"/>
          </a:solidFill>
          <a:ln cap="flat" cmpd="sng" w="28575">
            <a:solidFill>
              <a:srgbClr val="FFC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6600">
                <a:solidFill>
                  <a:srgbClr val="FF3300"/>
                </a:solidFill>
                <a:latin typeface="Tahoma"/>
                <a:ea typeface="Tahoma"/>
                <a:cs typeface="Tahoma"/>
                <a:sym typeface="Tahoma"/>
              </a:rPr>
              <a:t>int_input.java</a:t>
            </a:r>
            <a:endParaRPr b="1" sz="6000" cap="none">
              <a:solidFill>
                <a:srgbClr val="FF3300"/>
              </a:solidFill>
              <a:latin typeface="Tahoma"/>
              <a:ea typeface="Tahoma"/>
              <a:cs typeface="Tahoma"/>
              <a:sym typeface="Tahoma"/>
            </a:endParaRPr>
          </a:p>
        </p:txBody>
      </p:sp>
      <p:sp>
        <p:nvSpPr>
          <p:cNvPr id="198" name="Google Shape;198;p24"/>
          <p:cNvSpPr txBox="1"/>
          <p:nvPr>
            <p:ph idx="4294967295"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5"/>
          <p:cNvSpPr txBox="1"/>
          <p:nvPr>
            <p:ph idx="4294967295" type="ftr"/>
          </p:nvPr>
        </p:nvSpPr>
        <p:spPr>
          <a:xfrm>
            <a:off x="1981200" y="6248400"/>
            <a:ext cx="6477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p:txBody>
      </p:sp>
      <p:sp>
        <p:nvSpPr>
          <p:cNvPr id="204" name="Google Shape;204;p25"/>
          <p:cNvSpPr/>
          <p:nvPr/>
        </p:nvSpPr>
        <p:spPr>
          <a:xfrm>
            <a:off x="6446838" y="982663"/>
            <a:ext cx="2697162" cy="960437"/>
          </a:xfrm>
          <a:custGeom>
            <a:rect b="b" l="l" r="r" t="t"/>
            <a:pathLst>
              <a:path extrusionOk="0" h="807" w="1274">
                <a:moveTo>
                  <a:pt x="637" y="806"/>
                </a:moveTo>
                <a:lnTo>
                  <a:pt x="0" y="431"/>
                </a:lnTo>
                <a:lnTo>
                  <a:pt x="0" y="371"/>
                </a:lnTo>
                <a:lnTo>
                  <a:pt x="637" y="0"/>
                </a:lnTo>
                <a:lnTo>
                  <a:pt x="1273" y="371"/>
                </a:lnTo>
                <a:lnTo>
                  <a:pt x="1273" y="431"/>
                </a:lnTo>
                <a:lnTo>
                  <a:pt x="637" y="80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p:txBody>
      </p:sp>
      <p:sp>
        <p:nvSpPr>
          <p:cNvPr id="205" name="Google Shape;205;p25"/>
          <p:cNvSpPr/>
          <p:nvPr/>
        </p:nvSpPr>
        <p:spPr>
          <a:xfrm>
            <a:off x="7143750" y="5543550"/>
            <a:ext cx="666750" cy="557213"/>
          </a:xfrm>
          <a:custGeom>
            <a:rect b="b" l="l" r="r" t="t"/>
            <a:pathLst>
              <a:path extrusionOk="0" h="468" w="315">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p:txBody>
      </p:sp>
      <p:sp>
        <p:nvSpPr>
          <p:cNvPr id="206" name="Google Shape;206;p25"/>
          <p:cNvSpPr/>
          <p:nvPr/>
        </p:nvSpPr>
        <p:spPr>
          <a:xfrm>
            <a:off x="1524000" y="914400"/>
            <a:ext cx="427038" cy="76200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4400">
                <a:solidFill>
                  <a:schemeClr val="dk1"/>
                </a:solidFill>
                <a:latin typeface="Comic Sans MS"/>
                <a:ea typeface="Comic Sans MS"/>
                <a:cs typeface="Comic Sans MS"/>
                <a:sym typeface="Comic Sans MS"/>
              </a:rPr>
              <a:t> </a:t>
            </a:r>
            <a:endParaRPr b="0" sz="3200">
              <a:solidFill>
                <a:srgbClr val="CC3300"/>
              </a:solidFill>
              <a:latin typeface="Comic Sans MS"/>
              <a:ea typeface="Comic Sans MS"/>
              <a:cs typeface="Comic Sans MS"/>
              <a:sym typeface="Comic Sans MS"/>
            </a:endParaRPr>
          </a:p>
        </p:txBody>
      </p:sp>
      <p:sp>
        <p:nvSpPr>
          <p:cNvPr id="207" name="Google Shape;207;p25"/>
          <p:cNvSpPr/>
          <p:nvPr/>
        </p:nvSpPr>
        <p:spPr>
          <a:xfrm>
            <a:off x="1752600" y="2209800"/>
            <a:ext cx="5638800" cy="2308324"/>
          </a:xfrm>
          <a:prstGeom prst="rect">
            <a:avLst/>
          </a:prstGeom>
          <a:solidFill>
            <a:srgbClr val="FFFFCC"/>
          </a:solidFill>
          <a:ln cap="flat" cmpd="sng" w="38100">
            <a:solidFill>
              <a:srgbClr val="0066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200">
                <a:solidFill>
                  <a:srgbClr val="0066FF"/>
                </a:solidFill>
                <a:latin typeface="Tahoma"/>
                <a:ea typeface="Tahoma"/>
                <a:cs typeface="Tahoma"/>
                <a:sym typeface="Tahoma"/>
              </a:rPr>
              <a:t>Double</a:t>
            </a:r>
            <a:br>
              <a:rPr b="1" lang="en-US" sz="7200">
                <a:solidFill>
                  <a:srgbClr val="0066FF"/>
                </a:solidFill>
                <a:latin typeface="Tahoma"/>
                <a:ea typeface="Tahoma"/>
                <a:cs typeface="Tahoma"/>
                <a:sym typeface="Tahoma"/>
              </a:rPr>
            </a:br>
            <a:r>
              <a:rPr b="1" lang="en-US" sz="7200">
                <a:solidFill>
                  <a:srgbClr val="0066FF"/>
                </a:solidFill>
                <a:latin typeface="Tahoma"/>
                <a:ea typeface="Tahoma"/>
                <a:cs typeface="Tahoma"/>
                <a:sym typeface="Tahoma"/>
              </a:rPr>
              <a:t>Input</a:t>
            </a:r>
            <a:endParaRPr b="1" sz="7200" cap="none">
              <a:solidFill>
                <a:srgbClr val="0066FF"/>
              </a:solidFill>
              <a:latin typeface="Tahoma"/>
              <a:ea typeface="Tahoma"/>
              <a:cs typeface="Tahoma"/>
              <a:sym typeface="Tahoma"/>
            </a:endParaRPr>
          </a:p>
        </p:txBody>
      </p:sp>
      <p:sp>
        <p:nvSpPr>
          <p:cNvPr id="208" name="Google Shape;208;p25"/>
          <p:cNvSpPr txBox="1"/>
          <p:nvPr>
            <p:ph idx="4294967295"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6"/>
          <p:cNvSpPr txBox="1"/>
          <p:nvPr>
            <p:ph idx="4294967295" type="ftr"/>
          </p:nvPr>
        </p:nvSpPr>
        <p:spPr>
          <a:xfrm>
            <a:off x="30480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215" name="Google Shape;215;p26"/>
          <p:cNvSpPr/>
          <p:nvPr/>
        </p:nvSpPr>
        <p:spPr>
          <a:xfrm>
            <a:off x="457200" y="1676400"/>
            <a:ext cx="8153400" cy="3870325"/>
          </a:xfrm>
          <a:prstGeom prst="rect">
            <a:avLst/>
          </a:prstGeom>
          <a:solidFill>
            <a:schemeClr val="lt1"/>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Scanner keyboard = </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		new Scanner(System.in); </a:t>
            </a:r>
            <a:endParaRPr/>
          </a:p>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out.print("Enter a double :: ");</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double num = keyboard.nextDouble(); </a:t>
            </a:r>
            <a:endParaRPr/>
          </a:p>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a:p>
            <a:pPr indent="0" lvl="0" marL="0" marR="0" rtl="0" algn="l">
              <a:spcBef>
                <a:spcPts val="0"/>
              </a:spcBef>
              <a:spcAft>
                <a:spcPts val="0"/>
              </a:spcAft>
              <a:buNone/>
            </a:pPr>
            <a:r>
              <a:t/>
            </a:r>
            <a:endParaRPr b="1" sz="2800">
              <a:solidFill>
                <a:srgbClr val="0000FF"/>
              </a:solidFill>
              <a:latin typeface="Tahoma"/>
              <a:ea typeface="Tahoma"/>
              <a:cs typeface="Tahoma"/>
              <a:sym typeface="Tahoma"/>
            </a:endParaRPr>
          </a:p>
          <a:p>
            <a:pPr indent="0" lvl="0" marL="0" marR="0" rtl="0" algn="l">
              <a:spcBef>
                <a:spcPts val="0"/>
              </a:spcBef>
              <a:spcAft>
                <a:spcPts val="0"/>
              </a:spcAft>
              <a:buNone/>
            </a:pPr>
            <a:r>
              <a:t/>
            </a:r>
            <a:endParaRPr b="1" sz="2800">
              <a:solidFill>
                <a:srgbClr val="0000FF"/>
              </a:solidFill>
              <a:latin typeface="Tahoma"/>
              <a:ea typeface="Tahoma"/>
              <a:cs typeface="Tahoma"/>
              <a:sym typeface="Tahoma"/>
            </a:endParaRPr>
          </a:p>
        </p:txBody>
      </p:sp>
      <p:sp>
        <p:nvSpPr>
          <p:cNvPr id="216" name="Google Shape;216;p26"/>
          <p:cNvSpPr txBox="1"/>
          <p:nvPr/>
        </p:nvSpPr>
        <p:spPr>
          <a:xfrm>
            <a:off x="5622925" y="438150"/>
            <a:ext cx="184150"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p:txBody>
      </p:sp>
      <p:sp>
        <p:nvSpPr>
          <p:cNvPr id="217" name="Google Shape;217;p26"/>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Reading Decimal Values</a:t>
            </a:r>
            <a:endParaRPr b="1" sz="5400">
              <a:solidFill>
                <a:srgbClr val="6F93DB"/>
              </a:solidFill>
              <a:latin typeface="Tahoma"/>
              <a:ea typeface="Tahoma"/>
              <a:cs typeface="Tahoma"/>
              <a:sym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7"/>
          <p:cNvSpPr txBox="1"/>
          <p:nvPr>
            <p:ph idx="4294967295" type="ftr"/>
          </p:nvPr>
        </p:nvSpPr>
        <p:spPr>
          <a:xfrm>
            <a:off x="30480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224" name="Google Shape;224;p27"/>
          <p:cNvSpPr/>
          <p:nvPr/>
        </p:nvSpPr>
        <p:spPr>
          <a:xfrm>
            <a:off x="533400" y="3352800"/>
            <a:ext cx="8077200" cy="579438"/>
          </a:xfrm>
          <a:prstGeom prst="rect">
            <a:avLst/>
          </a:prstGeom>
          <a:solidFill>
            <a:schemeClr val="lt1"/>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double num = </a:t>
            </a:r>
            <a:r>
              <a:rPr b="1" lang="en-US" sz="3200">
                <a:solidFill>
                  <a:srgbClr val="FF3300"/>
                </a:solidFill>
                <a:latin typeface="Tahoma"/>
                <a:ea typeface="Tahoma"/>
                <a:cs typeface="Tahoma"/>
                <a:sym typeface="Tahoma"/>
              </a:rPr>
              <a:t>keyboard</a:t>
            </a:r>
            <a:r>
              <a:rPr b="1" lang="en-US" sz="3200">
                <a:solidFill>
                  <a:schemeClr val="dk1"/>
                </a:solidFill>
                <a:latin typeface="Tahoma"/>
                <a:ea typeface="Tahoma"/>
                <a:cs typeface="Tahoma"/>
                <a:sym typeface="Tahoma"/>
              </a:rPr>
              <a:t>.</a:t>
            </a:r>
            <a:r>
              <a:rPr b="1" lang="en-US" sz="3200">
                <a:solidFill>
                  <a:srgbClr val="0000FF"/>
                </a:solidFill>
                <a:latin typeface="Tahoma"/>
                <a:ea typeface="Tahoma"/>
                <a:cs typeface="Tahoma"/>
                <a:sym typeface="Tahoma"/>
              </a:rPr>
              <a:t>nextDouble()</a:t>
            </a:r>
            <a:r>
              <a:rPr b="1" lang="en-US" sz="3200">
                <a:solidFill>
                  <a:schemeClr val="dk1"/>
                </a:solidFill>
                <a:latin typeface="Tahoma"/>
                <a:ea typeface="Tahoma"/>
                <a:cs typeface="Tahoma"/>
                <a:sym typeface="Tahoma"/>
              </a:rPr>
              <a:t>;</a:t>
            </a:r>
            <a:endParaRPr/>
          </a:p>
        </p:txBody>
      </p:sp>
      <p:sp>
        <p:nvSpPr>
          <p:cNvPr id="225" name="Google Shape;225;p27"/>
          <p:cNvSpPr txBox="1"/>
          <p:nvPr/>
        </p:nvSpPr>
        <p:spPr>
          <a:xfrm>
            <a:off x="5622925" y="438150"/>
            <a:ext cx="184150"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p:txBody>
      </p:sp>
      <p:cxnSp>
        <p:nvCxnSpPr>
          <p:cNvPr id="226" name="Google Shape;226;p27"/>
          <p:cNvCxnSpPr/>
          <p:nvPr/>
        </p:nvCxnSpPr>
        <p:spPr>
          <a:xfrm>
            <a:off x="3429000" y="2743200"/>
            <a:ext cx="685800" cy="685800"/>
          </a:xfrm>
          <a:prstGeom prst="straightConnector1">
            <a:avLst/>
          </a:prstGeom>
          <a:noFill/>
          <a:ln cap="flat" cmpd="sng" w="50800">
            <a:solidFill>
              <a:srgbClr val="FF0000"/>
            </a:solidFill>
            <a:prstDash val="solid"/>
            <a:round/>
            <a:headEnd len="med" w="med" type="none"/>
            <a:tailEnd len="med" w="med" type="triangle"/>
          </a:ln>
        </p:spPr>
      </p:cxnSp>
      <p:sp>
        <p:nvSpPr>
          <p:cNvPr id="227" name="Google Shape;227;p27"/>
          <p:cNvSpPr txBox="1"/>
          <p:nvPr/>
        </p:nvSpPr>
        <p:spPr>
          <a:xfrm>
            <a:off x="1524000" y="2209800"/>
            <a:ext cx="3890963"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rgbClr val="FF3300"/>
                </a:solidFill>
                <a:latin typeface="Tahoma"/>
                <a:ea typeface="Tahoma"/>
                <a:cs typeface="Tahoma"/>
                <a:sym typeface="Tahoma"/>
              </a:rPr>
              <a:t>reference variable</a:t>
            </a:r>
            <a:endParaRPr/>
          </a:p>
        </p:txBody>
      </p:sp>
      <p:cxnSp>
        <p:nvCxnSpPr>
          <p:cNvPr id="228" name="Google Shape;228;p27"/>
          <p:cNvCxnSpPr/>
          <p:nvPr/>
        </p:nvCxnSpPr>
        <p:spPr>
          <a:xfrm flipH="1" rot="10800000">
            <a:off x="6248400" y="3886200"/>
            <a:ext cx="533400" cy="838200"/>
          </a:xfrm>
          <a:prstGeom prst="straightConnector1">
            <a:avLst/>
          </a:prstGeom>
          <a:noFill/>
          <a:ln cap="flat" cmpd="sng" w="50800">
            <a:solidFill>
              <a:srgbClr val="0000FF"/>
            </a:solidFill>
            <a:prstDash val="solid"/>
            <a:round/>
            <a:headEnd len="med" w="med" type="none"/>
            <a:tailEnd len="med" w="med" type="triangle"/>
          </a:ln>
        </p:spPr>
      </p:cxnSp>
      <p:sp>
        <p:nvSpPr>
          <p:cNvPr id="229" name="Google Shape;229;p27"/>
          <p:cNvSpPr txBox="1"/>
          <p:nvPr/>
        </p:nvSpPr>
        <p:spPr>
          <a:xfrm>
            <a:off x="4724400" y="4800600"/>
            <a:ext cx="2568575"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rgbClr val="0000FF"/>
                </a:solidFill>
                <a:latin typeface="Tahoma"/>
                <a:ea typeface="Tahoma"/>
                <a:cs typeface="Tahoma"/>
                <a:sym typeface="Tahoma"/>
              </a:rPr>
              <a:t>method call</a:t>
            </a:r>
            <a:endParaRPr/>
          </a:p>
        </p:txBody>
      </p:sp>
      <p:sp>
        <p:nvSpPr>
          <p:cNvPr id="230" name="Google Shape;230;p27"/>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Reading Decimal Values</a:t>
            </a:r>
            <a:endParaRPr b="1" sz="5400">
              <a:solidFill>
                <a:srgbClr val="6F93DB"/>
              </a:solidFill>
              <a:latin typeface="Tahoma"/>
              <a:ea typeface="Tahoma"/>
              <a:cs typeface="Tahoma"/>
              <a:sym typeface="Tahoma"/>
            </a:endParaRPr>
          </a:p>
        </p:txBody>
      </p:sp>
      <p:pic>
        <p:nvPicPr>
          <p:cNvPr id="231" name="Google Shape;231;p27"/>
          <p:cNvPicPr preferRelativeResize="0"/>
          <p:nvPr/>
        </p:nvPicPr>
        <p:blipFill rotWithShape="1">
          <a:blip r:embed="rId3">
            <a:alphaModFix/>
          </a:blip>
          <a:srcRect b="0" l="0" r="0" t="0"/>
          <a:stretch/>
        </p:blipFill>
        <p:spPr>
          <a:xfrm>
            <a:off x="457200" y="4724400"/>
            <a:ext cx="3276600" cy="1634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8"/>
          <p:cNvSpPr txBox="1"/>
          <p:nvPr>
            <p:ph idx="4294967295" type="ftr"/>
          </p:nvPr>
        </p:nvSpPr>
        <p:spPr>
          <a:xfrm>
            <a:off x="1981200" y="6248400"/>
            <a:ext cx="6477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p:txBody>
      </p:sp>
      <p:sp>
        <p:nvSpPr>
          <p:cNvPr id="237" name="Google Shape;237;p28"/>
          <p:cNvSpPr/>
          <p:nvPr/>
        </p:nvSpPr>
        <p:spPr>
          <a:xfrm>
            <a:off x="381000" y="2895600"/>
            <a:ext cx="8153400" cy="1107996"/>
          </a:xfrm>
          <a:prstGeom prst="rect">
            <a:avLst/>
          </a:prstGeom>
          <a:solidFill>
            <a:srgbClr val="FFFFCC"/>
          </a:solidFill>
          <a:ln cap="flat" cmpd="sng" w="28575">
            <a:solidFill>
              <a:srgbClr val="FFC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6600">
                <a:solidFill>
                  <a:srgbClr val="FF3300"/>
                </a:solidFill>
                <a:latin typeface="Tahoma"/>
                <a:ea typeface="Tahoma"/>
                <a:cs typeface="Tahoma"/>
                <a:sym typeface="Tahoma"/>
              </a:rPr>
              <a:t>double_input.java</a:t>
            </a:r>
            <a:endParaRPr b="1" sz="6000" cap="none">
              <a:solidFill>
                <a:srgbClr val="FF3300"/>
              </a:solidFill>
              <a:latin typeface="Tahoma"/>
              <a:ea typeface="Tahoma"/>
              <a:cs typeface="Tahoma"/>
              <a:sym typeface="Tahoma"/>
            </a:endParaRPr>
          </a:p>
        </p:txBody>
      </p:sp>
      <p:sp>
        <p:nvSpPr>
          <p:cNvPr id="238" name="Google Shape;238;p28"/>
          <p:cNvSpPr txBox="1"/>
          <p:nvPr>
            <p:ph idx="4294967295"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9"/>
          <p:cNvSpPr txBox="1"/>
          <p:nvPr>
            <p:ph idx="4294967295" type="ftr"/>
          </p:nvPr>
        </p:nvSpPr>
        <p:spPr>
          <a:xfrm>
            <a:off x="1981200" y="6248400"/>
            <a:ext cx="6477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p:txBody>
      </p:sp>
      <p:sp>
        <p:nvSpPr>
          <p:cNvPr id="244" name="Google Shape;244;p29"/>
          <p:cNvSpPr/>
          <p:nvPr/>
        </p:nvSpPr>
        <p:spPr>
          <a:xfrm>
            <a:off x="6446838" y="982663"/>
            <a:ext cx="2697162" cy="960437"/>
          </a:xfrm>
          <a:custGeom>
            <a:rect b="b" l="l" r="r" t="t"/>
            <a:pathLst>
              <a:path extrusionOk="0" h="807" w="1274">
                <a:moveTo>
                  <a:pt x="637" y="806"/>
                </a:moveTo>
                <a:lnTo>
                  <a:pt x="0" y="431"/>
                </a:lnTo>
                <a:lnTo>
                  <a:pt x="0" y="371"/>
                </a:lnTo>
                <a:lnTo>
                  <a:pt x="637" y="0"/>
                </a:lnTo>
                <a:lnTo>
                  <a:pt x="1273" y="371"/>
                </a:lnTo>
                <a:lnTo>
                  <a:pt x="1273" y="431"/>
                </a:lnTo>
                <a:lnTo>
                  <a:pt x="637" y="80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p:txBody>
      </p:sp>
      <p:sp>
        <p:nvSpPr>
          <p:cNvPr id="245" name="Google Shape;245;p29"/>
          <p:cNvSpPr/>
          <p:nvPr/>
        </p:nvSpPr>
        <p:spPr>
          <a:xfrm>
            <a:off x="7143750" y="5543550"/>
            <a:ext cx="666750" cy="557213"/>
          </a:xfrm>
          <a:custGeom>
            <a:rect b="b" l="l" r="r" t="t"/>
            <a:pathLst>
              <a:path extrusionOk="0" h="468" w="315">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p:txBody>
      </p:sp>
      <p:sp>
        <p:nvSpPr>
          <p:cNvPr id="246" name="Google Shape;246;p29"/>
          <p:cNvSpPr/>
          <p:nvPr/>
        </p:nvSpPr>
        <p:spPr>
          <a:xfrm>
            <a:off x="1524000" y="914400"/>
            <a:ext cx="427038" cy="76200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4400">
                <a:solidFill>
                  <a:schemeClr val="dk1"/>
                </a:solidFill>
                <a:latin typeface="Comic Sans MS"/>
                <a:ea typeface="Comic Sans MS"/>
                <a:cs typeface="Comic Sans MS"/>
                <a:sym typeface="Comic Sans MS"/>
              </a:rPr>
              <a:t> </a:t>
            </a:r>
            <a:endParaRPr b="0" sz="3200">
              <a:solidFill>
                <a:srgbClr val="CC3300"/>
              </a:solidFill>
              <a:latin typeface="Comic Sans MS"/>
              <a:ea typeface="Comic Sans MS"/>
              <a:cs typeface="Comic Sans MS"/>
              <a:sym typeface="Comic Sans MS"/>
            </a:endParaRPr>
          </a:p>
        </p:txBody>
      </p:sp>
      <p:sp>
        <p:nvSpPr>
          <p:cNvPr id="247" name="Google Shape;247;p29"/>
          <p:cNvSpPr/>
          <p:nvPr/>
        </p:nvSpPr>
        <p:spPr>
          <a:xfrm>
            <a:off x="1752600" y="2209800"/>
            <a:ext cx="5638800" cy="2308324"/>
          </a:xfrm>
          <a:prstGeom prst="rect">
            <a:avLst/>
          </a:prstGeom>
          <a:solidFill>
            <a:srgbClr val="FFFFCC"/>
          </a:solidFill>
          <a:ln cap="flat" cmpd="sng" w="38100">
            <a:solidFill>
              <a:srgbClr val="0066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200">
                <a:solidFill>
                  <a:srgbClr val="0066FF"/>
                </a:solidFill>
                <a:latin typeface="Tahoma"/>
                <a:ea typeface="Tahoma"/>
                <a:cs typeface="Tahoma"/>
                <a:sym typeface="Tahoma"/>
              </a:rPr>
              <a:t>String</a:t>
            </a:r>
            <a:br>
              <a:rPr b="1" lang="en-US" sz="7200">
                <a:solidFill>
                  <a:srgbClr val="0066FF"/>
                </a:solidFill>
                <a:latin typeface="Tahoma"/>
                <a:ea typeface="Tahoma"/>
                <a:cs typeface="Tahoma"/>
                <a:sym typeface="Tahoma"/>
              </a:rPr>
            </a:br>
            <a:r>
              <a:rPr b="1" lang="en-US" sz="7200">
                <a:solidFill>
                  <a:srgbClr val="0066FF"/>
                </a:solidFill>
                <a:latin typeface="Tahoma"/>
                <a:ea typeface="Tahoma"/>
                <a:cs typeface="Tahoma"/>
                <a:sym typeface="Tahoma"/>
              </a:rPr>
              <a:t>Input</a:t>
            </a:r>
            <a:endParaRPr b="1" sz="7200" cap="none">
              <a:solidFill>
                <a:srgbClr val="0066FF"/>
              </a:solidFill>
              <a:latin typeface="Tahoma"/>
              <a:ea typeface="Tahoma"/>
              <a:cs typeface="Tahoma"/>
              <a:sym typeface="Tahoma"/>
            </a:endParaRPr>
          </a:p>
        </p:txBody>
      </p:sp>
      <p:sp>
        <p:nvSpPr>
          <p:cNvPr id="248" name="Google Shape;248;p29"/>
          <p:cNvSpPr txBox="1"/>
          <p:nvPr>
            <p:ph idx="4294967295"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0"/>
          <p:cNvSpPr txBox="1"/>
          <p:nvPr>
            <p:ph idx="4294967295" type="ftr"/>
          </p:nvPr>
        </p:nvSpPr>
        <p:spPr>
          <a:xfrm>
            <a:off x="30480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255" name="Google Shape;255;p30"/>
          <p:cNvSpPr/>
          <p:nvPr/>
        </p:nvSpPr>
        <p:spPr>
          <a:xfrm>
            <a:off x="838200" y="1905000"/>
            <a:ext cx="7620000" cy="3870325"/>
          </a:xfrm>
          <a:prstGeom prst="rect">
            <a:avLst/>
          </a:prstGeom>
          <a:solidFill>
            <a:schemeClr val="lt1"/>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Scanner keyboard = </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		new Scanner(System.in); </a:t>
            </a:r>
            <a:endParaRPr/>
          </a:p>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out.print("Enter a string :: ");</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String word = keyboard.next(); </a:t>
            </a:r>
            <a:endParaRPr/>
          </a:p>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a:p>
            <a:pPr indent="0" lvl="0" marL="0" marR="0" rtl="0" algn="l">
              <a:spcBef>
                <a:spcPts val="0"/>
              </a:spcBef>
              <a:spcAft>
                <a:spcPts val="0"/>
              </a:spcAft>
              <a:buNone/>
            </a:pPr>
            <a:r>
              <a:t/>
            </a:r>
            <a:endParaRPr b="1" sz="2800">
              <a:solidFill>
                <a:srgbClr val="0000FF"/>
              </a:solidFill>
              <a:latin typeface="Tahoma"/>
              <a:ea typeface="Tahoma"/>
              <a:cs typeface="Tahoma"/>
              <a:sym typeface="Tahoma"/>
            </a:endParaRPr>
          </a:p>
          <a:p>
            <a:pPr indent="0" lvl="0" marL="0" marR="0" rtl="0" algn="l">
              <a:spcBef>
                <a:spcPts val="0"/>
              </a:spcBef>
              <a:spcAft>
                <a:spcPts val="0"/>
              </a:spcAft>
              <a:buNone/>
            </a:pPr>
            <a:r>
              <a:t/>
            </a:r>
            <a:endParaRPr b="1" sz="2800">
              <a:solidFill>
                <a:srgbClr val="0000FF"/>
              </a:solidFill>
              <a:latin typeface="Tahoma"/>
              <a:ea typeface="Tahoma"/>
              <a:cs typeface="Tahoma"/>
              <a:sym typeface="Tahoma"/>
            </a:endParaRPr>
          </a:p>
        </p:txBody>
      </p:sp>
      <p:sp>
        <p:nvSpPr>
          <p:cNvPr id="256" name="Google Shape;256;p30"/>
          <p:cNvSpPr txBox="1"/>
          <p:nvPr/>
        </p:nvSpPr>
        <p:spPr>
          <a:xfrm>
            <a:off x="5622925" y="438150"/>
            <a:ext cx="184150"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p:txBody>
      </p:sp>
      <p:sp>
        <p:nvSpPr>
          <p:cNvPr id="257" name="Google Shape;257;p30"/>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Reading String Values</a:t>
            </a:r>
            <a:endParaRPr b="1" sz="5400">
              <a:solidFill>
                <a:srgbClr val="6F93DB"/>
              </a:solidFill>
              <a:latin typeface="Tahoma"/>
              <a:ea typeface="Tahoma"/>
              <a:cs typeface="Tahoma"/>
              <a:sym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1"/>
          <p:cNvSpPr txBox="1"/>
          <p:nvPr>
            <p:ph idx="4294967295" type="ftr"/>
          </p:nvPr>
        </p:nvSpPr>
        <p:spPr>
          <a:xfrm>
            <a:off x="30480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264" name="Google Shape;264;p31"/>
          <p:cNvSpPr/>
          <p:nvPr/>
        </p:nvSpPr>
        <p:spPr>
          <a:xfrm>
            <a:off x="762000" y="1371600"/>
            <a:ext cx="7848600" cy="1554163"/>
          </a:xfrm>
          <a:prstGeom prst="rect">
            <a:avLst/>
          </a:prstGeom>
          <a:solidFill>
            <a:schemeClr val="lt1"/>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out.print("Enter a string :: ");</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String word = keyboard.next();</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out.println(word);</a:t>
            </a:r>
            <a:r>
              <a:rPr b="1" lang="en-US" sz="2800">
                <a:solidFill>
                  <a:schemeClr val="dk1"/>
                </a:solidFill>
                <a:latin typeface="Tahoma"/>
                <a:ea typeface="Tahoma"/>
                <a:cs typeface="Tahoma"/>
                <a:sym typeface="Tahoma"/>
              </a:rPr>
              <a:t> </a:t>
            </a:r>
            <a:endParaRPr b="1" sz="2800">
              <a:solidFill>
                <a:srgbClr val="0000FF"/>
              </a:solidFill>
              <a:latin typeface="Tahoma"/>
              <a:ea typeface="Tahoma"/>
              <a:cs typeface="Tahoma"/>
              <a:sym typeface="Tahoma"/>
            </a:endParaRPr>
          </a:p>
        </p:txBody>
      </p:sp>
      <p:sp>
        <p:nvSpPr>
          <p:cNvPr id="265" name="Google Shape;265;p31"/>
          <p:cNvSpPr txBox="1"/>
          <p:nvPr/>
        </p:nvSpPr>
        <p:spPr>
          <a:xfrm>
            <a:off x="5622925" y="438150"/>
            <a:ext cx="184150"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p:txBody>
      </p:sp>
      <p:sp>
        <p:nvSpPr>
          <p:cNvPr id="266" name="Google Shape;266;p31"/>
          <p:cNvSpPr txBox="1"/>
          <p:nvPr/>
        </p:nvSpPr>
        <p:spPr>
          <a:xfrm>
            <a:off x="533400" y="4419600"/>
            <a:ext cx="8001000" cy="1569660"/>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u="sng">
                <a:solidFill>
                  <a:srgbClr val="FF0000"/>
                </a:solidFill>
                <a:latin typeface="Tahoma"/>
                <a:ea typeface="Tahoma"/>
                <a:cs typeface="Tahoma"/>
                <a:sym typeface="Tahoma"/>
              </a:rPr>
              <a:t>OUTPUT</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Enter a string :: I love A+ compsci.</a:t>
            </a:r>
            <a:endParaRPr b="1" sz="3200">
              <a:solidFill>
                <a:schemeClr val="dk1"/>
              </a:solidFill>
              <a:latin typeface="Tahoma"/>
              <a:ea typeface="Tahoma"/>
              <a:cs typeface="Tahoma"/>
              <a:sym typeface="Tahoma"/>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I</a:t>
            </a:r>
            <a:endParaRPr/>
          </a:p>
        </p:txBody>
      </p:sp>
      <p:sp>
        <p:nvSpPr>
          <p:cNvPr id="267" name="Google Shape;267;p31"/>
          <p:cNvSpPr txBox="1"/>
          <p:nvPr/>
        </p:nvSpPr>
        <p:spPr>
          <a:xfrm>
            <a:off x="533400" y="3124200"/>
            <a:ext cx="8001000" cy="1079500"/>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u="sng">
                <a:solidFill>
                  <a:srgbClr val="006600"/>
                </a:solidFill>
                <a:latin typeface="Tahoma"/>
                <a:ea typeface="Tahoma"/>
                <a:cs typeface="Tahoma"/>
                <a:sym typeface="Tahoma"/>
              </a:rPr>
              <a:t>INPUT</a:t>
            </a:r>
            <a:br>
              <a:rPr b="1" lang="en-US" sz="3200" u="sng">
                <a:solidFill>
                  <a:srgbClr val="006600"/>
                </a:solidFill>
                <a:latin typeface="Tahoma"/>
                <a:ea typeface="Tahoma"/>
                <a:cs typeface="Tahoma"/>
                <a:sym typeface="Tahoma"/>
              </a:rPr>
            </a:br>
            <a:r>
              <a:rPr b="1" lang="en-US" sz="3200">
                <a:solidFill>
                  <a:schemeClr val="dk1"/>
                </a:solidFill>
                <a:latin typeface="Tahoma"/>
                <a:ea typeface="Tahoma"/>
                <a:cs typeface="Tahoma"/>
                <a:sym typeface="Tahoma"/>
              </a:rPr>
              <a:t>I love A+ compsci.</a:t>
            </a:r>
            <a:endParaRPr b="1" sz="3200">
              <a:solidFill>
                <a:schemeClr val="dk1"/>
              </a:solidFill>
              <a:latin typeface="Tahoma"/>
              <a:ea typeface="Tahoma"/>
              <a:cs typeface="Tahoma"/>
              <a:sym typeface="Tahoma"/>
            </a:endParaRPr>
          </a:p>
        </p:txBody>
      </p:sp>
      <p:sp>
        <p:nvSpPr>
          <p:cNvPr id="268" name="Google Shape;268;p31"/>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Reading String Values</a:t>
            </a:r>
            <a:endParaRPr b="1" sz="5400">
              <a:solidFill>
                <a:srgbClr val="6F93DB"/>
              </a:solidFill>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idx="4294967295" type="ftr"/>
          </p:nvPr>
        </p:nvSpPr>
        <p:spPr>
          <a:xfrm>
            <a:off x="1981200" y="6248400"/>
            <a:ext cx="6477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i="0" sz="1400" u="none" cap="none" strike="noStrike">
              <a:solidFill>
                <a:schemeClr val="dk1"/>
              </a:solidFill>
              <a:latin typeface="Times New Roman"/>
              <a:ea typeface="Times New Roman"/>
              <a:cs typeface="Times New Roman"/>
              <a:sym typeface="Times New Roman"/>
            </a:endParaRPr>
          </a:p>
        </p:txBody>
      </p:sp>
      <p:sp>
        <p:nvSpPr>
          <p:cNvPr id="93" name="Google Shape;93;p14"/>
          <p:cNvSpPr/>
          <p:nvPr/>
        </p:nvSpPr>
        <p:spPr>
          <a:xfrm>
            <a:off x="6446838" y="982663"/>
            <a:ext cx="2697162" cy="960437"/>
          </a:xfrm>
          <a:custGeom>
            <a:rect b="b" l="l" r="r" t="t"/>
            <a:pathLst>
              <a:path extrusionOk="0" h="807" w="1274">
                <a:moveTo>
                  <a:pt x="637" y="806"/>
                </a:moveTo>
                <a:lnTo>
                  <a:pt x="0" y="431"/>
                </a:lnTo>
                <a:lnTo>
                  <a:pt x="0" y="371"/>
                </a:lnTo>
                <a:lnTo>
                  <a:pt x="637" y="0"/>
                </a:lnTo>
                <a:lnTo>
                  <a:pt x="1273" y="371"/>
                </a:lnTo>
                <a:lnTo>
                  <a:pt x="1273" y="431"/>
                </a:lnTo>
                <a:lnTo>
                  <a:pt x="637" y="80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p:txBody>
      </p:sp>
      <p:sp>
        <p:nvSpPr>
          <p:cNvPr id="94" name="Google Shape;94;p14"/>
          <p:cNvSpPr/>
          <p:nvPr/>
        </p:nvSpPr>
        <p:spPr>
          <a:xfrm>
            <a:off x="7143750" y="5543550"/>
            <a:ext cx="666750" cy="557213"/>
          </a:xfrm>
          <a:custGeom>
            <a:rect b="b" l="l" r="r" t="t"/>
            <a:pathLst>
              <a:path extrusionOk="0" h="468" w="315">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p:txBody>
      </p:sp>
      <p:sp>
        <p:nvSpPr>
          <p:cNvPr id="95" name="Google Shape;95;p14"/>
          <p:cNvSpPr/>
          <p:nvPr/>
        </p:nvSpPr>
        <p:spPr>
          <a:xfrm>
            <a:off x="1524000" y="914400"/>
            <a:ext cx="427038" cy="76200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4400">
                <a:solidFill>
                  <a:schemeClr val="dk1"/>
                </a:solidFill>
                <a:latin typeface="Comic Sans MS"/>
                <a:ea typeface="Comic Sans MS"/>
                <a:cs typeface="Comic Sans MS"/>
                <a:sym typeface="Comic Sans MS"/>
              </a:rPr>
              <a:t> </a:t>
            </a:r>
            <a:endParaRPr b="0" sz="3200">
              <a:solidFill>
                <a:srgbClr val="CC3300"/>
              </a:solidFill>
              <a:latin typeface="Comic Sans MS"/>
              <a:ea typeface="Comic Sans MS"/>
              <a:cs typeface="Comic Sans MS"/>
              <a:sym typeface="Comic Sans MS"/>
            </a:endParaRPr>
          </a:p>
        </p:txBody>
      </p:sp>
      <p:sp>
        <p:nvSpPr>
          <p:cNvPr id="96" name="Google Shape;96;p14"/>
          <p:cNvSpPr/>
          <p:nvPr/>
        </p:nvSpPr>
        <p:spPr>
          <a:xfrm>
            <a:off x="1752600" y="2209800"/>
            <a:ext cx="5638800" cy="1200329"/>
          </a:xfrm>
          <a:prstGeom prst="rect">
            <a:avLst/>
          </a:prstGeom>
          <a:solidFill>
            <a:srgbClr val="FFFFCC"/>
          </a:solidFill>
          <a:ln cap="flat" cmpd="sng" w="38100">
            <a:solidFill>
              <a:srgbClr val="0066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200">
                <a:solidFill>
                  <a:srgbClr val="0066FF"/>
                </a:solidFill>
                <a:latin typeface="Tahoma"/>
                <a:ea typeface="Tahoma"/>
                <a:cs typeface="Tahoma"/>
                <a:sym typeface="Tahoma"/>
              </a:rPr>
              <a:t>Imports</a:t>
            </a:r>
            <a:endParaRPr b="1" sz="7200" cap="none">
              <a:solidFill>
                <a:srgbClr val="0066FF"/>
              </a:solidFill>
              <a:latin typeface="Tahoma"/>
              <a:ea typeface="Tahoma"/>
              <a:cs typeface="Tahoma"/>
              <a:sym typeface="Tahoma"/>
            </a:endParaRPr>
          </a:p>
        </p:txBody>
      </p:sp>
      <p:sp>
        <p:nvSpPr>
          <p:cNvPr id="97" name="Google Shape;97;p14"/>
          <p:cNvSpPr txBox="1"/>
          <p:nvPr>
            <p:ph idx="4294967295"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2"/>
          <p:cNvSpPr txBox="1"/>
          <p:nvPr>
            <p:ph idx="4294967295" type="ftr"/>
          </p:nvPr>
        </p:nvSpPr>
        <p:spPr>
          <a:xfrm>
            <a:off x="30480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275" name="Google Shape;275;p32"/>
          <p:cNvSpPr/>
          <p:nvPr/>
        </p:nvSpPr>
        <p:spPr>
          <a:xfrm>
            <a:off x="457200" y="1981200"/>
            <a:ext cx="8458200" cy="3810000"/>
          </a:xfrm>
          <a:prstGeom prst="rect">
            <a:avLst/>
          </a:prstGeom>
          <a:solidFill>
            <a:schemeClr val="lt1"/>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Scanner keyboard = </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		new Scanner(System.in); </a:t>
            </a:r>
            <a:endParaRPr/>
          </a:p>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out.print("Enter a sentence :: ");</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String sentence = keyboard.nextLine();</a:t>
            </a:r>
            <a:r>
              <a:rPr b="1" lang="en-US" sz="2800">
                <a:solidFill>
                  <a:schemeClr val="dk1"/>
                </a:solidFill>
                <a:latin typeface="Tahoma"/>
                <a:ea typeface="Tahoma"/>
                <a:cs typeface="Tahoma"/>
                <a:sym typeface="Tahoma"/>
              </a:rPr>
              <a:t> </a:t>
            </a:r>
            <a:endParaRPr/>
          </a:p>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a:p>
            <a:pPr indent="0" lvl="0" marL="0" marR="0" rtl="0" algn="l">
              <a:spcBef>
                <a:spcPts val="0"/>
              </a:spcBef>
              <a:spcAft>
                <a:spcPts val="0"/>
              </a:spcAft>
              <a:buNone/>
            </a:pPr>
            <a:r>
              <a:t/>
            </a:r>
            <a:endParaRPr b="1" sz="2800">
              <a:solidFill>
                <a:srgbClr val="0000FF"/>
              </a:solidFill>
              <a:latin typeface="Tahoma"/>
              <a:ea typeface="Tahoma"/>
              <a:cs typeface="Tahoma"/>
              <a:sym typeface="Tahoma"/>
            </a:endParaRPr>
          </a:p>
          <a:p>
            <a:pPr indent="0" lvl="0" marL="0" marR="0" rtl="0" algn="l">
              <a:spcBef>
                <a:spcPts val="0"/>
              </a:spcBef>
              <a:spcAft>
                <a:spcPts val="0"/>
              </a:spcAft>
              <a:buNone/>
            </a:pPr>
            <a:r>
              <a:t/>
            </a:r>
            <a:endParaRPr b="1" sz="2800">
              <a:solidFill>
                <a:srgbClr val="0000FF"/>
              </a:solidFill>
              <a:latin typeface="Tahoma"/>
              <a:ea typeface="Tahoma"/>
              <a:cs typeface="Tahoma"/>
              <a:sym typeface="Tahoma"/>
            </a:endParaRPr>
          </a:p>
        </p:txBody>
      </p:sp>
      <p:sp>
        <p:nvSpPr>
          <p:cNvPr id="276" name="Google Shape;276;p32"/>
          <p:cNvSpPr txBox="1"/>
          <p:nvPr/>
        </p:nvSpPr>
        <p:spPr>
          <a:xfrm>
            <a:off x="5622925" y="438150"/>
            <a:ext cx="184150"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p:txBody>
      </p:sp>
      <p:sp>
        <p:nvSpPr>
          <p:cNvPr id="277" name="Google Shape;277;p32"/>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Reading String Values</a:t>
            </a:r>
            <a:endParaRPr b="1" sz="5400">
              <a:solidFill>
                <a:srgbClr val="6F93DB"/>
              </a:solidFill>
              <a:latin typeface="Tahoma"/>
              <a:ea typeface="Tahoma"/>
              <a:cs typeface="Tahoma"/>
              <a:sym typeface="Tahom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3"/>
          <p:cNvSpPr txBox="1"/>
          <p:nvPr>
            <p:ph idx="4294967295" type="ftr"/>
          </p:nvPr>
        </p:nvSpPr>
        <p:spPr>
          <a:xfrm>
            <a:off x="30480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284" name="Google Shape;284;p33"/>
          <p:cNvSpPr/>
          <p:nvPr/>
        </p:nvSpPr>
        <p:spPr>
          <a:xfrm>
            <a:off x="762000" y="1371600"/>
            <a:ext cx="7315200" cy="1554163"/>
          </a:xfrm>
          <a:prstGeom prst="rect">
            <a:avLst/>
          </a:prstGeom>
          <a:solidFill>
            <a:schemeClr val="lt1"/>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out.print("Enter a line :: ");</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String line = keyboard.nextLine();</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out.println(line);</a:t>
            </a:r>
            <a:r>
              <a:rPr b="1" lang="en-US" sz="2800">
                <a:solidFill>
                  <a:schemeClr val="dk1"/>
                </a:solidFill>
                <a:latin typeface="Tahoma"/>
                <a:ea typeface="Tahoma"/>
                <a:cs typeface="Tahoma"/>
                <a:sym typeface="Tahoma"/>
              </a:rPr>
              <a:t> </a:t>
            </a:r>
            <a:endParaRPr b="1" sz="2800">
              <a:solidFill>
                <a:srgbClr val="0000FF"/>
              </a:solidFill>
              <a:latin typeface="Tahoma"/>
              <a:ea typeface="Tahoma"/>
              <a:cs typeface="Tahoma"/>
              <a:sym typeface="Tahoma"/>
            </a:endParaRPr>
          </a:p>
        </p:txBody>
      </p:sp>
      <p:sp>
        <p:nvSpPr>
          <p:cNvPr id="285" name="Google Shape;285;p33"/>
          <p:cNvSpPr txBox="1"/>
          <p:nvPr/>
        </p:nvSpPr>
        <p:spPr>
          <a:xfrm>
            <a:off x="5622925" y="438150"/>
            <a:ext cx="184150"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p:txBody>
      </p:sp>
      <p:sp>
        <p:nvSpPr>
          <p:cNvPr id="286" name="Google Shape;286;p33"/>
          <p:cNvSpPr txBox="1"/>
          <p:nvPr/>
        </p:nvSpPr>
        <p:spPr>
          <a:xfrm>
            <a:off x="685800" y="4419600"/>
            <a:ext cx="7620000" cy="1566863"/>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u="sng">
                <a:solidFill>
                  <a:srgbClr val="FF0000"/>
                </a:solidFill>
                <a:latin typeface="Tahoma"/>
                <a:ea typeface="Tahoma"/>
                <a:cs typeface="Tahoma"/>
                <a:sym typeface="Tahoma"/>
              </a:rPr>
              <a:t>OUTPUT</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Enter a line :: I love A+ compsci.</a:t>
            </a:r>
            <a:endParaRPr b="1" sz="3200">
              <a:solidFill>
                <a:schemeClr val="dk1"/>
              </a:solidFill>
              <a:latin typeface="Tahoma"/>
              <a:ea typeface="Tahoma"/>
              <a:cs typeface="Tahoma"/>
              <a:sym typeface="Tahoma"/>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I love A+ compsci.</a:t>
            </a:r>
            <a:endParaRPr b="1" sz="3200">
              <a:solidFill>
                <a:schemeClr val="dk1"/>
              </a:solidFill>
              <a:latin typeface="Tahoma"/>
              <a:ea typeface="Tahoma"/>
              <a:cs typeface="Tahoma"/>
              <a:sym typeface="Tahoma"/>
            </a:endParaRPr>
          </a:p>
        </p:txBody>
      </p:sp>
      <p:sp>
        <p:nvSpPr>
          <p:cNvPr id="287" name="Google Shape;287;p33"/>
          <p:cNvSpPr txBox="1"/>
          <p:nvPr/>
        </p:nvSpPr>
        <p:spPr>
          <a:xfrm>
            <a:off x="685800" y="3124200"/>
            <a:ext cx="7620000" cy="1079500"/>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u="sng">
                <a:solidFill>
                  <a:srgbClr val="006600"/>
                </a:solidFill>
                <a:latin typeface="Tahoma"/>
                <a:ea typeface="Tahoma"/>
                <a:cs typeface="Tahoma"/>
                <a:sym typeface="Tahoma"/>
              </a:rPr>
              <a:t>INPUT</a:t>
            </a:r>
            <a:br>
              <a:rPr b="1" lang="en-US" sz="3200" u="sng">
                <a:solidFill>
                  <a:srgbClr val="006600"/>
                </a:solidFill>
                <a:latin typeface="Tahoma"/>
                <a:ea typeface="Tahoma"/>
                <a:cs typeface="Tahoma"/>
                <a:sym typeface="Tahoma"/>
              </a:rPr>
            </a:br>
            <a:r>
              <a:rPr b="1" lang="en-US" sz="3200">
                <a:solidFill>
                  <a:schemeClr val="dk1"/>
                </a:solidFill>
                <a:latin typeface="Tahoma"/>
                <a:ea typeface="Tahoma"/>
                <a:cs typeface="Tahoma"/>
                <a:sym typeface="Tahoma"/>
              </a:rPr>
              <a:t>I love A+ compsci.</a:t>
            </a:r>
            <a:endParaRPr b="1" sz="3200">
              <a:solidFill>
                <a:schemeClr val="dk1"/>
              </a:solidFill>
              <a:latin typeface="Tahoma"/>
              <a:ea typeface="Tahoma"/>
              <a:cs typeface="Tahoma"/>
              <a:sym typeface="Tahoma"/>
            </a:endParaRPr>
          </a:p>
        </p:txBody>
      </p:sp>
      <p:sp>
        <p:nvSpPr>
          <p:cNvPr id="288" name="Google Shape;288;p33"/>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Reading String Values</a:t>
            </a:r>
            <a:endParaRPr b="1" sz="5400">
              <a:solidFill>
                <a:srgbClr val="6F93DB"/>
              </a:solidFill>
              <a:latin typeface="Tahoma"/>
              <a:ea typeface="Tahoma"/>
              <a:cs typeface="Tahoma"/>
              <a:sym typeface="Tahom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4"/>
          <p:cNvSpPr txBox="1"/>
          <p:nvPr>
            <p:ph idx="4294967295" type="ftr"/>
          </p:nvPr>
        </p:nvSpPr>
        <p:spPr>
          <a:xfrm>
            <a:off x="1981200" y="6248400"/>
            <a:ext cx="6477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p:txBody>
      </p:sp>
      <p:sp>
        <p:nvSpPr>
          <p:cNvPr id="294" name="Google Shape;294;p34"/>
          <p:cNvSpPr/>
          <p:nvPr/>
        </p:nvSpPr>
        <p:spPr>
          <a:xfrm>
            <a:off x="914400" y="2895600"/>
            <a:ext cx="7620000" cy="1107996"/>
          </a:xfrm>
          <a:prstGeom prst="rect">
            <a:avLst/>
          </a:prstGeom>
          <a:solidFill>
            <a:srgbClr val="FFFFCC"/>
          </a:solidFill>
          <a:ln cap="flat" cmpd="sng" w="28575">
            <a:solidFill>
              <a:srgbClr val="FFC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6600">
                <a:solidFill>
                  <a:srgbClr val="FF3300"/>
                </a:solidFill>
                <a:latin typeface="Tahoma"/>
                <a:ea typeface="Tahoma"/>
                <a:cs typeface="Tahoma"/>
                <a:sym typeface="Tahoma"/>
              </a:rPr>
              <a:t>string_input.java</a:t>
            </a:r>
            <a:endParaRPr b="1" sz="6000" cap="none">
              <a:solidFill>
                <a:srgbClr val="FF3300"/>
              </a:solidFill>
              <a:latin typeface="Tahoma"/>
              <a:ea typeface="Tahoma"/>
              <a:cs typeface="Tahoma"/>
              <a:sym typeface="Tahoma"/>
            </a:endParaRPr>
          </a:p>
        </p:txBody>
      </p:sp>
      <p:sp>
        <p:nvSpPr>
          <p:cNvPr id="295" name="Google Shape;295;p34"/>
          <p:cNvSpPr txBox="1"/>
          <p:nvPr>
            <p:ph idx="4294967295"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35"/>
          <p:cNvSpPr txBox="1"/>
          <p:nvPr>
            <p:ph idx="4294967295" type="ftr"/>
          </p:nvPr>
        </p:nvSpPr>
        <p:spPr>
          <a:xfrm>
            <a:off x="1981200" y="6248400"/>
            <a:ext cx="6477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p:txBody>
      </p:sp>
      <p:sp>
        <p:nvSpPr>
          <p:cNvPr id="301" name="Google Shape;301;p35"/>
          <p:cNvSpPr/>
          <p:nvPr/>
        </p:nvSpPr>
        <p:spPr>
          <a:xfrm>
            <a:off x="6446838" y="982663"/>
            <a:ext cx="2697162" cy="960437"/>
          </a:xfrm>
          <a:custGeom>
            <a:rect b="b" l="l" r="r" t="t"/>
            <a:pathLst>
              <a:path extrusionOk="0" h="807" w="1274">
                <a:moveTo>
                  <a:pt x="637" y="806"/>
                </a:moveTo>
                <a:lnTo>
                  <a:pt x="0" y="431"/>
                </a:lnTo>
                <a:lnTo>
                  <a:pt x="0" y="371"/>
                </a:lnTo>
                <a:lnTo>
                  <a:pt x="637" y="0"/>
                </a:lnTo>
                <a:lnTo>
                  <a:pt x="1273" y="371"/>
                </a:lnTo>
                <a:lnTo>
                  <a:pt x="1273" y="431"/>
                </a:lnTo>
                <a:lnTo>
                  <a:pt x="637" y="80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p:txBody>
      </p:sp>
      <p:sp>
        <p:nvSpPr>
          <p:cNvPr id="302" name="Google Shape;302;p35"/>
          <p:cNvSpPr/>
          <p:nvPr/>
        </p:nvSpPr>
        <p:spPr>
          <a:xfrm>
            <a:off x="7143750" y="5543550"/>
            <a:ext cx="666750" cy="557213"/>
          </a:xfrm>
          <a:custGeom>
            <a:rect b="b" l="l" r="r" t="t"/>
            <a:pathLst>
              <a:path extrusionOk="0" h="468" w="315">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p:txBody>
      </p:sp>
      <p:sp>
        <p:nvSpPr>
          <p:cNvPr id="303" name="Google Shape;303;p35"/>
          <p:cNvSpPr/>
          <p:nvPr/>
        </p:nvSpPr>
        <p:spPr>
          <a:xfrm>
            <a:off x="1524000" y="914400"/>
            <a:ext cx="427038" cy="76200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4400">
                <a:solidFill>
                  <a:schemeClr val="dk1"/>
                </a:solidFill>
                <a:latin typeface="Comic Sans MS"/>
                <a:ea typeface="Comic Sans MS"/>
                <a:cs typeface="Comic Sans MS"/>
                <a:sym typeface="Comic Sans MS"/>
              </a:rPr>
              <a:t> </a:t>
            </a:r>
            <a:endParaRPr b="0" sz="3200">
              <a:solidFill>
                <a:srgbClr val="CC3300"/>
              </a:solidFill>
              <a:latin typeface="Comic Sans MS"/>
              <a:ea typeface="Comic Sans MS"/>
              <a:cs typeface="Comic Sans MS"/>
              <a:sym typeface="Comic Sans MS"/>
            </a:endParaRPr>
          </a:p>
        </p:txBody>
      </p:sp>
      <p:sp>
        <p:nvSpPr>
          <p:cNvPr id="304" name="Google Shape;304;p35"/>
          <p:cNvSpPr/>
          <p:nvPr/>
        </p:nvSpPr>
        <p:spPr>
          <a:xfrm>
            <a:off x="1752600" y="2209800"/>
            <a:ext cx="5638800" cy="2308324"/>
          </a:xfrm>
          <a:prstGeom prst="rect">
            <a:avLst/>
          </a:prstGeom>
          <a:solidFill>
            <a:srgbClr val="FFFFCC"/>
          </a:solidFill>
          <a:ln cap="flat" cmpd="sng" w="38100">
            <a:solidFill>
              <a:srgbClr val="0066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200">
                <a:solidFill>
                  <a:srgbClr val="0066FF"/>
                </a:solidFill>
                <a:latin typeface="Tahoma"/>
                <a:ea typeface="Tahoma"/>
                <a:cs typeface="Tahoma"/>
                <a:sym typeface="Tahoma"/>
              </a:rPr>
              <a:t>Input</a:t>
            </a:r>
            <a:endParaRPr/>
          </a:p>
          <a:p>
            <a:pPr indent="0" lvl="0" marL="0" marR="0" rtl="0" algn="ctr">
              <a:spcBef>
                <a:spcPts val="0"/>
              </a:spcBef>
              <a:spcAft>
                <a:spcPts val="0"/>
              </a:spcAft>
              <a:buNone/>
            </a:pPr>
            <a:r>
              <a:rPr b="1" lang="en-US" sz="7200" cap="none">
                <a:solidFill>
                  <a:srgbClr val="0066FF"/>
                </a:solidFill>
                <a:latin typeface="Tahoma"/>
                <a:ea typeface="Tahoma"/>
                <a:cs typeface="Tahoma"/>
                <a:sym typeface="Tahoma"/>
              </a:rPr>
              <a:t>Issues</a:t>
            </a:r>
            <a:endParaRPr b="1" sz="7200" cap="none">
              <a:solidFill>
                <a:srgbClr val="0066FF"/>
              </a:solidFill>
              <a:latin typeface="Tahoma"/>
              <a:ea typeface="Tahoma"/>
              <a:cs typeface="Tahoma"/>
              <a:sym typeface="Tahoma"/>
            </a:endParaRPr>
          </a:p>
        </p:txBody>
      </p:sp>
      <p:sp>
        <p:nvSpPr>
          <p:cNvPr id="305" name="Google Shape;305;p35"/>
          <p:cNvSpPr txBox="1"/>
          <p:nvPr>
            <p:ph idx="4294967295"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36"/>
          <p:cNvSpPr txBox="1"/>
          <p:nvPr>
            <p:ph idx="4294967295" type="ftr"/>
          </p:nvPr>
        </p:nvSpPr>
        <p:spPr>
          <a:xfrm>
            <a:off x="30480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312" name="Google Shape;312;p36"/>
          <p:cNvSpPr/>
          <p:nvPr/>
        </p:nvSpPr>
        <p:spPr>
          <a:xfrm>
            <a:off x="533400" y="1371600"/>
            <a:ext cx="8458200" cy="2227263"/>
          </a:xfrm>
          <a:prstGeom prst="rect">
            <a:avLst/>
          </a:prstGeom>
          <a:solidFill>
            <a:schemeClr val="lt1"/>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2800">
                <a:solidFill>
                  <a:schemeClr val="dk1"/>
                </a:solidFill>
                <a:latin typeface="Tahoma"/>
                <a:ea typeface="Tahoma"/>
                <a:cs typeface="Tahoma"/>
                <a:sym typeface="Tahoma"/>
              </a:rPr>
              <a:t>out.print("Enter an integer :: ");</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int num = keyboard.nextInt();</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out.print("Enter a sentence :: ");</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String sentence = keyboard.nextLine();</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out.println(num + " "+sentence);</a:t>
            </a:r>
            <a:endParaRPr b="1" sz="2800">
              <a:solidFill>
                <a:srgbClr val="0000FF"/>
              </a:solidFill>
              <a:latin typeface="Tahoma"/>
              <a:ea typeface="Tahoma"/>
              <a:cs typeface="Tahoma"/>
              <a:sym typeface="Tahoma"/>
            </a:endParaRPr>
          </a:p>
        </p:txBody>
      </p:sp>
      <p:sp>
        <p:nvSpPr>
          <p:cNvPr id="313" name="Google Shape;313;p36"/>
          <p:cNvSpPr txBox="1"/>
          <p:nvPr/>
        </p:nvSpPr>
        <p:spPr>
          <a:xfrm>
            <a:off x="5622925" y="438150"/>
            <a:ext cx="184150"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p:txBody>
      </p:sp>
      <p:sp>
        <p:nvSpPr>
          <p:cNvPr id="314" name="Google Shape;314;p36"/>
          <p:cNvSpPr txBox="1"/>
          <p:nvPr/>
        </p:nvSpPr>
        <p:spPr>
          <a:xfrm>
            <a:off x="609600" y="4114800"/>
            <a:ext cx="7620000" cy="1812925"/>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u="sng">
                <a:solidFill>
                  <a:srgbClr val="FF0000"/>
                </a:solidFill>
                <a:latin typeface="Tahoma"/>
                <a:ea typeface="Tahoma"/>
                <a:cs typeface="Tahoma"/>
                <a:sym typeface="Tahoma"/>
              </a:rPr>
              <a:t>OUTPUT</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Enter an integer :: 34</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Enter a sentence :: 34</a:t>
            </a:r>
            <a:endParaRPr/>
          </a:p>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p:txBody>
      </p:sp>
      <p:sp>
        <p:nvSpPr>
          <p:cNvPr id="315" name="Google Shape;315;p36"/>
          <p:cNvSpPr txBox="1"/>
          <p:nvPr/>
        </p:nvSpPr>
        <p:spPr>
          <a:xfrm>
            <a:off x="5867400" y="3886200"/>
            <a:ext cx="2590800" cy="1385888"/>
          </a:xfrm>
          <a:prstGeom prst="rect">
            <a:avLst/>
          </a:prstGeom>
          <a:solidFill>
            <a:schemeClr val="lt1"/>
          </a:solid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u="sng">
                <a:solidFill>
                  <a:srgbClr val="006600"/>
                </a:solidFill>
                <a:latin typeface="Tahoma"/>
                <a:ea typeface="Tahoma"/>
                <a:cs typeface="Tahoma"/>
                <a:sym typeface="Tahoma"/>
              </a:rPr>
              <a:t>INPUT</a:t>
            </a:r>
            <a:br>
              <a:rPr b="1" lang="en-US" sz="2800" u="sng">
                <a:solidFill>
                  <a:srgbClr val="006600"/>
                </a:solidFill>
                <a:latin typeface="Tahoma"/>
                <a:ea typeface="Tahoma"/>
                <a:cs typeface="Tahoma"/>
                <a:sym typeface="Tahoma"/>
              </a:rPr>
            </a:br>
            <a:r>
              <a:rPr b="1" lang="en-US" sz="2800">
                <a:solidFill>
                  <a:schemeClr val="dk1"/>
                </a:solidFill>
                <a:latin typeface="Tahoma"/>
                <a:ea typeface="Tahoma"/>
                <a:cs typeface="Tahoma"/>
                <a:sym typeface="Tahoma"/>
              </a:rPr>
              <a:t>34</a:t>
            </a:r>
            <a:br>
              <a:rPr b="1" lang="en-US" sz="2800">
                <a:solidFill>
                  <a:schemeClr val="dk1"/>
                </a:solidFill>
                <a:latin typeface="Tahoma"/>
                <a:ea typeface="Tahoma"/>
                <a:cs typeface="Tahoma"/>
                <a:sym typeface="Tahoma"/>
              </a:rPr>
            </a:br>
            <a:r>
              <a:rPr b="1" lang="en-US" sz="2800">
                <a:solidFill>
                  <a:schemeClr val="dk1"/>
                </a:solidFill>
                <a:latin typeface="Tahoma"/>
                <a:ea typeface="Tahoma"/>
                <a:cs typeface="Tahoma"/>
                <a:sym typeface="Tahoma"/>
              </a:rPr>
              <a:t>picks up \n</a:t>
            </a:r>
            <a:endParaRPr/>
          </a:p>
        </p:txBody>
      </p:sp>
      <p:sp>
        <p:nvSpPr>
          <p:cNvPr id="316" name="Google Shape;316;p36"/>
          <p:cNvSpPr txBox="1"/>
          <p:nvPr/>
        </p:nvSpPr>
        <p:spPr>
          <a:xfrm>
            <a:off x="3429000" y="5562600"/>
            <a:ext cx="5105400" cy="466725"/>
          </a:xfrm>
          <a:prstGeom prst="rect">
            <a:avLst/>
          </a:prstGeom>
          <a:solidFill>
            <a:schemeClr val="lt1"/>
          </a:solidFill>
          <a:ln cap="flat" cmpd="sng" w="9525">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0000FF"/>
                </a:solidFill>
                <a:latin typeface="Tahoma"/>
                <a:ea typeface="Tahoma"/>
                <a:cs typeface="Tahoma"/>
                <a:sym typeface="Tahoma"/>
              </a:rPr>
              <a:t>nextLine() picks up whitespace.</a:t>
            </a:r>
            <a:endParaRPr/>
          </a:p>
        </p:txBody>
      </p:sp>
      <p:sp>
        <p:nvSpPr>
          <p:cNvPr id="317" name="Google Shape;317;p36"/>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Input Issues</a:t>
            </a:r>
            <a:endParaRPr b="1" sz="5400">
              <a:solidFill>
                <a:srgbClr val="6F93DB"/>
              </a:solidFill>
              <a:latin typeface="Tahoma"/>
              <a:ea typeface="Tahoma"/>
              <a:cs typeface="Tahoma"/>
              <a:sym typeface="Tahom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37"/>
          <p:cNvSpPr txBox="1"/>
          <p:nvPr>
            <p:ph idx="4294967295" type="ftr"/>
          </p:nvPr>
        </p:nvSpPr>
        <p:spPr>
          <a:xfrm>
            <a:off x="30480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324" name="Google Shape;324;p37"/>
          <p:cNvSpPr/>
          <p:nvPr/>
        </p:nvSpPr>
        <p:spPr>
          <a:xfrm>
            <a:off x="533400" y="1371600"/>
            <a:ext cx="8458200" cy="2654300"/>
          </a:xfrm>
          <a:prstGeom prst="rect">
            <a:avLst/>
          </a:prstGeom>
          <a:solidFill>
            <a:schemeClr val="lt1"/>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2800">
                <a:solidFill>
                  <a:schemeClr val="dk1"/>
                </a:solidFill>
                <a:latin typeface="Tahoma"/>
                <a:ea typeface="Tahoma"/>
                <a:cs typeface="Tahoma"/>
                <a:sym typeface="Tahoma"/>
              </a:rPr>
              <a:t>out.print("Enter an integer :: ");</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int num = keyboard.nextInt();</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keyboard.nextLine();	</a:t>
            </a:r>
            <a:r>
              <a:rPr b="1" lang="en-US" sz="2400">
                <a:solidFill>
                  <a:srgbClr val="008000"/>
                </a:solidFill>
                <a:latin typeface="Tahoma"/>
                <a:ea typeface="Tahoma"/>
                <a:cs typeface="Tahoma"/>
                <a:sym typeface="Tahoma"/>
              </a:rPr>
              <a:t>//pick up whitespace</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out.print("Enter a sentence :: ");</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String sentence = keyboard.nextLine();</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out.println(num + " "+sentence);</a:t>
            </a:r>
            <a:endParaRPr b="1" sz="2800">
              <a:solidFill>
                <a:srgbClr val="0000FF"/>
              </a:solidFill>
              <a:latin typeface="Tahoma"/>
              <a:ea typeface="Tahoma"/>
              <a:cs typeface="Tahoma"/>
              <a:sym typeface="Tahoma"/>
            </a:endParaRPr>
          </a:p>
        </p:txBody>
      </p:sp>
      <p:sp>
        <p:nvSpPr>
          <p:cNvPr id="325" name="Google Shape;325;p37"/>
          <p:cNvSpPr txBox="1"/>
          <p:nvPr/>
        </p:nvSpPr>
        <p:spPr>
          <a:xfrm>
            <a:off x="5622925" y="438150"/>
            <a:ext cx="184150"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p:txBody>
      </p:sp>
      <p:sp>
        <p:nvSpPr>
          <p:cNvPr id="326" name="Google Shape;326;p37"/>
          <p:cNvSpPr txBox="1"/>
          <p:nvPr/>
        </p:nvSpPr>
        <p:spPr>
          <a:xfrm>
            <a:off x="609600" y="4267200"/>
            <a:ext cx="7620000" cy="1812925"/>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u="sng">
                <a:solidFill>
                  <a:srgbClr val="FF0000"/>
                </a:solidFill>
                <a:latin typeface="Tahoma"/>
                <a:ea typeface="Tahoma"/>
                <a:cs typeface="Tahoma"/>
                <a:sym typeface="Tahoma"/>
              </a:rPr>
              <a:t>OUTPUT</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Enter an integer :: 34</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Enter a sentence :: picks up \n</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34 picks up \n</a:t>
            </a:r>
            <a:endParaRPr/>
          </a:p>
        </p:txBody>
      </p:sp>
      <p:sp>
        <p:nvSpPr>
          <p:cNvPr id="327" name="Google Shape;327;p37"/>
          <p:cNvSpPr txBox="1"/>
          <p:nvPr/>
        </p:nvSpPr>
        <p:spPr>
          <a:xfrm>
            <a:off x="6400800" y="4191000"/>
            <a:ext cx="2362200" cy="1385888"/>
          </a:xfrm>
          <a:prstGeom prst="rect">
            <a:avLst/>
          </a:prstGeom>
          <a:solidFill>
            <a:schemeClr val="lt1"/>
          </a:solid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u="sng">
                <a:solidFill>
                  <a:srgbClr val="006600"/>
                </a:solidFill>
                <a:latin typeface="Tahoma"/>
                <a:ea typeface="Tahoma"/>
                <a:cs typeface="Tahoma"/>
                <a:sym typeface="Tahoma"/>
              </a:rPr>
              <a:t>INPUT</a:t>
            </a:r>
            <a:br>
              <a:rPr b="1" lang="en-US" sz="2800" u="sng">
                <a:solidFill>
                  <a:srgbClr val="006600"/>
                </a:solidFill>
                <a:latin typeface="Tahoma"/>
                <a:ea typeface="Tahoma"/>
                <a:cs typeface="Tahoma"/>
                <a:sym typeface="Tahoma"/>
              </a:rPr>
            </a:br>
            <a:r>
              <a:rPr b="1" lang="en-US" sz="2800">
                <a:solidFill>
                  <a:schemeClr val="dk1"/>
                </a:solidFill>
                <a:latin typeface="Tahoma"/>
                <a:ea typeface="Tahoma"/>
                <a:cs typeface="Tahoma"/>
                <a:sym typeface="Tahoma"/>
              </a:rPr>
              <a:t>34</a:t>
            </a:r>
            <a:br>
              <a:rPr b="1" lang="en-US" sz="2800">
                <a:solidFill>
                  <a:schemeClr val="dk1"/>
                </a:solidFill>
                <a:latin typeface="Tahoma"/>
                <a:ea typeface="Tahoma"/>
                <a:cs typeface="Tahoma"/>
                <a:sym typeface="Tahoma"/>
              </a:rPr>
            </a:br>
            <a:r>
              <a:rPr b="1" lang="en-US" sz="2800">
                <a:solidFill>
                  <a:schemeClr val="dk1"/>
                </a:solidFill>
                <a:latin typeface="Tahoma"/>
                <a:ea typeface="Tahoma"/>
                <a:cs typeface="Tahoma"/>
                <a:sym typeface="Tahoma"/>
              </a:rPr>
              <a:t>picks up \n</a:t>
            </a:r>
            <a:endParaRPr/>
          </a:p>
        </p:txBody>
      </p:sp>
      <p:sp>
        <p:nvSpPr>
          <p:cNvPr id="328" name="Google Shape;328;p37"/>
          <p:cNvSpPr txBox="1"/>
          <p:nvPr/>
        </p:nvSpPr>
        <p:spPr>
          <a:xfrm>
            <a:off x="3581400" y="5791200"/>
            <a:ext cx="5105400" cy="466725"/>
          </a:xfrm>
          <a:prstGeom prst="rect">
            <a:avLst/>
          </a:prstGeom>
          <a:solidFill>
            <a:schemeClr val="lt1"/>
          </a:solidFill>
          <a:ln cap="flat" cmpd="sng" w="9525">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0000FF"/>
                </a:solidFill>
                <a:latin typeface="Tahoma"/>
                <a:ea typeface="Tahoma"/>
                <a:cs typeface="Tahoma"/>
                <a:sym typeface="Tahoma"/>
              </a:rPr>
              <a:t>nextLine() picks up whitespace.</a:t>
            </a:r>
            <a:endParaRPr/>
          </a:p>
        </p:txBody>
      </p:sp>
      <p:sp>
        <p:nvSpPr>
          <p:cNvPr id="329" name="Google Shape;329;p37"/>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Input Issues</a:t>
            </a:r>
            <a:endParaRPr b="1" sz="5400">
              <a:solidFill>
                <a:srgbClr val="6F93DB"/>
              </a:solidFill>
              <a:latin typeface="Tahoma"/>
              <a:ea typeface="Tahoma"/>
              <a:cs typeface="Tahoma"/>
              <a:sym typeface="Tahom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38"/>
          <p:cNvSpPr txBox="1"/>
          <p:nvPr>
            <p:ph idx="4294967295" type="ftr"/>
          </p:nvPr>
        </p:nvSpPr>
        <p:spPr>
          <a:xfrm>
            <a:off x="1981200" y="6248400"/>
            <a:ext cx="6477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p:txBody>
      </p:sp>
      <p:sp>
        <p:nvSpPr>
          <p:cNvPr id="335" name="Google Shape;335;p38"/>
          <p:cNvSpPr/>
          <p:nvPr/>
        </p:nvSpPr>
        <p:spPr>
          <a:xfrm>
            <a:off x="685800" y="2895600"/>
            <a:ext cx="7848600" cy="1107996"/>
          </a:xfrm>
          <a:prstGeom prst="rect">
            <a:avLst/>
          </a:prstGeom>
          <a:solidFill>
            <a:srgbClr val="FFFFCC"/>
          </a:solidFill>
          <a:ln cap="flat" cmpd="sng" w="28575">
            <a:solidFill>
              <a:srgbClr val="FFC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6600">
                <a:solidFill>
                  <a:srgbClr val="FF3300"/>
                </a:solidFill>
                <a:latin typeface="Tahoma"/>
                <a:ea typeface="Tahoma"/>
                <a:cs typeface="Tahoma"/>
                <a:sym typeface="Tahoma"/>
              </a:rPr>
              <a:t>input_issues.java</a:t>
            </a:r>
            <a:endParaRPr b="1" sz="6000" cap="none">
              <a:solidFill>
                <a:srgbClr val="FF3300"/>
              </a:solidFill>
              <a:latin typeface="Tahoma"/>
              <a:ea typeface="Tahoma"/>
              <a:cs typeface="Tahoma"/>
              <a:sym typeface="Tahoma"/>
            </a:endParaRPr>
          </a:p>
        </p:txBody>
      </p:sp>
      <p:sp>
        <p:nvSpPr>
          <p:cNvPr id="336" name="Google Shape;336;p38"/>
          <p:cNvSpPr txBox="1"/>
          <p:nvPr>
            <p:ph idx="4294967295"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39"/>
          <p:cNvSpPr txBox="1"/>
          <p:nvPr>
            <p:ph idx="4294967295" type="ftr"/>
          </p:nvPr>
        </p:nvSpPr>
        <p:spPr>
          <a:xfrm>
            <a:off x="1981200" y="6248400"/>
            <a:ext cx="6477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p:txBody>
      </p:sp>
      <p:sp>
        <p:nvSpPr>
          <p:cNvPr id="342" name="Google Shape;342;p39"/>
          <p:cNvSpPr/>
          <p:nvPr/>
        </p:nvSpPr>
        <p:spPr>
          <a:xfrm>
            <a:off x="6446838" y="982663"/>
            <a:ext cx="2697162" cy="960437"/>
          </a:xfrm>
          <a:custGeom>
            <a:rect b="b" l="l" r="r" t="t"/>
            <a:pathLst>
              <a:path extrusionOk="0" h="807" w="1274">
                <a:moveTo>
                  <a:pt x="637" y="806"/>
                </a:moveTo>
                <a:lnTo>
                  <a:pt x="0" y="431"/>
                </a:lnTo>
                <a:lnTo>
                  <a:pt x="0" y="371"/>
                </a:lnTo>
                <a:lnTo>
                  <a:pt x="637" y="0"/>
                </a:lnTo>
                <a:lnTo>
                  <a:pt x="1273" y="371"/>
                </a:lnTo>
                <a:lnTo>
                  <a:pt x="1273" y="431"/>
                </a:lnTo>
                <a:lnTo>
                  <a:pt x="637" y="80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p:txBody>
      </p:sp>
      <p:sp>
        <p:nvSpPr>
          <p:cNvPr id="343" name="Google Shape;343;p39"/>
          <p:cNvSpPr/>
          <p:nvPr/>
        </p:nvSpPr>
        <p:spPr>
          <a:xfrm>
            <a:off x="7143750" y="5543550"/>
            <a:ext cx="666750" cy="557213"/>
          </a:xfrm>
          <a:custGeom>
            <a:rect b="b" l="l" r="r" t="t"/>
            <a:pathLst>
              <a:path extrusionOk="0" h="468" w="315">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p:txBody>
      </p:sp>
      <p:sp>
        <p:nvSpPr>
          <p:cNvPr id="344" name="Google Shape;344;p39"/>
          <p:cNvSpPr/>
          <p:nvPr/>
        </p:nvSpPr>
        <p:spPr>
          <a:xfrm>
            <a:off x="1524000" y="914400"/>
            <a:ext cx="427038" cy="76200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4400">
                <a:solidFill>
                  <a:schemeClr val="dk1"/>
                </a:solidFill>
                <a:latin typeface="Comic Sans MS"/>
                <a:ea typeface="Comic Sans MS"/>
                <a:cs typeface="Comic Sans MS"/>
                <a:sym typeface="Comic Sans MS"/>
              </a:rPr>
              <a:t> </a:t>
            </a:r>
            <a:endParaRPr b="0" sz="3200">
              <a:solidFill>
                <a:srgbClr val="CC3300"/>
              </a:solidFill>
              <a:latin typeface="Comic Sans MS"/>
              <a:ea typeface="Comic Sans MS"/>
              <a:cs typeface="Comic Sans MS"/>
              <a:sym typeface="Comic Sans MS"/>
            </a:endParaRPr>
          </a:p>
        </p:txBody>
      </p:sp>
      <p:sp>
        <p:nvSpPr>
          <p:cNvPr id="345" name="Google Shape;345;p39"/>
          <p:cNvSpPr/>
          <p:nvPr/>
        </p:nvSpPr>
        <p:spPr>
          <a:xfrm>
            <a:off x="1752600" y="2209800"/>
            <a:ext cx="5638800" cy="2308324"/>
          </a:xfrm>
          <a:prstGeom prst="rect">
            <a:avLst/>
          </a:prstGeom>
          <a:solidFill>
            <a:srgbClr val="FFFFCC"/>
          </a:solidFill>
          <a:ln cap="flat" cmpd="sng" w="38100">
            <a:solidFill>
              <a:srgbClr val="0066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200">
                <a:solidFill>
                  <a:srgbClr val="0066FF"/>
                </a:solidFill>
                <a:latin typeface="Tahoma"/>
                <a:ea typeface="Tahoma"/>
                <a:cs typeface="Tahoma"/>
                <a:sym typeface="Tahoma"/>
              </a:rPr>
              <a:t>Multi</a:t>
            </a:r>
            <a:br>
              <a:rPr b="1" lang="en-US" sz="7200">
                <a:solidFill>
                  <a:srgbClr val="0066FF"/>
                </a:solidFill>
                <a:latin typeface="Tahoma"/>
                <a:ea typeface="Tahoma"/>
                <a:cs typeface="Tahoma"/>
                <a:sym typeface="Tahoma"/>
              </a:rPr>
            </a:br>
            <a:r>
              <a:rPr b="1" lang="en-US" sz="7200">
                <a:solidFill>
                  <a:srgbClr val="0066FF"/>
                </a:solidFill>
                <a:latin typeface="Tahoma"/>
                <a:ea typeface="Tahoma"/>
                <a:cs typeface="Tahoma"/>
                <a:sym typeface="Tahoma"/>
              </a:rPr>
              <a:t>Value Input</a:t>
            </a:r>
            <a:endParaRPr b="1" sz="7200" cap="none">
              <a:solidFill>
                <a:srgbClr val="0066FF"/>
              </a:solidFill>
              <a:latin typeface="Tahoma"/>
              <a:ea typeface="Tahoma"/>
              <a:cs typeface="Tahoma"/>
              <a:sym typeface="Tahoma"/>
            </a:endParaRPr>
          </a:p>
        </p:txBody>
      </p:sp>
      <p:sp>
        <p:nvSpPr>
          <p:cNvPr id="346" name="Google Shape;346;p39"/>
          <p:cNvSpPr txBox="1"/>
          <p:nvPr>
            <p:ph idx="4294967295"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40"/>
          <p:cNvSpPr txBox="1"/>
          <p:nvPr>
            <p:ph idx="4294967295" type="ftr"/>
          </p:nvPr>
        </p:nvSpPr>
        <p:spPr>
          <a:xfrm>
            <a:off x="30480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353" name="Google Shape;353;p40"/>
          <p:cNvSpPr/>
          <p:nvPr/>
        </p:nvSpPr>
        <p:spPr>
          <a:xfrm>
            <a:off x="304800" y="2438400"/>
            <a:ext cx="7315200" cy="3508375"/>
          </a:xfrm>
          <a:prstGeom prst="rect">
            <a:avLst/>
          </a:prstGeom>
          <a:solidFill>
            <a:schemeClr val="lt1"/>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2800">
                <a:solidFill>
                  <a:schemeClr val="dk1"/>
                </a:solidFill>
                <a:latin typeface="Tahoma"/>
                <a:ea typeface="Tahoma"/>
                <a:cs typeface="Tahoma"/>
                <a:sym typeface="Tahoma"/>
              </a:rPr>
              <a:t>Scanner </a:t>
            </a:r>
            <a:r>
              <a:rPr b="1" lang="en-US" sz="2800">
                <a:solidFill>
                  <a:srgbClr val="FF3300"/>
                </a:solidFill>
                <a:latin typeface="Tahoma"/>
                <a:ea typeface="Tahoma"/>
                <a:cs typeface="Tahoma"/>
                <a:sym typeface="Tahoma"/>
              </a:rPr>
              <a:t>keyboard</a:t>
            </a:r>
            <a:r>
              <a:rPr b="1" lang="en-US" sz="2800">
                <a:solidFill>
                  <a:schemeClr val="dk1"/>
                </a:solidFill>
                <a:latin typeface="Tahoma"/>
                <a:ea typeface="Tahoma"/>
                <a:cs typeface="Tahoma"/>
                <a:sym typeface="Tahoma"/>
              </a:rPr>
              <a:t> = </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		new Scanner(System.in);</a:t>
            </a:r>
            <a:endParaRPr/>
          </a:p>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out.println(keyboard.nextInt()); </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out.println(keyboard.nextInt());</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out.println(keyboard.nextInt());</a:t>
            </a:r>
            <a:endParaRPr/>
          </a:p>
          <a:p>
            <a:pPr indent="0" lvl="0" marL="0" marR="0" rtl="0" algn="l">
              <a:spcBef>
                <a:spcPts val="0"/>
              </a:spcBef>
              <a:spcAft>
                <a:spcPts val="0"/>
              </a:spcAft>
              <a:buNone/>
            </a:pPr>
            <a:r>
              <a:t/>
            </a:r>
            <a:endParaRPr b="1" sz="2800">
              <a:solidFill>
                <a:srgbClr val="0000FF"/>
              </a:solidFill>
              <a:latin typeface="Tahoma"/>
              <a:ea typeface="Tahoma"/>
              <a:cs typeface="Tahoma"/>
              <a:sym typeface="Tahoma"/>
            </a:endParaRPr>
          </a:p>
          <a:p>
            <a:pPr indent="0" lvl="0" marL="0" marR="0" rtl="0" algn="l">
              <a:spcBef>
                <a:spcPts val="0"/>
              </a:spcBef>
              <a:spcAft>
                <a:spcPts val="0"/>
              </a:spcAft>
              <a:buNone/>
            </a:pPr>
            <a:r>
              <a:t/>
            </a:r>
            <a:endParaRPr b="1" sz="2800">
              <a:solidFill>
                <a:srgbClr val="0000FF"/>
              </a:solidFill>
              <a:latin typeface="Tahoma"/>
              <a:ea typeface="Tahoma"/>
              <a:cs typeface="Tahoma"/>
              <a:sym typeface="Tahoma"/>
            </a:endParaRPr>
          </a:p>
        </p:txBody>
      </p:sp>
      <p:sp>
        <p:nvSpPr>
          <p:cNvPr id="354" name="Google Shape;354;p40"/>
          <p:cNvSpPr txBox="1"/>
          <p:nvPr/>
        </p:nvSpPr>
        <p:spPr>
          <a:xfrm>
            <a:off x="5622925" y="438150"/>
            <a:ext cx="184150"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p:txBody>
      </p:sp>
      <p:sp>
        <p:nvSpPr>
          <p:cNvPr id="355" name="Google Shape;355;p40"/>
          <p:cNvSpPr txBox="1"/>
          <p:nvPr/>
        </p:nvSpPr>
        <p:spPr>
          <a:xfrm>
            <a:off x="6858000" y="3733800"/>
            <a:ext cx="1981200" cy="2062103"/>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u="sng">
                <a:solidFill>
                  <a:srgbClr val="FF0000"/>
                </a:solidFill>
                <a:latin typeface="Tahoma"/>
                <a:ea typeface="Tahoma"/>
                <a:cs typeface="Tahoma"/>
                <a:sym typeface="Tahoma"/>
              </a:rPr>
              <a:t>OUTPUT</a:t>
            </a:r>
            <a:br>
              <a:rPr b="1" lang="en-US" sz="3200">
                <a:solidFill>
                  <a:schemeClr val="dk1"/>
                </a:solidFill>
                <a:latin typeface="Tahoma"/>
                <a:ea typeface="Tahoma"/>
                <a:cs typeface="Tahoma"/>
                <a:sym typeface="Tahoma"/>
              </a:rPr>
            </a:br>
            <a:r>
              <a:rPr b="1" lang="en-US" sz="3200">
                <a:solidFill>
                  <a:schemeClr val="dk1"/>
                </a:solidFill>
                <a:latin typeface="Tahoma"/>
                <a:ea typeface="Tahoma"/>
                <a:cs typeface="Tahoma"/>
                <a:sym typeface="Tahoma"/>
              </a:rPr>
              <a:t>7</a:t>
            </a:r>
            <a:br>
              <a:rPr b="1" lang="en-US" sz="3200">
                <a:solidFill>
                  <a:schemeClr val="dk1"/>
                </a:solidFill>
                <a:latin typeface="Tahoma"/>
                <a:ea typeface="Tahoma"/>
                <a:cs typeface="Tahoma"/>
                <a:sym typeface="Tahoma"/>
              </a:rPr>
            </a:br>
            <a:r>
              <a:rPr b="1" lang="en-US" sz="3200">
                <a:solidFill>
                  <a:schemeClr val="dk1"/>
                </a:solidFill>
                <a:latin typeface="Tahoma"/>
                <a:ea typeface="Tahoma"/>
                <a:cs typeface="Tahoma"/>
                <a:sym typeface="Tahoma"/>
              </a:rPr>
              <a:t>5</a:t>
            </a:r>
            <a:br>
              <a:rPr b="1" lang="en-US" sz="3200">
                <a:solidFill>
                  <a:schemeClr val="dk1"/>
                </a:solidFill>
                <a:latin typeface="Tahoma"/>
                <a:ea typeface="Tahoma"/>
                <a:cs typeface="Tahoma"/>
                <a:sym typeface="Tahoma"/>
              </a:rPr>
            </a:br>
            <a:r>
              <a:rPr b="1" lang="en-US" sz="3200">
                <a:solidFill>
                  <a:schemeClr val="dk1"/>
                </a:solidFill>
                <a:latin typeface="Tahoma"/>
                <a:ea typeface="Tahoma"/>
                <a:cs typeface="Tahoma"/>
                <a:sym typeface="Tahoma"/>
              </a:rPr>
              <a:t>3</a:t>
            </a:r>
            <a:endParaRPr b="1" sz="3200">
              <a:solidFill>
                <a:schemeClr val="dk1"/>
              </a:solidFill>
              <a:latin typeface="Tahoma"/>
              <a:ea typeface="Tahoma"/>
              <a:cs typeface="Tahoma"/>
              <a:sym typeface="Tahoma"/>
            </a:endParaRPr>
          </a:p>
        </p:txBody>
      </p:sp>
      <p:sp>
        <p:nvSpPr>
          <p:cNvPr id="356" name="Google Shape;356;p40"/>
          <p:cNvSpPr txBox="1"/>
          <p:nvPr/>
        </p:nvSpPr>
        <p:spPr>
          <a:xfrm>
            <a:off x="6705600" y="1524000"/>
            <a:ext cx="2209800" cy="1079500"/>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u="sng">
                <a:solidFill>
                  <a:srgbClr val="006600"/>
                </a:solidFill>
                <a:latin typeface="Tahoma"/>
                <a:ea typeface="Tahoma"/>
                <a:cs typeface="Tahoma"/>
                <a:sym typeface="Tahoma"/>
              </a:rPr>
              <a:t>INPUT</a:t>
            </a:r>
            <a:br>
              <a:rPr b="1" lang="en-US" sz="3200" u="sng">
                <a:solidFill>
                  <a:srgbClr val="006600"/>
                </a:solidFill>
                <a:latin typeface="Tahoma"/>
                <a:ea typeface="Tahoma"/>
                <a:cs typeface="Tahoma"/>
                <a:sym typeface="Tahoma"/>
              </a:rPr>
            </a:br>
            <a:r>
              <a:rPr b="1" lang="en-US" sz="3200">
                <a:solidFill>
                  <a:schemeClr val="dk1"/>
                </a:solidFill>
                <a:latin typeface="Tahoma"/>
                <a:ea typeface="Tahoma"/>
                <a:cs typeface="Tahoma"/>
                <a:sym typeface="Tahoma"/>
              </a:rPr>
              <a:t>7 5 3 1 8</a:t>
            </a:r>
            <a:endParaRPr b="1" sz="3200">
              <a:solidFill>
                <a:schemeClr val="dk1"/>
              </a:solidFill>
              <a:latin typeface="Tahoma"/>
              <a:ea typeface="Tahoma"/>
              <a:cs typeface="Tahoma"/>
              <a:sym typeface="Tahoma"/>
            </a:endParaRPr>
          </a:p>
        </p:txBody>
      </p:sp>
      <p:sp>
        <p:nvSpPr>
          <p:cNvPr id="357" name="Google Shape;357;p40"/>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Reading Multiple Values</a:t>
            </a:r>
            <a:endParaRPr b="1" sz="5400">
              <a:solidFill>
                <a:srgbClr val="6F93DB"/>
              </a:solidFill>
              <a:latin typeface="Tahoma"/>
              <a:ea typeface="Tahoma"/>
              <a:cs typeface="Tahoma"/>
              <a:sym typeface="Tahom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41"/>
          <p:cNvSpPr txBox="1"/>
          <p:nvPr>
            <p:ph idx="4294967295" type="ftr"/>
          </p:nvPr>
        </p:nvSpPr>
        <p:spPr>
          <a:xfrm>
            <a:off x="30480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364" name="Google Shape;364;p41"/>
          <p:cNvSpPr/>
          <p:nvPr/>
        </p:nvSpPr>
        <p:spPr>
          <a:xfrm>
            <a:off x="304800" y="2438400"/>
            <a:ext cx="7315200" cy="3109185"/>
          </a:xfrm>
          <a:prstGeom prst="rect">
            <a:avLst/>
          </a:prstGeom>
          <a:solidFill>
            <a:schemeClr val="lt1"/>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2800">
                <a:solidFill>
                  <a:schemeClr val="dk1"/>
                </a:solidFill>
                <a:latin typeface="Tahoma"/>
                <a:ea typeface="Tahoma"/>
                <a:cs typeface="Tahoma"/>
                <a:sym typeface="Tahoma"/>
              </a:rPr>
              <a:t>Scanner </a:t>
            </a:r>
            <a:r>
              <a:rPr b="1" lang="en-US" sz="2800">
                <a:solidFill>
                  <a:srgbClr val="FF3300"/>
                </a:solidFill>
                <a:latin typeface="Tahoma"/>
                <a:ea typeface="Tahoma"/>
                <a:cs typeface="Tahoma"/>
                <a:sym typeface="Tahoma"/>
              </a:rPr>
              <a:t>keyboard</a:t>
            </a:r>
            <a:r>
              <a:rPr b="1" lang="en-US" sz="2800">
                <a:solidFill>
                  <a:schemeClr val="dk1"/>
                </a:solidFill>
                <a:latin typeface="Tahoma"/>
                <a:ea typeface="Tahoma"/>
                <a:cs typeface="Tahoma"/>
                <a:sym typeface="Tahoma"/>
              </a:rPr>
              <a:t> = </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		new Scanner(System.in);</a:t>
            </a:r>
            <a:endParaRPr/>
          </a:p>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out.println( keyboard.nextInt()    			  + keyboard.nextInt() );</a:t>
            </a:r>
            <a:endParaRPr b="1" sz="2800">
              <a:solidFill>
                <a:schemeClr val="dk1"/>
              </a:solidFill>
              <a:latin typeface="Tahoma"/>
              <a:ea typeface="Tahoma"/>
              <a:cs typeface="Tahoma"/>
              <a:sym typeface="Tahoma"/>
            </a:endParaRPr>
          </a:p>
          <a:p>
            <a:pPr indent="0" lvl="0" marL="0" marR="0" rtl="0" algn="l">
              <a:spcBef>
                <a:spcPts val="0"/>
              </a:spcBef>
              <a:spcAft>
                <a:spcPts val="0"/>
              </a:spcAft>
              <a:buNone/>
            </a:pPr>
            <a:r>
              <a:t/>
            </a:r>
            <a:endParaRPr b="1" sz="2800">
              <a:solidFill>
                <a:srgbClr val="0000FF"/>
              </a:solidFill>
              <a:latin typeface="Tahoma"/>
              <a:ea typeface="Tahoma"/>
              <a:cs typeface="Tahoma"/>
              <a:sym typeface="Tahoma"/>
            </a:endParaRPr>
          </a:p>
          <a:p>
            <a:pPr indent="0" lvl="0" marL="0" marR="0" rtl="0" algn="l">
              <a:spcBef>
                <a:spcPts val="0"/>
              </a:spcBef>
              <a:spcAft>
                <a:spcPts val="0"/>
              </a:spcAft>
              <a:buNone/>
            </a:pPr>
            <a:r>
              <a:t/>
            </a:r>
            <a:endParaRPr b="1" sz="2800">
              <a:solidFill>
                <a:srgbClr val="0000FF"/>
              </a:solidFill>
              <a:latin typeface="Tahoma"/>
              <a:ea typeface="Tahoma"/>
              <a:cs typeface="Tahoma"/>
              <a:sym typeface="Tahoma"/>
            </a:endParaRPr>
          </a:p>
        </p:txBody>
      </p:sp>
      <p:sp>
        <p:nvSpPr>
          <p:cNvPr id="365" name="Google Shape;365;p41"/>
          <p:cNvSpPr txBox="1"/>
          <p:nvPr/>
        </p:nvSpPr>
        <p:spPr>
          <a:xfrm>
            <a:off x="5622925" y="438150"/>
            <a:ext cx="184150"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p:txBody>
      </p:sp>
      <p:sp>
        <p:nvSpPr>
          <p:cNvPr id="366" name="Google Shape;366;p41"/>
          <p:cNvSpPr txBox="1"/>
          <p:nvPr/>
        </p:nvSpPr>
        <p:spPr>
          <a:xfrm>
            <a:off x="6858000" y="3733800"/>
            <a:ext cx="1981200" cy="1077218"/>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u="sng">
                <a:solidFill>
                  <a:srgbClr val="FF0000"/>
                </a:solidFill>
                <a:latin typeface="Tahoma"/>
                <a:ea typeface="Tahoma"/>
                <a:cs typeface="Tahoma"/>
                <a:sym typeface="Tahoma"/>
              </a:rPr>
              <a:t>OUTPUT</a:t>
            </a:r>
            <a:br>
              <a:rPr b="1" lang="en-US" sz="3200">
                <a:solidFill>
                  <a:schemeClr val="dk1"/>
                </a:solidFill>
                <a:latin typeface="Tahoma"/>
                <a:ea typeface="Tahoma"/>
                <a:cs typeface="Tahoma"/>
                <a:sym typeface="Tahoma"/>
              </a:rPr>
            </a:br>
            <a:r>
              <a:rPr b="1" lang="en-US" sz="3200">
                <a:solidFill>
                  <a:schemeClr val="dk1"/>
                </a:solidFill>
                <a:latin typeface="Tahoma"/>
                <a:ea typeface="Tahoma"/>
                <a:cs typeface="Tahoma"/>
                <a:sym typeface="Tahoma"/>
              </a:rPr>
              <a:t>12</a:t>
            </a:r>
            <a:endParaRPr b="1" sz="3200">
              <a:solidFill>
                <a:schemeClr val="dk1"/>
              </a:solidFill>
              <a:latin typeface="Tahoma"/>
              <a:ea typeface="Tahoma"/>
              <a:cs typeface="Tahoma"/>
              <a:sym typeface="Tahoma"/>
            </a:endParaRPr>
          </a:p>
        </p:txBody>
      </p:sp>
      <p:sp>
        <p:nvSpPr>
          <p:cNvPr id="367" name="Google Shape;367;p41"/>
          <p:cNvSpPr txBox="1"/>
          <p:nvPr/>
        </p:nvSpPr>
        <p:spPr>
          <a:xfrm>
            <a:off x="6705600" y="1524000"/>
            <a:ext cx="2209800" cy="1079500"/>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u="sng">
                <a:solidFill>
                  <a:srgbClr val="006600"/>
                </a:solidFill>
                <a:latin typeface="Tahoma"/>
                <a:ea typeface="Tahoma"/>
                <a:cs typeface="Tahoma"/>
                <a:sym typeface="Tahoma"/>
              </a:rPr>
              <a:t>INPUT</a:t>
            </a:r>
            <a:br>
              <a:rPr b="1" lang="en-US" sz="3200" u="sng">
                <a:solidFill>
                  <a:srgbClr val="006600"/>
                </a:solidFill>
                <a:latin typeface="Tahoma"/>
                <a:ea typeface="Tahoma"/>
                <a:cs typeface="Tahoma"/>
                <a:sym typeface="Tahoma"/>
              </a:rPr>
            </a:br>
            <a:r>
              <a:rPr b="1" lang="en-US" sz="3200">
                <a:solidFill>
                  <a:schemeClr val="dk1"/>
                </a:solidFill>
                <a:latin typeface="Tahoma"/>
                <a:ea typeface="Tahoma"/>
                <a:cs typeface="Tahoma"/>
                <a:sym typeface="Tahoma"/>
              </a:rPr>
              <a:t>7 5 3 1 8</a:t>
            </a:r>
            <a:endParaRPr b="1" sz="3200">
              <a:solidFill>
                <a:schemeClr val="dk1"/>
              </a:solidFill>
              <a:latin typeface="Tahoma"/>
              <a:ea typeface="Tahoma"/>
              <a:cs typeface="Tahoma"/>
              <a:sym typeface="Tahoma"/>
            </a:endParaRPr>
          </a:p>
        </p:txBody>
      </p:sp>
      <p:sp>
        <p:nvSpPr>
          <p:cNvPr id="368" name="Google Shape;368;p41"/>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Reading Multiple Values</a:t>
            </a:r>
            <a:endParaRPr b="1" sz="5400">
              <a:solidFill>
                <a:srgbClr val="6F93DB"/>
              </a:solidFill>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5"/>
          <p:cNvSpPr txBox="1"/>
          <p:nvPr>
            <p:ph idx="4294967295" type="ftr"/>
          </p:nvPr>
        </p:nvSpPr>
        <p:spPr>
          <a:xfrm>
            <a:off x="30480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104" name="Google Shape;104;p15"/>
          <p:cNvSpPr txBox="1"/>
          <p:nvPr/>
        </p:nvSpPr>
        <p:spPr>
          <a:xfrm>
            <a:off x="1295400" y="1905000"/>
            <a:ext cx="6646863" cy="30464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accent2"/>
                </a:solidFill>
                <a:latin typeface="Tahoma"/>
                <a:ea typeface="Tahoma"/>
                <a:cs typeface="Tahoma"/>
                <a:sym typeface="Tahoma"/>
              </a:rPr>
              <a:t>import      java.util.Scanner;</a:t>
            </a:r>
            <a:endParaRPr/>
          </a:p>
          <a:p>
            <a:pPr indent="0" lvl="0" marL="0" marR="0" rtl="0" algn="l">
              <a:spcBef>
                <a:spcPts val="0"/>
              </a:spcBef>
              <a:spcAft>
                <a:spcPts val="0"/>
              </a:spcAft>
              <a:buNone/>
            </a:pPr>
            <a:r>
              <a:t/>
            </a:r>
            <a:endParaRPr b="1" sz="3200">
              <a:solidFill>
                <a:schemeClr val="accent2"/>
              </a:solidFill>
              <a:latin typeface="Tahoma"/>
              <a:ea typeface="Tahoma"/>
              <a:cs typeface="Tahoma"/>
              <a:sym typeface="Tahoma"/>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Try to be as specific as possible</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when using an import.</a:t>
            </a:r>
            <a:endParaRPr/>
          </a:p>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p:txBody>
      </p:sp>
      <p:sp>
        <p:nvSpPr>
          <p:cNvPr id="105" name="Google Shape;105;p15"/>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Scanner Import</a:t>
            </a:r>
            <a:endParaRPr b="1" sz="5400">
              <a:solidFill>
                <a:srgbClr val="6F93DB"/>
              </a:solidFill>
              <a:latin typeface="Tahoma"/>
              <a:ea typeface="Tahoma"/>
              <a:cs typeface="Tahoma"/>
              <a:sym typeface="Tahom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42"/>
          <p:cNvSpPr txBox="1"/>
          <p:nvPr>
            <p:ph idx="4294967295" type="ftr"/>
          </p:nvPr>
        </p:nvSpPr>
        <p:spPr>
          <a:xfrm>
            <a:off x="30480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375" name="Google Shape;375;p42"/>
          <p:cNvSpPr/>
          <p:nvPr/>
        </p:nvSpPr>
        <p:spPr>
          <a:xfrm>
            <a:off x="304800" y="2438400"/>
            <a:ext cx="7315200" cy="3109185"/>
          </a:xfrm>
          <a:prstGeom prst="rect">
            <a:avLst/>
          </a:prstGeom>
          <a:solidFill>
            <a:schemeClr val="lt1"/>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2800">
                <a:solidFill>
                  <a:schemeClr val="dk1"/>
                </a:solidFill>
                <a:latin typeface="Tahoma"/>
                <a:ea typeface="Tahoma"/>
                <a:cs typeface="Tahoma"/>
                <a:sym typeface="Tahoma"/>
              </a:rPr>
              <a:t>Scanner </a:t>
            </a:r>
            <a:r>
              <a:rPr b="1" lang="en-US" sz="2800">
                <a:solidFill>
                  <a:srgbClr val="FF3300"/>
                </a:solidFill>
                <a:latin typeface="Tahoma"/>
                <a:ea typeface="Tahoma"/>
                <a:cs typeface="Tahoma"/>
                <a:sym typeface="Tahoma"/>
              </a:rPr>
              <a:t>keyboard</a:t>
            </a:r>
            <a:r>
              <a:rPr b="1" lang="en-US" sz="2800">
                <a:solidFill>
                  <a:schemeClr val="dk1"/>
                </a:solidFill>
                <a:latin typeface="Tahoma"/>
                <a:ea typeface="Tahoma"/>
                <a:cs typeface="Tahoma"/>
                <a:sym typeface="Tahoma"/>
              </a:rPr>
              <a:t> = </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		new Scanner(System.in);</a:t>
            </a:r>
            <a:endParaRPr/>
          </a:p>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int sum = keyboard.nextInt();</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sum = sum + keyboard.nextInt();</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sum = sum + keyboard.nextInt();</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System.out.println( sum );</a:t>
            </a:r>
            <a:endParaRPr b="1" sz="2800">
              <a:solidFill>
                <a:srgbClr val="0000FF"/>
              </a:solidFill>
              <a:latin typeface="Tahoma"/>
              <a:ea typeface="Tahoma"/>
              <a:cs typeface="Tahoma"/>
              <a:sym typeface="Tahoma"/>
            </a:endParaRPr>
          </a:p>
        </p:txBody>
      </p:sp>
      <p:sp>
        <p:nvSpPr>
          <p:cNvPr id="376" name="Google Shape;376;p42"/>
          <p:cNvSpPr txBox="1"/>
          <p:nvPr/>
        </p:nvSpPr>
        <p:spPr>
          <a:xfrm>
            <a:off x="5622925" y="438150"/>
            <a:ext cx="184150"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p:txBody>
      </p:sp>
      <p:sp>
        <p:nvSpPr>
          <p:cNvPr id="377" name="Google Shape;377;p42"/>
          <p:cNvSpPr txBox="1"/>
          <p:nvPr/>
        </p:nvSpPr>
        <p:spPr>
          <a:xfrm>
            <a:off x="6858000" y="3733800"/>
            <a:ext cx="1981200" cy="1077218"/>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u="sng">
                <a:solidFill>
                  <a:srgbClr val="FF0000"/>
                </a:solidFill>
                <a:latin typeface="Tahoma"/>
                <a:ea typeface="Tahoma"/>
                <a:cs typeface="Tahoma"/>
                <a:sym typeface="Tahoma"/>
              </a:rPr>
              <a:t>OUTPUT</a:t>
            </a:r>
            <a:br>
              <a:rPr b="1" lang="en-US" sz="3200">
                <a:solidFill>
                  <a:schemeClr val="dk1"/>
                </a:solidFill>
                <a:latin typeface="Tahoma"/>
                <a:ea typeface="Tahoma"/>
                <a:cs typeface="Tahoma"/>
                <a:sym typeface="Tahoma"/>
              </a:rPr>
            </a:br>
            <a:r>
              <a:rPr b="1" lang="en-US" sz="3200">
                <a:solidFill>
                  <a:schemeClr val="dk1"/>
                </a:solidFill>
                <a:latin typeface="Tahoma"/>
                <a:ea typeface="Tahoma"/>
                <a:cs typeface="Tahoma"/>
                <a:sym typeface="Tahoma"/>
              </a:rPr>
              <a:t>8</a:t>
            </a:r>
            <a:endParaRPr b="1" sz="3200">
              <a:solidFill>
                <a:schemeClr val="dk1"/>
              </a:solidFill>
              <a:latin typeface="Tahoma"/>
              <a:ea typeface="Tahoma"/>
              <a:cs typeface="Tahoma"/>
              <a:sym typeface="Tahoma"/>
            </a:endParaRPr>
          </a:p>
        </p:txBody>
      </p:sp>
      <p:sp>
        <p:nvSpPr>
          <p:cNvPr id="378" name="Google Shape;378;p42"/>
          <p:cNvSpPr txBox="1"/>
          <p:nvPr/>
        </p:nvSpPr>
        <p:spPr>
          <a:xfrm>
            <a:off x="6705600" y="1524000"/>
            <a:ext cx="2209800" cy="1077218"/>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u="sng">
                <a:solidFill>
                  <a:srgbClr val="006600"/>
                </a:solidFill>
                <a:latin typeface="Tahoma"/>
                <a:ea typeface="Tahoma"/>
                <a:cs typeface="Tahoma"/>
                <a:sym typeface="Tahoma"/>
              </a:rPr>
              <a:t>INPUT</a:t>
            </a:r>
            <a:br>
              <a:rPr b="1" lang="en-US" sz="3200" u="sng">
                <a:solidFill>
                  <a:srgbClr val="006600"/>
                </a:solidFill>
                <a:latin typeface="Tahoma"/>
                <a:ea typeface="Tahoma"/>
                <a:cs typeface="Tahoma"/>
                <a:sym typeface="Tahoma"/>
              </a:rPr>
            </a:br>
            <a:r>
              <a:rPr b="1" lang="en-US" sz="3200">
                <a:solidFill>
                  <a:schemeClr val="dk1"/>
                </a:solidFill>
                <a:latin typeface="Tahoma"/>
                <a:ea typeface="Tahoma"/>
                <a:cs typeface="Tahoma"/>
                <a:sym typeface="Tahoma"/>
              </a:rPr>
              <a:t>3 9-4 1 8</a:t>
            </a:r>
            <a:endParaRPr b="1" sz="3200">
              <a:solidFill>
                <a:schemeClr val="dk1"/>
              </a:solidFill>
              <a:latin typeface="Tahoma"/>
              <a:ea typeface="Tahoma"/>
              <a:cs typeface="Tahoma"/>
              <a:sym typeface="Tahoma"/>
            </a:endParaRPr>
          </a:p>
        </p:txBody>
      </p:sp>
      <p:sp>
        <p:nvSpPr>
          <p:cNvPr id="379" name="Google Shape;379;p42"/>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Reading Multiple Values</a:t>
            </a:r>
            <a:endParaRPr b="1" sz="5400">
              <a:solidFill>
                <a:srgbClr val="6F93DB"/>
              </a:solidFill>
              <a:latin typeface="Tahoma"/>
              <a:ea typeface="Tahoma"/>
              <a:cs typeface="Tahoma"/>
              <a:sym typeface="Tahom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43"/>
          <p:cNvSpPr txBox="1"/>
          <p:nvPr>
            <p:ph idx="4294967295" type="ftr"/>
          </p:nvPr>
        </p:nvSpPr>
        <p:spPr>
          <a:xfrm>
            <a:off x="1981200" y="6248400"/>
            <a:ext cx="6477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p:txBody>
      </p:sp>
      <p:sp>
        <p:nvSpPr>
          <p:cNvPr id="385" name="Google Shape;385;p43"/>
          <p:cNvSpPr/>
          <p:nvPr/>
        </p:nvSpPr>
        <p:spPr>
          <a:xfrm>
            <a:off x="533400" y="2895600"/>
            <a:ext cx="7543800" cy="1107996"/>
          </a:xfrm>
          <a:prstGeom prst="rect">
            <a:avLst/>
          </a:prstGeom>
          <a:solidFill>
            <a:srgbClr val="FFFFCC"/>
          </a:solidFill>
          <a:ln cap="flat" cmpd="sng" w="28575">
            <a:solidFill>
              <a:srgbClr val="FFC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6600">
                <a:solidFill>
                  <a:srgbClr val="FF3300"/>
                </a:solidFill>
                <a:latin typeface="Tahoma"/>
                <a:ea typeface="Tahoma"/>
                <a:cs typeface="Tahoma"/>
                <a:sym typeface="Tahoma"/>
              </a:rPr>
              <a:t>multi_input.java</a:t>
            </a:r>
            <a:endParaRPr b="1" sz="6000" cap="none">
              <a:solidFill>
                <a:srgbClr val="FF3300"/>
              </a:solidFill>
              <a:latin typeface="Tahoma"/>
              <a:ea typeface="Tahoma"/>
              <a:cs typeface="Tahoma"/>
              <a:sym typeface="Tahoma"/>
            </a:endParaRPr>
          </a:p>
        </p:txBody>
      </p:sp>
      <p:sp>
        <p:nvSpPr>
          <p:cNvPr id="386" name="Google Shape;386;p43"/>
          <p:cNvSpPr txBox="1"/>
          <p:nvPr>
            <p:ph idx="4294967295"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44"/>
          <p:cNvSpPr txBox="1"/>
          <p:nvPr>
            <p:ph idx="4294967295" type="ftr"/>
          </p:nvPr>
        </p:nvSpPr>
        <p:spPr>
          <a:xfrm>
            <a:off x="1981200" y="6248400"/>
            <a:ext cx="6477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rPr b="0" lang="en-US" sz="1400">
                <a:solidFill>
                  <a:schemeClr val="dk1"/>
                </a:solidFill>
                <a:latin typeface="Times New Roman"/>
                <a:ea typeface="Times New Roman"/>
                <a:cs typeface="Times New Roman"/>
                <a:sym typeface="Times New Roman"/>
              </a:rPr>
              <a:t>© A+ Computer Science  -  www.apluscompsci.com</a:t>
            </a:r>
            <a:endParaRPr/>
          </a:p>
        </p:txBody>
      </p:sp>
      <p:sp>
        <p:nvSpPr>
          <p:cNvPr id="392" name="Google Shape;392;p44"/>
          <p:cNvSpPr/>
          <p:nvPr/>
        </p:nvSpPr>
        <p:spPr>
          <a:xfrm>
            <a:off x="609600" y="685800"/>
            <a:ext cx="7848600" cy="5632311"/>
          </a:xfrm>
          <a:prstGeom prst="rect">
            <a:avLst/>
          </a:prstGeom>
          <a:solidFill>
            <a:srgbClr val="FFFF61"/>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200">
                <a:solidFill>
                  <a:srgbClr val="38A725"/>
                </a:solidFill>
                <a:latin typeface="Arial"/>
                <a:ea typeface="Arial"/>
                <a:cs typeface="Arial"/>
                <a:sym typeface="Arial"/>
              </a:rPr>
              <a:t>Work on Programs!</a:t>
            </a:r>
            <a:br>
              <a:rPr b="1" lang="en-US" sz="7200">
                <a:solidFill>
                  <a:srgbClr val="38A725"/>
                </a:solidFill>
                <a:latin typeface="Arial"/>
                <a:ea typeface="Arial"/>
                <a:cs typeface="Arial"/>
                <a:sym typeface="Arial"/>
              </a:rPr>
            </a:br>
            <a:endParaRPr b="1" sz="7200">
              <a:solidFill>
                <a:srgbClr val="38A725"/>
              </a:solidFill>
              <a:latin typeface="Arial"/>
              <a:ea typeface="Arial"/>
              <a:cs typeface="Arial"/>
              <a:sym typeface="Arial"/>
            </a:endParaRPr>
          </a:p>
          <a:p>
            <a:pPr indent="0" lvl="0" marL="0" marR="0" rtl="0" algn="ctr">
              <a:spcBef>
                <a:spcPts val="0"/>
              </a:spcBef>
              <a:spcAft>
                <a:spcPts val="0"/>
              </a:spcAft>
              <a:buNone/>
            </a:pPr>
            <a:r>
              <a:rPr b="1" lang="en-US" sz="7200">
                <a:solidFill>
                  <a:srgbClr val="38A725"/>
                </a:solidFill>
                <a:latin typeface="Arial"/>
                <a:ea typeface="Arial"/>
                <a:cs typeface="Arial"/>
                <a:sym typeface="Arial"/>
              </a:rPr>
              <a:t>Crank </a:t>
            </a:r>
            <a:endParaRPr/>
          </a:p>
          <a:p>
            <a:pPr indent="0" lvl="0" marL="0" marR="0" rtl="0" algn="ctr">
              <a:spcBef>
                <a:spcPts val="0"/>
              </a:spcBef>
              <a:spcAft>
                <a:spcPts val="0"/>
              </a:spcAft>
              <a:buNone/>
            </a:pPr>
            <a:r>
              <a:rPr b="1" lang="en-US" sz="7200">
                <a:solidFill>
                  <a:srgbClr val="38A725"/>
                </a:solidFill>
                <a:latin typeface="Arial"/>
                <a:ea typeface="Arial"/>
                <a:cs typeface="Arial"/>
                <a:sym typeface="Arial"/>
              </a:rPr>
              <a:t>Some Code!</a:t>
            </a:r>
            <a:endParaRPr b="1" sz="7200" cap="none">
              <a:solidFill>
                <a:srgbClr val="38A725"/>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45"/>
          <p:cNvSpPr txBox="1"/>
          <p:nvPr>
            <p:ph idx="4294967295" type="ftr"/>
          </p:nvPr>
        </p:nvSpPr>
        <p:spPr>
          <a:xfrm>
            <a:off x="30480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399" name="Google Shape;399;p45"/>
          <p:cNvSpPr/>
          <p:nvPr/>
        </p:nvSpPr>
        <p:spPr>
          <a:xfrm>
            <a:off x="533400" y="1219200"/>
            <a:ext cx="8153400" cy="4401205"/>
          </a:xfrm>
          <a:prstGeom prst="rect">
            <a:avLst/>
          </a:prstGeom>
          <a:solidFill>
            <a:schemeClr val="accent2"/>
          </a:solidFill>
          <a:ln cap="flat" cmpd="sng" w="25400">
            <a:solidFill>
              <a:srgbClr val="25259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br>
              <a:rPr b="1" lang="en-US" sz="8000">
                <a:solidFill>
                  <a:srgbClr val="EDF9F4"/>
                </a:solidFill>
                <a:latin typeface="Tahoma"/>
                <a:ea typeface="Tahoma"/>
                <a:cs typeface="Tahoma"/>
                <a:sym typeface="Tahoma"/>
              </a:rPr>
            </a:br>
            <a:r>
              <a:rPr b="1" lang="en-US" sz="4000">
                <a:solidFill>
                  <a:srgbClr val="EDF9F4"/>
                </a:solidFill>
                <a:latin typeface="Arial"/>
                <a:ea typeface="Arial"/>
                <a:cs typeface="Arial"/>
                <a:sym typeface="Arial"/>
              </a:rPr>
              <a:t>A+ Computer Science</a:t>
            </a:r>
            <a:endParaRPr/>
          </a:p>
          <a:p>
            <a:pPr indent="0" lvl="0" marL="0" marR="0" rtl="0" algn="ctr">
              <a:spcBef>
                <a:spcPts val="0"/>
              </a:spcBef>
              <a:spcAft>
                <a:spcPts val="0"/>
              </a:spcAft>
              <a:buNone/>
            </a:pPr>
            <a:r>
              <a:rPr b="1" lang="en-US" sz="8000">
                <a:solidFill>
                  <a:srgbClr val="EDF9F4"/>
                </a:solidFill>
                <a:latin typeface="Arial"/>
                <a:ea typeface="Arial"/>
                <a:cs typeface="Arial"/>
                <a:sym typeface="Arial"/>
              </a:rPr>
              <a:t>INPUT</a:t>
            </a:r>
            <a:endParaRPr/>
          </a:p>
          <a:p>
            <a:pPr indent="0" lvl="0" marL="0" marR="0" rtl="0" algn="ctr">
              <a:spcBef>
                <a:spcPts val="0"/>
              </a:spcBef>
              <a:spcAft>
                <a:spcPts val="0"/>
              </a:spcAft>
              <a:buNone/>
            </a:pPr>
            <a:r>
              <a:t/>
            </a:r>
            <a:endParaRPr b="1" sz="8000">
              <a:solidFill>
                <a:srgbClr val="EDF9F4"/>
              </a:solidFill>
              <a:latin typeface="Tahoma"/>
              <a:ea typeface="Tahoma"/>
              <a:cs typeface="Tahoma"/>
              <a:sym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6"/>
          <p:cNvSpPr txBox="1"/>
          <p:nvPr>
            <p:ph idx="4294967295" type="ftr"/>
          </p:nvPr>
        </p:nvSpPr>
        <p:spPr>
          <a:xfrm>
            <a:off x="30480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112" name="Google Shape;112;p16"/>
          <p:cNvSpPr/>
          <p:nvPr/>
        </p:nvSpPr>
        <p:spPr>
          <a:xfrm>
            <a:off x="396875" y="3344863"/>
            <a:ext cx="8458200" cy="2041525"/>
          </a:xfrm>
          <a:prstGeom prst="rect">
            <a:avLst/>
          </a:prstGeom>
          <a:solidFill>
            <a:schemeClr val="lt1"/>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Scanner </a:t>
            </a:r>
            <a:r>
              <a:rPr b="1" lang="en-US" sz="3200">
                <a:solidFill>
                  <a:srgbClr val="FF3300"/>
                </a:solidFill>
                <a:latin typeface="Tahoma"/>
                <a:ea typeface="Tahoma"/>
                <a:cs typeface="Tahoma"/>
                <a:sym typeface="Tahoma"/>
              </a:rPr>
              <a:t>keyboard</a:t>
            </a:r>
            <a:r>
              <a:rPr b="1" lang="en-US" sz="3200">
                <a:solidFill>
                  <a:schemeClr val="dk1"/>
                </a:solidFill>
                <a:latin typeface="Tahoma"/>
                <a:ea typeface="Tahoma"/>
                <a:cs typeface="Tahoma"/>
                <a:sym typeface="Tahoma"/>
              </a:rPr>
              <a:t> = </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		       </a:t>
            </a:r>
            <a:r>
              <a:rPr b="1" lang="en-US" sz="3200">
                <a:solidFill>
                  <a:srgbClr val="0000FF"/>
                </a:solidFill>
                <a:latin typeface="Tahoma"/>
                <a:ea typeface="Tahoma"/>
                <a:cs typeface="Tahoma"/>
                <a:sym typeface="Tahoma"/>
              </a:rPr>
              <a:t>new Scanner(</a:t>
            </a:r>
            <a:r>
              <a:rPr b="1" lang="en-US" sz="3200">
                <a:solidFill>
                  <a:schemeClr val="dk1"/>
                </a:solidFill>
                <a:latin typeface="Tahoma"/>
                <a:ea typeface="Tahoma"/>
                <a:cs typeface="Tahoma"/>
                <a:sym typeface="Tahoma"/>
              </a:rPr>
              <a:t>System.in</a:t>
            </a:r>
            <a:r>
              <a:rPr b="1" lang="en-US" sz="3200">
                <a:solidFill>
                  <a:srgbClr val="0000FF"/>
                </a:solidFill>
                <a:latin typeface="Tahoma"/>
                <a:ea typeface="Tahoma"/>
                <a:cs typeface="Tahoma"/>
                <a:sym typeface="Tahoma"/>
              </a:rPr>
              <a:t>)</a:t>
            </a:r>
            <a:r>
              <a:rPr b="1" lang="en-US" sz="3200">
                <a:solidFill>
                  <a:schemeClr val="dk1"/>
                </a:solidFill>
                <a:latin typeface="Tahoma"/>
                <a:ea typeface="Tahoma"/>
                <a:cs typeface="Tahoma"/>
                <a:sym typeface="Tahoma"/>
              </a:rPr>
              <a:t>; </a:t>
            </a:r>
            <a:endParaRPr/>
          </a:p>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p:txBody>
      </p:sp>
      <p:sp>
        <p:nvSpPr>
          <p:cNvPr id="113" name="Google Shape;113;p16"/>
          <p:cNvSpPr txBox="1"/>
          <p:nvPr/>
        </p:nvSpPr>
        <p:spPr>
          <a:xfrm>
            <a:off x="5622925" y="438150"/>
            <a:ext cx="184150"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p:txBody>
      </p:sp>
      <p:cxnSp>
        <p:nvCxnSpPr>
          <p:cNvPr id="114" name="Google Shape;114;p16"/>
          <p:cNvCxnSpPr/>
          <p:nvPr/>
        </p:nvCxnSpPr>
        <p:spPr>
          <a:xfrm>
            <a:off x="1463675" y="2735263"/>
            <a:ext cx="1295400" cy="685800"/>
          </a:xfrm>
          <a:prstGeom prst="straightConnector1">
            <a:avLst/>
          </a:prstGeom>
          <a:noFill/>
          <a:ln cap="flat" cmpd="sng" w="50800">
            <a:solidFill>
              <a:srgbClr val="FF0000"/>
            </a:solidFill>
            <a:prstDash val="solid"/>
            <a:round/>
            <a:headEnd len="med" w="med" type="none"/>
            <a:tailEnd len="med" w="med" type="triangle"/>
          </a:ln>
        </p:spPr>
      </p:cxnSp>
      <p:sp>
        <p:nvSpPr>
          <p:cNvPr id="115" name="Google Shape;115;p16"/>
          <p:cNvSpPr txBox="1"/>
          <p:nvPr/>
        </p:nvSpPr>
        <p:spPr>
          <a:xfrm>
            <a:off x="914400" y="2209800"/>
            <a:ext cx="3890963"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rgbClr val="FF3300"/>
                </a:solidFill>
                <a:latin typeface="Tahoma"/>
                <a:ea typeface="Tahoma"/>
                <a:cs typeface="Tahoma"/>
                <a:sym typeface="Tahoma"/>
              </a:rPr>
              <a:t>reference variable</a:t>
            </a:r>
            <a:endParaRPr/>
          </a:p>
        </p:txBody>
      </p:sp>
      <p:cxnSp>
        <p:nvCxnSpPr>
          <p:cNvPr id="116" name="Google Shape;116;p16"/>
          <p:cNvCxnSpPr/>
          <p:nvPr/>
        </p:nvCxnSpPr>
        <p:spPr>
          <a:xfrm flipH="1" rot="10800000">
            <a:off x="3292475" y="4411663"/>
            <a:ext cx="533400" cy="838200"/>
          </a:xfrm>
          <a:prstGeom prst="straightConnector1">
            <a:avLst/>
          </a:prstGeom>
          <a:noFill/>
          <a:ln cap="flat" cmpd="sng" w="50800">
            <a:solidFill>
              <a:srgbClr val="0000FF"/>
            </a:solidFill>
            <a:prstDash val="solid"/>
            <a:round/>
            <a:headEnd len="med" w="med" type="none"/>
            <a:tailEnd len="med" w="med" type="triangle"/>
          </a:ln>
        </p:spPr>
      </p:cxnSp>
      <p:sp>
        <p:nvSpPr>
          <p:cNvPr id="117" name="Google Shape;117;p16"/>
          <p:cNvSpPr txBox="1"/>
          <p:nvPr/>
        </p:nvSpPr>
        <p:spPr>
          <a:xfrm>
            <a:off x="1768475" y="5402263"/>
            <a:ext cx="4181475" cy="5794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rgbClr val="0000FF"/>
                </a:solidFill>
                <a:latin typeface="Tahoma"/>
                <a:ea typeface="Tahoma"/>
                <a:cs typeface="Tahoma"/>
                <a:sym typeface="Tahoma"/>
              </a:rPr>
              <a:t>object instantiation</a:t>
            </a:r>
            <a:endParaRPr/>
          </a:p>
        </p:txBody>
      </p:sp>
      <p:sp>
        <p:nvSpPr>
          <p:cNvPr id="118" name="Google Shape;118;p16"/>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Scanner Creation</a:t>
            </a:r>
            <a:endParaRPr b="1" sz="5400">
              <a:solidFill>
                <a:srgbClr val="6F93DB"/>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7"/>
          <p:cNvSpPr txBox="1"/>
          <p:nvPr>
            <p:ph idx="4294967295" type="ftr"/>
          </p:nvPr>
        </p:nvSpPr>
        <p:spPr>
          <a:xfrm>
            <a:off x="1981200" y="6248400"/>
            <a:ext cx="6477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p:txBody>
      </p:sp>
      <p:sp>
        <p:nvSpPr>
          <p:cNvPr id="124" name="Google Shape;124;p17"/>
          <p:cNvSpPr/>
          <p:nvPr/>
        </p:nvSpPr>
        <p:spPr>
          <a:xfrm>
            <a:off x="6446838" y="982663"/>
            <a:ext cx="2697162" cy="960437"/>
          </a:xfrm>
          <a:custGeom>
            <a:rect b="b" l="l" r="r" t="t"/>
            <a:pathLst>
              <a:path extrusionOk="0" h="807" w="1274">
                <a:moveTo>
                  <a:pt x="637" y="806"/>
                </a:moveTo>
                <a:lnTo>
                  <a:pt x="0" y="431"/>
                </a:lnTo>
                <a:lnTo>
                  <a:pt x="0" y="371"/>
                </a:lnTo>
                <a:lnTo>
                  <a:pt x="637" y="0"/>
                </a:lnTo>
                <a:lnTo>
                  <a:pt x="1273" y="371"/>
                </a:lnTo>
                <a:lnTo>
                  <a:pt x="1273" y="431"/>
                </a:lnTo>
                <a:lnTo>
                  <a:pt x="637" y="80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p:txBody>
      </p:sp>
      <p:sp>
        <p:nvSpPr>
          <p:cNvPr id="125" name="Google Shape;125;p17"/>
          <p:cNvSpPr/>
          <p:nvPr/>
        </p:nvSpPr>
        <p:spPr>
          <a:xfrm>
            <a:off x="7143750" y="5543550"/>
            <a:ext cx="666750" cy="557213"/>
          </a:xfrm>
          <a:custGeom>
            <a:rect b="b" l="l" r="r" t="t"/>
            <a:pathLst>
              <a:path extrusionOk="0" h="468" w="315">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p:txBody>
      </p:sp>
      <p:sp>
        <p:nvSpPr>
          <p:cNvPr id="126" name="Google Shape;126;p17"/>
          <p:cNvSpPr/>
          <p:nvPr/>
        </p:nvSpPr>
        <p:spPr>
          <a:xfrm>
            <a:off x="1524000" y="914400"/>
            <a:ext cx="427038" cy="76200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4400">
                <a:solidFill>
                  <a:schemeClr val="dk1"/>
                </a:solidFill>
                <a:latin typeface="Comic Sans MS"/>
                <a:ea typeface="Comic Sans MS"/>
                <a:cs typeface="Comic Sans MS"/>
                <a:sym typeface="Comic Sans MS"/>
              </a:rPr>
              <a:t> </a:t>
            </a:r>
            <a:endParaRPr b="0" sz="3200">
              <a:solidFill>
                <a:srgbClr val="CC3300"/>
              </a:solidFill>
              <a:latin typeface="Comic Sans MS"/>
              <a:ea typeface="Comic Sans MS"/>
              <a:cs typeface="Comic Sans MS"/>
              <a:sym typeface="Comic Sans MS"/>
            </a:endParaRPr>
          </a:p>
        </p:txBody>
      </p:sp>
      <p:sp>
        <p:nvSpPr>
          <p:cNvPr id="127" name="Google Shape;127;p17"/>
          <p:cNvSpPr/>
          <p:nvPr/>
        </p:nvSpPr>
        <p:spPr>
          <a:xfrm>
            <a:off x="1752600" y="2209800"/>
            <a:ext cx="5638800" cy="2308324"/>
          </a:xfrm>
          <a:prstGeom prst="rect">
            <a:avLst/>
          </a:prstGeom>
          <a:solidFill>
            <a:srgbClr val="FFFFCC"/>
          </a:solidFill>
          <a:ln cap="flat" cmpd="sng" w="38100">
            <a:solidFill>
              <a:srgbClr val="0066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200">
                <a:solidFill>
                  <a:srgbClr val="0066FF"/>
                </a:solidFill>
                <a:latin typeface="Tahoma"/>
                <a:ea typeface="Tahoma"/>
                <a:cs typeface="Tahoma"/>
                <a:sym typeface="Tahoma"/>
              </a:rPr>
              <a:t>Scanner</a:t>
            </a:r>
            <a:br>
              <a:rPr b="1" lang="en-US" sz="7200">
                <a:solidFill>
                  <a:srgbClr val="0066FF"/>
                </a:solidFill>
                <a:latin typeface="Tahoma"/>
                <a:ea typeface="Tahoma"/>
                <a:cs typeface="Tahoma"/>
                <a:sym typeface="Tahoma"/>
              </a:rPr>
            </a:br>
            <a:r>
              <a:rPr b="1" lang="en-US" sz="7200">
                <a:solidFill>
                  <a:srgbClr val="0066FF"/>
                </a:solidFill>
                <a:latin typeface="Tahoma"/>
                <a:ea typeface="Tahoma"/>
                <a:cs typeface="Tahoma"/>
                <a:sym typeface="Tahoma"/>
              </a:rPr>
              <a:t>Methods</a:t>
            </a:r>
            <a:endParaRPr b="1" sz="7200" cap="none">
              <a:solidFill>
                <a:srgbClr val="0066FF"/>
              </a:solidFill>
              <a:latin typeface="Tahoma"/>
              <a:ea typeface="Tahoma"/>
              <a:cs typeface="Tahoma"/>
              <a:sym typeface="Tahoma"/>
            </a:endParaRPr>
          </a:p>
        </p:txBody>
      </p:sp>
      <p:sp>
        <p:nvSpPr>
          <p:cNvPr id="128" name="Google Shape;128;p17"/>
          <p:cNvSpPr txBox="1"/>
          <p:nvPr>
            <p:ph idx="4294967295"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8"/>
          <p:cNvSpPr txBox="1"/>
          <p:nvPr>
            <p:ph idx="4294967295" type="ftr"/>
          </p:nvPr>
        </p:nvSpPr>
        <p:spPr>
          <a:xfrm>
            <a:off x="30480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graphicFrame>
        <p:nvGraphicFramePr>
          <p:cNvPr id="135" name="Google Shape;135;p18"/>
          <p:cNvGraphicFramePr/>
          <p:nvPr/>
        </p:nvGraphicFramePr>
        <p:xfrm>
          <a:off x="609600" y="228600"/>
          <a:ext cx="3000000" cy="3000000"/>
        </p:xfrm>
        <a:graphic>
          <a:graphicData uri="http://schemas.openxmlformats.org/drawingml/2006/table">
            <a:tbl>
              <a:tblPr>
                <a:noFill/>
                <a:tableStyleId>{5E695C8D-F0BA-4F9C-956E-60A953A9ED69}</a:tableStyleId>
              </a:tblPr>
              <a:tblGrid>
                <a:gridCol w="2720975"/>
                <a:gridCol w="5356225"/>
              </a:tblGrid>
              <a:tr h="1412875">
                <a:tc gridSpan="2">
                  <a:txBody>
                    <a:bodyPr>
                      <a:noAutofit/>
                    </a:bodyPr>
                    <a:lstStyle/>
                    <a:p>
                      <a:pPr indent="0" lvl="0" marL="0" marR="0" rtl="0" algn="ctr">
                        <a:lnSpc>
                          <a:spcPct val="100000"/>
                        </a:lnSpc>
                        <a:spcBef>
                          <a:spcPts val="0"/>
                        </a:spcBef>
                        <a:spcAft>
                          <a:spcPts val="0"/>
                        </a:spcAft>
                        <a:buClr>
                          <a:srgbClr val="FF3300"/>
                        </a:buClr>
                        <a:buSzPts val="3600"/>
                        <a:buFont typeface="Tahoma"/>
                        <a:buNone/>
                      </a:pPr>
                      <a:r>
                        <a:rPr b="1" i="0" lang="en-US" sz="3600" u="none" cap="none" strike="noStrike">
                          <a:solidFill>
                            <a:srgbClr val="FF3300"/>
                          </a:solidFill>
                          <a:latin typeface="Tahoma"/>
                          <a:ea typeface="Tahoma"/>
                          <a:cs typeface="Tahoma"/>
                          <a:sym typeface="Tahoma"/>
                        </a:rPr>
                        <a:t>Scanner</a:t>
                      </a:r>
                      <a:endParaRPr/>
                    </a:p>
                    <a:p>
                      <a:pPr indent="0" lvl="0" marL="0" marR="0" rtl="0" algn="ctr">
                        <a:lnSpc>
                          <a:spcPct val="100000"/>
                        </a:lnSpc>
                        <a:spcBef>
                          <a:spcPts val="560"/>
                        </a:spcBef>
                        <a:spcAft>
                          <a:spcPts val="0"/>
                        </a:spcAft>
                        <a:buClr>
                          <a:srgbClr val="006600"/>
                        </a:buClr>
                        <a:buSzPts val="2800"/>
                        <a:buFont typeface="Tahoma"/>
                        <a:buNone/>
                      </a:pPr>
                      <a:r>
                        <a:rPr b="1" i="0" lang="en-US" sz="2800" u="none" cap="none" strike="noStrike">
                          <a:solidFill>
                            <a:srgbClr val="006600"/>
                          </a:solidFill>
                          <a:latin typeface="Tahoma"/>
                          <a:ea typeface="Tahoma"/>
                          <a:cs typeface="Tahoma"/>
                          <a:sym typeface="Tahoma"/>
                        </a:rPr>
                        <a:t>frequently used methods</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CC"/>
                    </a:solidFill>
                  </a:tcPr>
                </a:tc>
                <a:tc hMerge="1"/>
              </a:tr>
              <a:tr h="655650">
                <a:tc>
                  <a:txBody>
                    <a:bodyPr>
                      <a:noAutofit/>
                    </a:bodyPr>
                    <a:lstStyle/>
                    <a:p>
                      <a:pPr indent="0" lvl="0" marL="0" marR="0" rtl="0" algn="ctr">
                        <a:lnSpc>
                          <a:spcPct val="100000"/>
                        </a:lnSpc>
                        <a:spcBef>
                          <a:spcPts val="0"/>
                        </a:spcBef>
                        <a:spcAft>
                          <a:spcPts val="0"/>
                        </a:spcAft>
                        <a:buClr>
                          <a:srgbClr val="330099"/>
                        </a:buClr>
                        <a:buSzPts val="2400"/>
                        <a:buFont typeface="Tahoma"/>
                        <a:buNone/>
                      </a:pPr>
                      <a:r>
                        <a:rPr b="1" i="0" lang="en-US" sz="2400" u="none" cap="none" strike="noStrike">
                          <a:solidFill>
                            <a:srgbClr val="330099"/>
                          </a:solidFill>
                          <a:latin typeface="Tahoma"/>
                          <a:ea typeface="Tahoma"/>
                          <a:cs typeface="Tahoma"/>
                          <a:sym typeface="Tahoma"/>
                        </a:rPr>
                        <a:t>Name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1F4FF">
                        <a:alpha val="49803"/>
                      </a:srgbClr>
                    </a:solidFill>
                  </a:tcPr>
                </a:tc>
                <a:tc>
                  <a:txBody>
                    <a:bodyPr>
                      <a:noAutofit/>
                    </a:bodyPr>
                    <a:lstStyle/>
                    <a:p>
                      <a:pPr indent="0" lvl="0" marL="0" marR="0" rtl="0" algn="ctr">
                        <a:lnSpc>
                          <a:spcPct val="100000"/>
                        </a:lnSpc>
                        <a:spcBef>
                          <a:spcPts val="0"/>
                        </a:spcBef>
                        <a:spcAft>
                          <a:spcPts val="0"/>
                        </a:spcAft>
                        <a:buClr>
                          <a:srgbClr val="330099"/>
                        </a:buClr>
                        <a:buSzPts val="2400"/>
                        <a:buFont typeface="Tahoma"/>
                        <a:buNone/>
                      </a:pPr>
                      <a:r>
                        <a:rPr b="1" i="0" lang="en-US" sz="2400" u="none" cap="none" strike="noStrike">
                          <a:solidFill>
                            <a:srgbClr val="330099"/>
                          </a:solidFill>
                          <a:latin typeface="Tahoma"/>
                          <a:ea typeface="Tahoma"/>
                          <a:cs typeface="Tahoma"/>
                          <a:sym typeface="Tahoma"/>
                        </a:rPr>
                        <a:t>Use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1F4FF">
                        <a:alpha val="49803"/>
                      </a:srgbClr>
                    </a:solidFill>
                  </a:tcPr>
                </a:tc>
              </a:tr>
              <a:tr h="449275">
                <a:tc>
                  <a:txBody>
                    <a:bodyPr>
                      <a:noAutofit/>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nextInt()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returns the next int value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0225">
                <a:tc>
                  <a:txBody>
                    <a:bodyPr>
                      <a:noAutofit/>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nextDouble()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returns the next double value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1800">
                <a:tc>
                  <a:txBody>
                    <a:bodyPr>
                      <a:noAutofit/>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nextFloat()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returns the next float value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1800">
                <a:tc>
                  <a:txBody>
                    <a:bodyPr>
                      <a:noAutofit/>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nextLong()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returns the next long value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1800">
                <a:tc>
                  <a:txBody>
                    <a:bodyPr>
                      <a:noAutofit/>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nextByte()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returns the next byte value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1800">
                <a:tc>
                  <a:txBody>
                    <a:bodyPr>
                      <a:noAutofit/>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nextShort()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returns the next short value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1800">
                <a:tc>
                  <a:txBody>
                    <a:bodyPr>
                      <a:noAutofit/>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next()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returns the next one word String</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0225">
                <a:tc>
                  <a:txBody>
                    <a:bodyPr>
                      <a:noAutofit/>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nextLine()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returns the next multi word String</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36" name="Google Shape;136;p18"/>
          <p:cNvSpPr txBox="1"/>
          <p:nvPr/>
        </p:nvSpPr>
        <p:spPr>
          <a:xfrm>
            <a:off x="2057400" y="5867400"/>
            <a:ext cx="5105400" cy="531813"/>
          </a:xfrm>
          <a:prstGeom prst="rect">
            <a:avLst/>
          </a:prstGeom>
          <a:no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accent2"/>
                </a:solidFill>
                <a:latin typeface="Tahoma"/>
                <a:ea typeface="Tahoma"/>
                <a:cs typeface="Tahoma"/>
                <a:sym typeface="Tahoma"/>
              </a:rPr>
              <a:t>import  java.util.Scanner;</a:t>
            </a:r>
            <a:endParaRPr b="1" sz="3200">
              <a:solidFill>
                <a:schemeClr val="dk1"/>
              </a:solidFill>
              <a:latin typeface="Tahoma"/>
              <a:ea typeface="Tahoma"/>
              <a:cs typeface="Tahoma"/>
              <a:sym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9"/>
          <p:cNvSpPr txBox="1"/>
          <p:nvPr>
            <p:ph idx="4294967295" type="ftr"/>
          </p:nvPr>
        </p:nvSpPr>
        <p:spPr>
          <a:xfrm>
            <a:off x="1981200" y="6248400"/>
            <a:ext cx="6477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0" sz="1400">
              <a:solidFill>
                <a:schemeClr val="dk1"/>
              </a:solidFill>
              <a:latin typeface="Times New Roman"/>
              <a:ea typeface="Times New Roman"/>
              <a:cs typeface="Times New Roman"/>
              <a:sym typeface="Times New Roman"/>
            </a:endParaRPr>
          </a:p>
        </p:txBody>
      </p:sp>
      <p:sp>
        <p:nvSpPr>
          <p:cNvPr id="142" name="Google Shape;142;p19"/>
          <p:cNvSpPr/>
          <p:nvPr/>
        </p:nvSpPr>
        <p:spPr>
          <a:xfrm>
            <a:off x="6446838" y="982663"/>
            <a:ext cx="2697162" cy="960437"/>
          </a:xfrm>
          <a:custGeom>
            <a:rect b="b" l="l" r="r" t="t"/>
            <a:pathLst>
              <a:path extrusionOk="0" h="807" w="1274">
                <a:moveTo>
                  <a:pt x="637" y="806"/>
                </a:moveTo>
                <a:lnTo>
                  <a:pt x="0" y="431"/>
                </a:lnTo>
                <a:lnTo>
                  <a:pt x="0" y="371"/>
                </a:lnTo>
                <a:lnTo>
                  <a:pt x="637" y="0"/>
                </a:lnTo>
                <a:lnTo>
                  <a:pt x="1273" y="371"/>
                </a:lnTo>
                <a:lnTo>
                  <a:pt x="1273" y="431"/>
                </a:lnTo>
                <a:lnTo>
                  <a:pt x="637" y="80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p:txBody>
      </p:sp>
      <p:sp>
        <p:nvSpPr>
          <p:cNvPr id="143" name="Google Shape;143;p19"/>
          <p:cNvSpPr/>
          <p:nvPr/>
        </p:nvSpPr>
        <p:spPr>
          <a:xfrm>
            <a:off x="7143750" y="5543550"/>
            <a:ext cx="666750" cy="557213"/>
          </a:xfrm>
          <a:custGeom>
            <a:rect b="b" l="l" r="r" t="t"/>
            <a:pathLst>
              <a:path extrusionOk="0" h="468" w="315">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p:txBody>
      </p:sp>
      <p:sp>
        <p:nvSpPr>
          <p:cNvPr id="144" name="Google Shape;144;p19"/>
          <p:cNvSpPr/>
          <p:nvPr/>
        </p:nvSpPr>
        <p:spPr>
          <a:xfrm>
            <a:off x="1524000" y="914400"/>
            <a:ext cx="427038" cy="76200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4400">
                <a:solidFill>
                  <a:schemeClr val="dk1"/>
                </a:solidFill>
                <a:latin typeface="Comic Sans MS"/>
                <a:ea typeface="Comic Sans MS"/>
                <a:cs typeface="Comic Sans MS"/>
                <a:sym typeface="Comic Sans MS"/>
              </a:rPr>
              <a:t> </a:t>
            </a:r>
            <a:endParaRPr b="0" sz="3200">
              <a:solidFill>
                <a:srgbClr val="CC3300"/>
              </a:solidFill>
              <a:latin typeface="Comic Sans MS"/>
              <a:ea typeface="Comic Sans MS"/>
              <a:cs typeface="Comic Sans MS"/>
              <a:sym typeface="Comic Sans MS"/>
            </a:endParaRPr>
          </a:p>
        </p:txBody>
      </p:sp>
      <p:sp>
        <p:nvSpPr>
          <p:cNvPr id="145" name="Google Shape;145;p19"/>
          <p:cNvSpPr/>
          <p:nvPr/>
        </p:nvSpPr>
        <p:spPr>
          <a:xfrm>
            <a:off x="1752600" y="2209800"/>
            <a:ext cx="5638800" cy="2308324"/>
          </a:xfrm>
          <a:prstGeom prst="rect">
            <a:avLst/>
          </a:prstGeom>
          <a:solidFill>
            <a:srgbClr val="FFFFCC"/>
          </a:solidFill>
          <a:ln cap="flat" cmpd="sng" w="38100">
            <a:solidFill>
              <a:srgbClr val="0066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200">
                <a:solidFill>
                  <a:srgbClr val="0066FF"/>
                </a:solidFill>
                <a:latin typeface="Tahoma"/>
                <a:ea typeface="Tahoma"/>
                <a:cs typeface="Tahoma"/>
                <a:sym typeface="Tahoma"/>
              </a:rPr>
              <a:t>Integer</a:t>
            </a:r>
            <a:br>
              <a:rPr b="1" lang="en-US" sz="7200">
                <a:solidFill>
                  <a:srgbClr val="0066FF"/>
                </a:solidFill>
                <a:latin typeface="Tahoma"/>
                <a:ea typeface="Tahoma"/>
                <a:cs typeface="Tahoma"/>
                <a:sym typeface="Tahoma"/>
              </a:rPr>
            </a:br>
            <a:r>
              <a:rPr b="1" lang="en-US" sz="7200">
                <a:solidFill>
                  <a:srgbClr val="0066FF"/>
                </a:solidFill>
                <a:latin typeface="Tahoma"/>
                <a:ea typeface="Tahoma"/>
                <a:cs typeface="Tahoma"/>
                <a:sym typeface="Tahoma"/>
              </a:rPr>
              <a:t>Input</a:t>
            </a:r>
            <a:endParaRPr b="1" sz="7200" cap="none">
              <a:solidFill>
                <a:srgbClr val="0066FF"/>
              </a:solidFill>
              <a:latin typeface="Tahoma"/>
              <a:ea typeface="Tahoma"/>
              <a:cs typeface="Tahoma"/>
              <a:sym typeface="Tahoma"/>
            </a:endParaRPr>
          </a:p>
        </p:txBody>
      </p:sp>
      <p:sp>
        <p:nvSpPr>
          <p:cNvPr id="146" name="Google Shape;146;p19"/>
          <p:cNvSpPr txBox="1"/>
          <p:nvPr>
            <p:ph idx="4294967295"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0"/>
          <p:cNvSpPr txBox="1"/>
          <p:nvPr>
            <p:ph idx="4294967295" type="ftr"/>
          </p:nvPr>
        </p:nvSpPr>
        <p:spPr>
          <a:xfrm>
            <a:off x="30480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153" name="Google Shape;153;p20"/>
          <p:cNvSpPr/>
          <p:nvPr/>
        </p:nvSpPr>
        <p:spPr>
          <a:xfrm>
            <a:off x="685800" y="1600200"/>
            <a:ext cx="7315200" cy="3810000"/>
          </a:xfrm>
          <a:prstGeom prst="rect">
            <a:avLst/>
          </a:prstGeom>
          <a:solidFill>
            <a:schemeClr val="lt1"/>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Scanner </a:t>
            </a:r>
            <a:r>
              <a:rPr b="1" lang="en-US" sz="3200">
                <a:solidFill>
                  <a:srgbClr val="FF3300"/>
                </a:solidFill>
                <a:latin typeface="Tahoma"/>
                <a:ea typeface="Tahoma"/>
                <a:cs typeface="Tahoma"/>
                <a:sym typeface="Tahoma"/>
              </a:rPr>
              <a:t>keyboard</a:t>
            </a:r>
            <a:r>
              <a:rPr b="1" lang="en-US" sz="3200">
                <a:solidFill>
                  <a:schemeClr val="dk1"/>
                </a:solidFill>
                <a:latin typeface="Tahoma"/>
                <a:ea typeface="Tahoma"/>
                <a:cs typeface="Tahoma"/>
                <a:sym typeface="Tahoma"/>
              </a:rPr>
              <a:t> = </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		new Scanner(System.in);</a:t>
            </a:r>
            <a:endParaRPr/>
          </a:p>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a:p>
            <a:pPr indent="0" lvl="0" marL="0" marR="0" rtl="0" algn="l">
              <a:spcBef>
                <a:spcPts val="0"/>
              </a:spcBef>
              <a:spcAft>
                <a:spcPts val="0"/>
              </a:spcAft>
              <a:buNone/>
            </a:pPr>
            <a:r>
              <a:rPr b="1" lang="en-US" sz="3200">
                <a:solidFill>
                  <a:schemeClr val="dk2"/>
                </a:solidFill>
                <a:latin typeface="Tahoma"/>
                <a:ea typeface="Tahoma"/>
                <a:cs typeface="Tahoma"/>
                <a:sym typeface="Tahoma"/>
              </a:rPr>
              <a:t>out.print("Enter an integer :: ");</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int num = keyboard.nextInt();</a:t>
            </a:r>
            <a:r>
              <a:rPr b="1" lang="en-US" sz="2800">
                <a:solidFill>
                  <a:schemeClr val="dk1"/>
                </a:solidFill>
                <a:latin typeface="Tahoma"/>
                <a:ea typeface="Tahoma"/>
                <a:cs typeface="Tahoma"/>
                <a:sym typeface="Tahoma"/>
              </a:rPr>
              <a:t> </a:t>
            </a:r>
            <a:endParaRPr/>
          </a:p>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a:p>
            <a:pPr indent="0" lvl="0" marL="0" marR="0" rtl="0" algn="l">
              <a:spcBef>
                <a:spcPts val="0"/>
              </a:spcBef>
              <a:spcAft>
                <a:spcPts val="0"/>
              </a:spcAft>
              <a:buNone/>
            </a:pPr>
            <a:r>
              <a:t/>
            </a:r>
            <a:endParaRPr b="1" sz="2800">
              <a:solidFill>
                <a:srgbClr val="0000FF"/>
              </a:solidFill>
              <a:latin typeface="Tahoma"/>
              <a:ea typeface="Tahoma"/>
              <a:cs typeface="Tahoma"/>
              <a:sym typeface="Tahoma"/>
            </a:endParaRPr>
          </a:p>
          <a:p>
            <a:pPr indent="0" lvl="0" marL="0" marR="0" rtl="0" algn="l">
              <a:spcBef>
                <a:spcPts val="0"/>
              </a:spcBef>
              <a:spcAft>
                <a:spcPts val="0"/>
              </a:spcAft>
              <a:buNone/>
            </a:pPr>
            <a:r>
              <a:t/>
            </a:r>
            <a:endParaRPr b="1" sz="2800">
              <a:solidFill>
                <a:srgbClr val="0000FF"/>
              </a:solidFill>
              <a:latin typeface="Tahoma"/>
              <a:ea typeface="Tahoma"/>
              <a:cs typeface="Tahoma"/>
              <a:sym typeface="Tahoma"/>
            </a:endParaRPr>
          </a:p>
        </p:txBody>
      </p:sp>
      <p:sp>
        <p:nvSpPr>
          <p:cNvPr id="154" name="Google Shape;154;p20"/>
          <p:cNvSpPr txBox="1"/>
          <p:nvPr/>
        </p:nvSpPr>
        <p:spPr>
          <a:xfrm>
            <a:off x="5622925" y="438150"/>
            <a:ext cx="184150"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p:txBody>
      </p:sp>
      <p:sp>
        <p:nvSpPr>
          <p:cNvPr id="155" name="Google Shape;155;p20"/>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Reading Integer Values</a:t>
            </a:r>
            <a:endParaRPr b="1" sz="5400">
              <a:solidFill>
                <a:srgbClr val="6F93DB"/>
              </a:solidFill>
              <a:latin typeface="Tahoma"/>
              <a:ea typeface="Tahoma"/>
              <a:cs typeface="Tahoma"/>
              <a:sym typeface="Tahoma"/>
            </a:endParaRPr>
          </a:p>
        </p:txBody>
      </p:sp>
      <p:pic>
        <p:nvPicPr>
          <p:cNvPr id="156" name="Google Shape;156;p20"/>
          <p:cNvPicPr preferRelativeResize="0"/>
          <p:nvPr/>
        </p:nvPicPr>
        <p:blipFill rotWithShape="1">
          <a:blip r:embed="rId3">
            <a:alphaModFix/>
          </a:blip>
          <a:srcRect b="0" l="0" r="0" t="0"/>
          <a:stretch/>
        </p:blipFill>
        <p:spPr>
          <a:xfrm>
            <a:off x="762000" y="4800600"/>
            <a:ext cx="3276600" cy="1634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1"/>
          <p:cNvSpPr txBox="1"/>
          <p:nvPr>
            <p:ph idx="4294967295" type="ftr"/>
          </p:nvPr>
        </p:nvSpPr>
        <p:spPr>
          <a:xfrm>
            <a:off x="3048000" y="6248400"/>
            <a:ext cx="28956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b="0">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163" name="Google Shape;163;p21"/>
          <p:cNvSpPr/>
          <p:nvPr/>
        </p:nvSpPr>
        <p:spPr>
          <a:xfrm>
            <a:off x="685800" y="1371600"/>
            <a:ext cx="7315200" cy="1554163"/>
          </a:xfrm>
          <a:prstGeom prst="rect">
            <a:avLst/>
          </a:prstGeom>
          <a:solidFill>
            <a:schemeClr val="lt1"/>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3200">
                <a:solidFill>
                  <a:schemeClr val="dk2"/>
                </a:solidFill>
                <a:latin typeface="Tahoma"/>
                <a:ea typeface="Tahoma"/>
                <a:cs typeface="Tahoma"/>
                <a:sym typeface="Tahoma"/>
              </a:rPr>
              <a:t>out.print("Enter an integer :: ");</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int num = keyboard.nextInt();</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out.println(num);</a:t>
            </a:r>
            <a:r>
              <a:rPr b="1" lang="en-US" sz="2800">
                <a:solidFill>
                  <a:schemeClr val="dk1"/>
                </a:solidFill>
                <a:latin typeface="Tahoma"/>
                <a:ea typeface="Tahoma"/>
                <a:cs typeface="Tahoma"/>
                <a:sym typeface="Tahoma"/>
              </a:rPr>
              <a:t> </a:t>
            </a:r>
            <a:endParaRPr b="1" sz="2800">
              <a:solidFill>
                <a:srgbClr val="0000FF"/>
              </a:solidFill>
              <a:latin typeface="Tahoma"/>
              <a:ea typeface="Tahoma"/>
              <a:cs typeface="Tahoma"/>
              <a:sym typeface="Tahoma"/>
            </a:endParaRPr>
          </a:p>
        </p:txBody>
      </p:sp>
      <p:sp>
        <p:nvSpPr>
          <p:cNvPr id="164" name="Google Shape;164;p21"/>
          <p:cNvSpPr txBox="1"/>
          <p:nvPr/>
        </p:nvSpPr>
        <p:spPr>
          <a:xfrm>
            <a:off x="5622925" y="438150"/>
            <a:ext cx="184150"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p:txBody>
      </p:sp>
      <p:sp>
        <p:nvSpPr>
          <p:cNvPr id="165" name="Google Shape;165;p21"/>
          <p:cNvSpPr txBox="1"/>
          <p:nvPr/>
        </p:nvSpPr>
        <p:spPr>
          <a:xfrm>
            <a:off x="685800" y="4419600"/>
            <a:ext cx="5486400" cy="1566863"/>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u="sng">
                <a:solidFill>
                  <a:srgbClr val="FF0000"/>
                </a:solidFill>
                <a:latin typeface="Tahoma"/>
                <a:ea typeface="Tahoma"/>
                <a:cs typeface="Tahoma"/>
                <a:sym typeface="Tahoma"/>
              </a:rPr>
              <a:t>OUTPUT</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Enter an integer :: 2001</a:t>
            </a:r>
            <a:endParaRPr b="1" sz="3200">
              <a:solidFill>
                <a:schemeClr val="dk1"/>
              </a:solidFill>
              <a:latin typeface="Tahoma"/>
              <a:ea typeface="Tahoma"/>
              <a:cs typeface="Tahoma"/>
              <a:sym typeface="Tahoma"/>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2001</a:t>
            </a:r>
            <a:endParaRPr b="1" sz="3200">
              <a:solidFill>
                <a:schemeClr val="dk1"/>
              </a:solidFill>
              <a:latin typeface="Tahoma"/>
              <a:ea typeface="Tahoma"/>
              <a:cs typeface="Tahoma"/>
              <a:sym typeface="Tahoma"/>
            </a:endParaRPr>
          </a:p>
        </p:txBody>
      </p:sp>
      <p:sp>
        <p:nvSpPr>
          <p:cNvPr id="166" name="Google Shape;166;p21"/>
          <p:cNvSpPr txBox="1"/>
          <p:nvPr/>
        </p:nvSpPr>
        <p:spPr>
          <a:xfrm>
            <a:off x="685800" y="3124200"/>
            <a:ext cx="3200400" cy="1079500"/>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u="sng">
                <a:solidFill>
                  <a:srgbClr val="006600"/>
                </a:solidFill>
                <a:latin typeface="Tahoma"/>
                <a:ea typeface="Tahoma"/>
                <a:cs typeface="Tahoma"/>
                <a:sym typeface="Tahoma"/>
              </a:rPr>
              <a:t>INPUT</a:t>
            </a:r>
            <a:br>
              <a:rPr b="1" lang="en-US" sz="3200" u="sng">
                <a:solidFill>
                  <a:srgbClr val="006600"/>
                </a:solidFill>
                <a:latin typeface="Tahoma"/>
                <a:ea typeface="Tahoma"/>
                <a:cs typeface="Tahoma"/>
                <a:sym typeface="Tahoma"/>
              </a:rPr>
            </a:br>
            <a:r>
              <a:rPr b="1" lang="en-US" sz="3200">
                <a:solidFill>
                  <a:schemeClr val="dk1"/>
                </a:solidFill>
                <a:latin typeface="Tahoma"/>
                <a:ea typeface="Tahoma"/>
                <a:cs typeface="Tahoma"/>
                <a:sym typeface="Tahoma"/>
              </a:rPr>
              <a:t>2001</a:t>
            </a:r>
            <a:endParaRPr b="1" sz="3200">
              <a:solidFill>
                <a:schemeClr val="dk1"/>
              </a:solidFill>
              <a:latin typeface="Tahoma"/>
              <a:ea typeface="Tahoma"/>
              <a:cs typeface="Tahoma"/>
              <a:sym typeface="Tahoma"/>
            </a:endParaRPr>
          </a:p>
        </p:txBody>
      </p:sp>
      <p:sp>
        <p:nvSpPr>
          <p:cNvPr id="167" name="Google Shape;167;p21"/>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Reading Integer Values</a:t>
            </a:r>
            <a:endParaRPr b="1" sz="5400">
              <a:solidFill>
                <a:srgbClr val="6F93DB"/>
              </a:solidFill>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