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MS PGothic" panose="020B0600070205080204" pitchFamily="34" charset="-128"/>
      <p:regular r:id="rId24"/>
    </p:embeddedFont>
    <p:embeddedFont>
      <p:font typeface="Neue Haas Grotesk Text Pro" panose="020B0504020202020204" pitchFamily="34" charset="0"/>
      <p:regular r:id="rId25"/>
      <p:bold r:id="rId26"/>
      <p:italic r:id="rId27"/>
      <p:boldItalic r:id="rId28"/>
    </p:embeddedFont>
    <p:embeddedFont>
      <p:font typeface="Radley" panose="020B0604020202020204" charset="0"/>
      <p:regular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aleway Bold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6AFA2-BDC0-45E1-BA46-C823522EDEB4}" v="299" dt="2023-05-09T09:22:5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6/11/relationships/changesInfo" Target="changesInfos/changesInfo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Eweis" userId="419ef56f67249f63" providerId="LiveId" clId="{4B2B17D9-0FA3-4829-9368-8F77B9A6F49D}"/>
    <pc:docChg chg="modSld">
      <pc:chgData name="Omar Eweis" userId="419ef56f67249f63" providerId="LiveId" clId="{4B2B17D9-0FA3-4829-9368-8F77B9A6F49D}" dt="2023-05-09T08:04:18.070" v="0" actId="2711"/>
      <pc:docMkLst>
        <pc:docMk/>
      </pc:docMkLst>
      <pc:sldChg chg="modSp mod">
        <pc:chgData name="Omar Eweis" userId="419ef56f67249f63" providerId="LiveId" clId="{4B2B17D9-0FA3-4829-9368-8F77B9A6F49D}" dt="2023-05-09T08:04:18.070" v="0" actId="2711"/>
        <pc:sldMkLst>
          <pc:docMk/>
          <pc:sldMk cId="0" sldId="270"/>
        </pc:sldMkLst>
        <pc:spChg chg="mod">
          <ac:chgData name="Omar Eweis" userId="419ef56f67249f63" providerId="LiveId" clId="{4B2B17D9-0FA3-4829-9368-8F77B9A6F49D}" dt="2023-05-09T08:04:18.070" v="0" actId="2711"/>
          <ac:spMkLst>
            <pc:docMk/>
            <pc:sldMk cId="0" sldId="270"/>
            <ac:spMk id="2" creationId="{00000000-0000-0000-0000-000000000000}"/>
          </ac:spMkLst>
        </pc:spChg>
      </pc:sldChg>
    </pc:docChg>
  </pc:docChgLst>
  <pc:docChgLst>
    <pc:chgData name="Omar Eweis" userId="419ef56f67249f63" providerId="LiveId" clId="{D9D6AFA2-BDC0-45E1-BA46-C823522EDEB4}"/>
    <pc:docChg chg="undo custSel modSld">
      <pc:chgData name="Omar Eweis" userId="419ef56f67249f63" providerId="LiveId" clId="{D9D6AFA2-BDC0-45E1-BA46-C823522EDEB4}" dt="2023-05-09T09:22:52.463" v="298" actId="9405"/>
      <pc:docMkLst>
        <pc:docMk/>
      </pc:docMkLst>
      <pc:sldChg chg="modSp mod modNotesTx">
        <pc:chgData name="Omar Eweis" userId="419ef56f67249f63" providerId="LiveId" clId="{D9D6AFA2-BDC0-45E1-BA46-C823522EDEB4}" dt="2023-05-09T08:36:04.149" v="173" actId="20577"/>
        <pc:sldMkLst>
          <pc:docMk/>
          <pc:sldMk cId="0" sldId="257"/>
        </pc:sldMkLst>
        <pc:spChg chg="mod">
          <ac:chgData name="Omar Eweis" userId="419ef56f67249f63" providerId="LiveId" clId="{D9D6AFA2-BDC0-45E1-BA46-C823522EDEB4}" dt="2023-05-09T08:24:04.929" v="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Omar Eweis" userId="419ef56f67249f63" providerId="LiveId" clId="{D9D6AFA2-BDC0-45E1-BA46-C823522EDEB4}" dt="2023-05-09T08:39:26.038" v="192" actId="20577"/>
        <pc:sldMkLst>
          <pc:docMk/>
          <pc:sldMk cId="0" sldId="261"/>
        </pc:sldMkLst>
        <pc:spChg chg="mod">
          <ac:chgData name="Omar Eweis" userId="419ef56f67249f63" providerId="LiveId" clId="{D9D6AFA2-BDC0-45E1-BA46-C823522EDEB4}" dt="2023-05-09T08:39:26.038" v="192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Omar Eweis" userId="419ef56f67249f63" providerId="LiveId" clId="{D9D6AFA2-BDC0-45E1-BA46-C823522EDEB4}" dt="2023-05-09T08:39:19.799" v="180" actId="20577"/>
          <ac:spMkLst>
            <pc:docMk/>
            <pc:sldMk cId="0" sldId="261"/>
            <ac:spMk id="8" creationId="{00000000-0000-0000-0000-000000000000}"/>
          </ac:spMkLst>
        </pc:spChg>
      </pc:sldChg>
      <pc:sldChg chg="modSp mod">
        <pc:chgData name="Omar Eweis" userId="419ef56f67249f63" providerId="LiveId" clId="{D9D6AFA2-BDC0-45E1-BA46-C823522EDEB4}" dt="2023-05-09T08:51:16.232" v="197" actId="20577"/>
        <pc:sldMkLst>
          <pc:docMk/>
          <pc:sldMk cId="0" sldId="266"/>
        </pc:sldMkLst>
        <pc:graphicFrameChg chg="modGraphic">
          <ac:chgData name="Omar Eweis" userId="419ef56f67249f63" providerId="LiveId" clId="{D9D6AFA2-BDC0-45E1-BA46-C823522EDEB4}" dt="2023-05-09T08:51:16.232" v="197" actId="20577"/>
          <ac:graphicFrameMkLst>
            <pc:docMk/>
            <pc:sldMk cId="0" sldId="266"/>
            <ac:graphicFrameMk id="4" creationId="{00000000-0000-0000-0000-000000000000}"/>
          </ac:graphicFrameMkLst>
        </pc:graphicFrameChg>
        <pc:picChg chg="mod">
          <ac:chgData name="Omar Eweis" userId="419ef56f67249f63" providerId="LiveId" clId="{D9D6AFA2-BDC0-45E1-BA46-C823522EDEB4}" dt="2023-05-09T08:49:58.446" v="193" actId="14100"/>
          <ac:picMkLst>
            <pc:docMk/>
            <pc:sldMk cId="0" sldId="266"/>
            <ac:picMk id="5" creationId="{00000000-0000-0000-0000-000000000000}"/>
          </ac:picMkLst>
        </pc:picChg>
      </pc:sldChg>
      <pc:sldChg chg="addSp delSp modSp mod">
        <pc:chgData name="Omar Eweis" userId="419ef56f67249f63" providerId="LiveId" clId="{D9D6AFA2-BDC0-45E1-BA46-C823522EDEB4}" dt="2023-05-09T08:58:59.927" v="297" actId="9405"/>
        <pc:sldMkLst>
          <pc:docMk/>
          <pc:sldMk cId="0" sldId="267"/>
        </pc:sldMkLst>
        <pc:spChg chg="mod">
          <ac:chgData name="Omar Eweis" userId="419ef56f67249f63" providerId="LiveId" clId="{D9D6AFA2-BDC0-45E1-BA46-C823522EDEB4}" dt="2023-05-09T08:51:31.747" v="198" actId="14100"/>
          <ac:spMkLst>
            <pc:docMk/>
            <pc:sldMk cId="0" sldId="267"/>
            <ac:spMk id="13" creationId="{00000000-0000-0000-0000-000000000000}"/>
          </ac:spMkLst>
        </pc:spChg>
        <pc:inkChg chg="add">
          <ac:chgData name="Omar Eweis" userId="419ef56f67249f63" providerId="LiveId" clId="{D9D6AFA2-BDC0-45E1-BA46-C823522EDEB4}" dt="2023-05-09T08:57:37.581" v="282" actId="9405"/>
          <ac:inkMkLst>
            <pc:docMk/>
            <pc:sldMk cId="0" sldId="267"/>
            <ac:inkMk id="14" creationId="{89DF344F-9D09-778A-42B1-F5FAB6A0CEE6}"/>
          </ac:inkMkLst>
        </pc:inkChg>
        <pc:inkChg chg="add">
          <ac:chgData name="Omar Eweis" userId="419ef56f67249f63" providerId="LiveId" clId="{D9D6AFA2-BDC0-45E1-BA46-C823522EDEB4}" dt="2023-05-09T08:57:43.139" v="283" actId="9405"/>
          <ac:inkMkLst>
            <pc:docMk/>
            <pc:sldMk cId="0" sldId="267"/>
            <ac:inkMk id="15" creationId="{7E95F8B9-C60F-8A4A-4796-1520FD7F0722}"/>
          </ac:inkMkLst>
        </pc:inkChg>
        <pc:inkChg chg="add">
          <ac:chgData name="Omar Eweis" userId="419ef56f67249f63" providerId="LiveId" clId="{D9D6AFA2-BDC0-45E1-BA46-C823522EDEB4}" dt="2023-05-09T08:57:44.509" v="284" actId="9405"/>
          <ac:inkMkLst>
            <pc:docMk/>
            <pc:sldMk cId="0" sldId="267"/>
            <ac:inkMk id="16" creationId="{D74713B4-9115-2EF6-0371-077830A39E0E}"/>
          </ac:inkMkLst>
        </pc:inkChg>
        <pc:inkChg chg="add">
          <ac:chgData name="Omar Eweis" userId="419ef56f67249f63" providerId="LiveId" clId="{D9D6AFA2-BDC0-45E1-BA46-C823522EDEB4}" dt="2023-05-09T08:57:46.726" v="285" actId="9405"/>
          <ac:inkMkLst>
            <pc:docMk/>
            <pc:sldMk cId="0" sldId="267"/>
            <ac:inkMk id="17" creationId="{6467DD28-37C6-58B6-6DEF-817F72FF239F}"/>
          </ac:inkMkLst>
        </pc:inkChg>
        <pc:inkChg chg="add">
          <ac:chgData name="Omar Eweis" userId="419ef56f67249f63" providerId="LiveId" clId="{D9D6AFA2-BDC0-45E1-BA46-C823522EDEB4}" dt="2023-05-09T08:57:48.015" v="286" actId="9405"/>
          <ac:inkMkLst>
            <pc:docMk/>
            <pc:sldMk cId="0" sldId="267"/>
            <ac:inkMk id="18" creationId="{5D44433F-50CE-3EF4-39DD-8B30CC26A4E0}"/>
          </ac:inkMkLst>
        </pc:inkChg>
        <pc:inkChg chg="add">
          <ac:chgData name="Omar Eweis" userId="419ef56f67249f63" providerId="LiveId" clId="{D9D6AFA2-BDC0-45E1-BA46-C823522EDEB4}" dt="2023-05-09T08:57:49.431" v="287" actId="9405"/>
          <ac:inkMkLst>
            <pc:docMk/>
            <pc:sldMk cId="0" sldId="267"/>
            <ac:inkMk id="19" creationId="{E1FF7C0A-8200-A2EB-A845-1CA0B5B75012}"/>
          </ac:inkMkLst>
        </pc:inkChg>
        <pc:inkChg chg="add">
          <ac:chgData name="Omar Eweis" userId="419ef56f67249f63" providerId="LiveId" clId="{D9D6AFA2-BDC0-45E1-BA46-C823522EDEB4}" dt="2023-05-09T08:57:56.705" v="288" actId="9405"/>
          <ac:inkMkLst>
            <pc:docMk/>
            <pc:sldMk cId="0" sldId="267"/>
            <ac:inkMk id="20" creationId="{25C229C4-96F6-399F-8E23-0CBB61231272}"/>
          </ac:inkMkLst>
        </pc:inkChg>
        <pc:inkChg chg="add">
          <ac:chgData name="Omar Eweis" userId="419ef56f67249f63" providerId="LiveId" clId="{D9D6AFA2-BDC0-45E1-BA46-C823522EDEB4}" dt="2023-05-09T08:57:58.269" v="289" actId="9405"/>
          <ac:inkMkLst>
            <pc:docMk/>
            <pc:sldMk cId="0" sldId="267"/>
            <ac:inkMk id="21" creationId="{20F9D831-ABA6-7B8F-20D8-998773EEC43D}"/>
          </ac:inkMkLst>
        </pc:inkChg>
        <pc:inkChg chg="add">
          <ac:chgData name="Omar Eweis" userId="419ef56f67249f63" providerId="LiveId" clId="{D9D6AFA2-BDC0-45E1-BA46-C823522EDEB4}" dt="2023-05-09T08:57:59.077" v="290" actId="9405"/>
          <ac:inkMkLst>
            <pc:docMk/>
            <pc:sldMk cId="0" sldId="267"/>
            <ac:inkMk id="22" creationId="{1F14E12C-8EEB-33DD-2676-71E96BAD99D0}"/>
          </ac:inkMkLst>
        </pc:inkChg>
        <pc:inkChg chg="add">
          <ac:chgData name="Omar Eweis" userId="419ef56f67249f63" providerId="LiveId" clId="{D9D6AFA2-BDC0-45E1-BA46-C823522EDEB4}" dt="2023-05-09T08:57:59.803" v="291" actId="9405"/>
          <ac:inkMkLst>
            <pc:docMk/>
            <pc:sldMk cId="0" sldId="267"/>
            <ac:inkMk id="23" creationId="{1B3C1B08-BE9D-CB3D-914C-618CA07FB7D3}"/>
          </ac:inkMkLst>
        </pc:inkChg>
        <pc:inkChg chg="add del">
          <ac:chgData name="Omar Eweis" userId="419ef56f67249f63" providerId="LiveId" clId="{D9D6AFA2-BDC0-45E1-BA46-C823522EDEB4}" dt="2023-05-09T08:58:59.927" v="297" actId="9405"/>
          <ac:inkMkLst>
            <pc:docMk/>
            <pc:sldMk cId="0" sldId="267"/>
            <ac:inkMk id="24" creationId="{34E59B06-08E5-A839-5D13-7B8435BF04B0}"/>
          </ac:inkMkLst>
        </pc:inkChg>
      </pc:sldChg>
      <pc:sldChg chg="addSp mod modNotesTx">
        <pc:chgData name="Omar Eweis" userId="419ef56f67249f63" providerId="LiveId" clId="{D9D6AFA2-BDC0-45E1-BA46-C823522EDEB4}" dt="2023-05-09T09:22:52.463" v="298" actId="9405"/>
        <pc:sldMkLst>
          <pc:docMk/>
          <pc:sldMk cId="0" sldId="268"/>
        </pc:sldMkLst>
        <pc:inkChg chg="add">
          <ac:chgData name="Omar Eweis" userId="419ef56f67249f63" providerId="LiveId" clId="{D9D6AFA2-BDC0-45E1-BA46-C823522EDEB4}" dt="2023-05-09T09:22:52.463" v="298" actId="9405"/>
          <ac:inkMkLst>
            <pc:docMk/>
            <pc:sldMk cId="0" sldId="268"/>
            <ac:inkMk id="12" creationId="{EC3E55E7-689B-7592-53B5-4BBFE1D070B4}"/>
          </ac:inkMkLst>
        </pc:inkChg>
      </pc:sldChg>
      <pc:sldChg chg="addSp delSp mod modNotesTx">
        <pc:chgData name="Omar Eweis" userId="419ef56f67249f63" providerId="LiveId" clId="{D9D6AFA2-BDC0-45E1-BA46-C823522EDEB4}" dt="2023-05-09T08:58:59.539" v="296" actId="9405"/>
        <pc:sldMkLst>
          <pc:docMk/>
          <pc:sldMk cId="0" sldId="269"/>
        </pc:sldMkLst>
        <pc:inkChg chg="add del">
          <ac:chgData name="Omar Eweis" userId="419ef56f67249f63" providerId="LiveId" clId="{D9D6AFA2-BDC0-45E1-BA46-C823522EDEB4}" dt="2023-05-09T08:58:59.539" v="296" actId="9405"/>
          <ac:inkMkLst>
            <pc:docMk/>
            <pc:sldMk cId="0" sldId="269"/>
            <ac:inkMk id="7" creationId="{C4422575-998D-9394-01CC-7C42EA558517}"/>
          </ac:inkMkLst>
        </pc:inkChg>
        <pc:inkChg chg="add del">
          <ac:chgData name="Omar Eweis" userId="419ef56f67249f63" providerId="LiveId" clId="{D9D6AFA2-BDC0-45E1-BA46-C823522EDEB4}" dt="2023-05-09T08:58:59.062" v="295" actId="9405"/>
          <ac:inkMkLst>
            <pc:docMk/>
            <pc:sldMk cId="0" sldId="269"/>
            <ac:inkMk id="8" creationId="{9ACD8368-A639-1E13-F14B-3290095E52B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37.5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1,'11'0,"0"1,0 1,15 4,14 2,152 0,-45-3,-119-2,0 2,45 14,25 5,77 0,-126-18,1-2,64-3,-97-1,8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59.8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44,'0'-5,"6"-1,30-5,44-1,8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9:22:52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43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62,'0'-5,"20"-7,16-1,17 2,4 2,-3 3,5 2,-4 3,-5 0,-7 1,-6 1,1-1,-1 1,8-1,6 1,4-1,-2 0,-11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44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30,'5'0,"11"0,13 0,21 0,12 0,10-5,-3-1,3 0,3 1,-6 2,-10 0,-10 2,-9 1,-10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46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90,'0'-5,"15"-2,20 1,8 0,12 3,12-5,8 1,7-5,-6 1,-6 2,-5 2,-4 2,-8 3,-7 1,-11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48.0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1 145,'0'-1,"0"-1,0 0,1 0,-1 0,1 0,0 1,-1-1,1 0,0 1,0-1,0 0,0 1,1-1,-1 1,0 0,0-1,1 1,-1 0,1 0,-1 0,1 0,0 0,3-2,44-13,-41 14,62-18,-38 9,2 2,-1 2,60-7,-66 12,38-9,-38 5,40-2,-1 6,-38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49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0,'5'0,"12"0,12 0,16 0,20 0,14 0,3 0,-2 0,-11 0,-16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56.7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1,'5'0,"7"0,5 0,6 0,8 0,9 0,3 0,3 0,-1 0,-8 5,-5 1,-4 0,-1-1,-5-1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58.2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0,'5'0,"6"0,21 0,30 0,38 0,32 0,38 0,14 0,-4 0,-23 0,-24 0,-14 0,-29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08:57:59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30,'5'0,"7"-5,10-1,8 0,2 1,2 1,-1 2,-1 1,-1 1,5 0,-5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1.Lfbc.org.uk. (2022). BREAST CANCER FACTS – Ladies Fighting Breast Cancer. [online] Available at: https://lfbc.org.uk/support/breast-cancer-facts/#:~:text=Breast%20Cancer%20is%20the%20second,the%20UK%2C%20after%20lung%20cancer.&amp;text=The%20biggest%20risk%20factor%2C%20after,over%20the%20age%20of%2050.&amp;text=Of%20adults%20aged%20between%2025,45%25%20of%20all%20female%20cancers. [Accessed 8 May 2023].</a:t>
            </a:r>
          </a:p>
          <a:p>
            <a:r>
              <a:rPr lang="en-US"/>
              <a:t>2.Morton, R., Sayma, M. and Sura, M. (2017). Economic analysis of the breast cancer screening program used by the UK NHS: should the program be maintained? Breast Cancer: Targets and Therapy, [online] Volume 9, pp.217–225. </a:t>
            </a:r>
            <a:r>
              <a:rPr lang="en-US" err="1"/>
              <a:t>doi:https</a:t>
            </a:r>
            <a:r>
              <a:rPr lang="en-US"/>
              <a:t>://doi.org/10.2147/bctt.s123558.</a:t>
            </a:r>
          </a:p>
          <a:p>
            <a:r>
              <a:rPr lang="en-US" err="1"/>
              <a:t>Cnn</a:t>
            </a:r>
            <a:r>
              <a:rPr lang="en-US"/>
              <a:t> are a way to speed up the process </a:t>
            </a:r>
          </a:p>
          <a:p>
            <a:r>
              <a:rPr lang="en-US"/>
              <a:t>‌</a:t>
            </a:r>
          </a:p>
          <a:p>
            <a:r>
              <a:rPr lang="en-US"/>
              <a:t>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Indicating visual similarity between clusters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517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However we could try in on the full database as accuracy is overestimated due to similarity of images </a:t>
            </a:r>
          </a:p>
          <a:p>
            <a:r>
              <a:rPr lang="en-GB" err="1"/>
              <a:t>Vgg</a:t>
            </a:r>
            <a:r>
              <a:rPr lang="en-GB"/>
              <a:t> 0.89 accuracy 0.81 f1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89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2.png"/><Relationship Id="rId18" Type="http://schemas.openxmlformats.org/officeDocument/2006/relationships/customXml" Target="../ink/ink7.xml"/><Relationship Id="rId3" Type="http://schemas.openxmlformats.org/officeDocument/2006/relationships/image" Target="../media/image16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1.png"/><Relationship Id="rId24" Type="http://schemas.openxmlformats.org/officeDocument/2006/relationships/customXml" Target="../ink/ink10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3.xml"/><Relationship Id="rId19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408" y="342607"/>
            <a:ext cx="1834584" cy="119985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47750" y="3638550"/>
            <a:ext cx="14745813" cy="228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2D2D2D"/>
                </a:solidFill>
                <a:latin typeface="Neue Haas Grotesk Text Pro" panose="020B0504020202020204" pitchFamily="34" charset="0"/>
              </a:rPr>
              <a:t>Machine learning methods for DBT imaging</a:t>
            </a:r>
          </a:p>
        </p:txBody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>
                <a:solidFill>
                  <a:srgbClr val="2D2D2D"/>
                </a:solidFill>
                <a:latin typeface="Raleway"/>
              </a:rPr>
              <a:t>2023 May 9th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</a:rPr>
              <a:t>Omar Eweis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8491725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</a:rPr>
              <a:t>Student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13008" y="631408"/>
            <a:ext cx="2178410" cy="46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71"/>
              </a:lnSpc>
            </a:pPr>
            <a:r>
              <a:rPr lang="en-US" sz="1599">
                <a:solidFill>
                  <a:srgbClr val="2D2D2D"/>
                </a:solidFill>
                <a:latin typeface="Raleway"/>
              </a:rPr>
              <a:t>Imperial college london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837379" y="8982580"/>
            <a:ext cx="1354026" cy="8855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7106" b="14727"/>
          <a:stretch>
            <a:fillRect/>
          </a:stretch>
        </p:blipFill>
        <p:spPr>
          <a:xfrm>
            <a:off x="762034" y="2750728"/>
            <a:ext cx="5265103" cy="714341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6549" r="25840" b="14300"/>
          <a:stretch>
            <a:fillRect/>
          </a:stretch>
        </p:blipFill>
        <p:spPr>
          <a:xfrm>
            <a:off x="6327516" y="2750728"/>
            <a:ext cx="4662193" cy="7219636"/>
          </a:xfrm>
          <a:prstGeom prst="rect">
            <a:avLst/>
          </a:prstGeom>
        </p:spPr>
      </p:pic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97378"/>
              </p:ext>
            </p:extLst>
          </p:nvPr>
        </p:nvGraphicFramePr>
        <p:xfrm>
          <a:off x="11499659" y="2511698"/>
          <a:ext cx="4286537" cy="6200773"/>
        </p:xfrm>
        <a:graphic>
          <a:graphicData uri="http://schemas.openxmlformats.org/drawingml/2006/table">
            <a:tbl>
              <a:tblPr/>
              <a:tblGrid>
                <a:gridCol w="163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163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RESNET50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VGG16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0.76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0.78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sensitivty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0.52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0.44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specificity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0.82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0.79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f1 score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0.54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0.48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Normal sensitivity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0.89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0.94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805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Actionable sensitivty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804F3B"/>
                          </a:solidFill>
                          <a:latin typeface="Raleway"/>
                        </a:rPr>
                        <a:t>0.11</a:t>
                      </a:r>
                      <a:endParaRPr lang="en-US" sz="1100" b="1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804F3B"/>
                          </a:solidFill>
                          <a:latin typeface="Raleway"/>
                        </a:rPr>
                        <a:t>0.055</a:t>
                      </a:r>
                      <a:endParaRPr lang="en-US" sz="1100" b="1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Benign sensitivity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0.56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0.34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Cancer senistivity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0.52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0.41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Normal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0.37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0.23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8805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Actionable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0.91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0.95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Benign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0.98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Cancer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0.98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0.99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664804"/>
            <a:ext cx="473177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 Bold"/>
              </a:rPr>
              <a:t>Results CNN 3D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2839" y="1874313"/>
            <a:ext cx="405452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04F3B"/>
                </a:solidFill>
                <a:latin typeface="Canva Sans Bold"/>
              </a:rPr>
              <a:t>RESNET50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27516" y="1874313"/>
            <a:ext cx="405452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04F3B"/>
                </a:solidFill>
                <a:latin typeface="Canva Sans Bold"/>
              </a:rPr>
              <a:t>VGG16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44086"/>
              </p:ext>
            </p:extLst>
          </p:nvPr>
        </p:nvGraphicFramePr>
        <p:xfrm>
          <a:off x="11499659" y="2511698"/>
          <a:ext cx="4286537" cy="6200773"/>
        </p:xfrm>
        <a:graphic>
          <a:graphicData uri="http://schemas.openxmlformats.org/drawingml/2006/table">
            <a:tbl>
              <a:tblPr/>
              <a:tblGrid>
                <a:gridCol w="163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163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RESNET50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VGG16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0.89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0.89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sensitivty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0.76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0.88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specificity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0.91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0.92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Overall f1 score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0.81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0.82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Normal sensitivity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0.95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0.94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805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Actionable sensitivty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0.59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0.61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Benign sensitivity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0.76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0.81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Cancer senistivity 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0.72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0.83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Normal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0.69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0.72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68805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Actionable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0.95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0.95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Benign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0.99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0.99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500"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"/>
                        </a:rPr>
                        <a:t>Cancer specificity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0.99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804F3B"/>
                          </a:solidFill>
                          <a:latin typeface="Raleway Bold"/>
                        </a:rPr>
                        <a:t>0.99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 t="8151" b="15817"/>
          <a:stretch>
            <a:fillRect/>
          </a:stretch>
        </p:blipFill>
        <p:spPr>
          <a:xfrm>
            <a:off x="6248400" y="3088945"/>
            <a:ext cx="4660049" cy="61693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6373" b="18258"/>
          <a:stretch>
            <a:fillRect/>
          </a:stretch>
        </p:blipFill>
        <p:spPr>
          <a:xfrm>
            <a:off x="694503" y="3044759"/>
            <a:ext cx="5056083" cy="660024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664804"/>
            <a:ext cx="4561646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 Bold"/>
              </a:rPr>
              <a:t>Results CNN 2d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2839" y="1874313"/>
            <a:ext cx="405452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04F3B"/>
                </a:solidFill>
                <a:latin typeface="Canva Sans Bold"/>
              </a:rPr>
              <a:t>RESNET50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27516" y="1874313"/>
            <a:ext cx="405452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04F3B"/>
                </a:solidFill>
                <a:latin typeface="Canva Sans Bold"/>
              </a:rPr>
              <a:t>VGG16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92062" y="2592051"/>
            <a:ext cx="4396045" cy="338347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97950" y="6015375"/>
            <a:ext cx="5444772" cy="43654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51058" y="2698448"/>
            <a:ext cx="4623536" cy="353007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215258" y="6105108"/>
            <a:ext cx="5495136" cy="394787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664804"/>
            <a:ext cx="491673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 Bold"/>
              </a:rPr>
              <a:t>Results </a:t>
            </a:r>
            <a:r>
              <a:rPr lang="en-US" sz="4800" err="1">
                <a:solidFill>
                  <a:srgbClr val="804F3B"/>
                </a:solidFill>
                <a:latin typeface="Radley Bold"/>
              </a:rPr>
              <a:t>XGBoost</a:t>
            </a:r>
            <a:r>
              <a:rPr lang="en-US" sz="4800">
                <a:solidFill>
                  <a:srgbClr val="804F3B"/>
                </a:solidFill>
                <a:latin typeface="Radley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1393" y="2105874"/>
            <a:ext cx="4889693" cy="41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3"/>
              </a:lnSpc>
            </a:pPr>
            <a:r>
              <a:rPr lang="en-US" sz="2452">
                <a:solidFill>
                  <a:srgbClr val="804F3B"/>
                </a:solidFill>
                <a:latin typeface="Canva Sans Bold"/>
              </a:rPr>
              <a:t>VGG16 3D accuracy 0.82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35561" y="2113263"/>
            <a:ext cx="4642022" cy="40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33"/>
              </a:lnSpc>
              <a:spcBef>
                <a:spcPct val="0"/>
              </a:spcBef>
            </a:pPr>
            <a:r>
              <a:rPr lang="en-US" sz="2452" u="none">
                <a:solidFill>
                  <a:srgbClr val="804F3B"/>
                </a:solidFill>
                <a:latin typeface="Canva Sans Bold"/>
              </a:rPr>
              <a:t>VGG16 2D accuracy 0.87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1393" y="1607355"/>
            <a:ext cx="5075215" cy="45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"/>
              </a:lnSpc>
              <a:spcBef>
                <a:spcPct val="0"/>
              </a:spcBef>
            </a:pPr>
            <a:r>
              <a:rPr lang="en-US" sz="1269">
                <a:solidFill>
                  <a:srgbClr val="804F3B"/>
                </a:solidFill>
                <a:latin typeface="Raleway"/>
              </a:rPr>
              <a:t>XGBoost: Best Parameters: {'colsample_bytree': 0.5, 'learning_rate': 0.1, 'max_depth': 5, 'n_estimators': 500, 'subsample': 0.75}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53994" y="1610839"/>
            <a:ext cx="6124006" cy="345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2"/>
              </a:lnSpc>
              <a:spcBef>
                <a:spcPct val="0"/>
              </a:spcBef>
            </a:pPr>
            <a:r>
              <a:rPr lang="en-US" sz="1015" err="1">
                <a:solidFill>
                  <a:srgbClr val="804F3B"/>
                </a:solidFill>
                <a:latin typeface="Raleway"/>
              </a:rPr>
              <a:t>XGBoost</a:t>
            </a:r>
            <a:r>
              <a:rPr lang="en-US" sz="1015">
                <a:solidFill>
                  <a:srgbClr val="804F3B"/>
                </a:solidFill>
                <a:latin typeface="Raleway"/>
              </a:rPr>
              <a:t> (GPU): Best Parameters: {'</a:t>
            </a:r>
            <a:r>
              <a:rPr lang="en-US" sz="1015" err="1">
                <a:solidFill>
                  <a:srgbClr val="804F3B"/>
                </a:solidFill>
                <a:latin typeface="Raleway"/>
              </a:rPr>
              <a:t>colsample_bytree</a:t>
            </a:r>
            <a:r>
              <a:rPr lang="en-US" sz="1015">
                <a:solidFill>
                  <a:srgbClr val="804F3B"/>
                </a:solidFill>
                <a:latin typeface="Raleway"/>
              </a:rPr>
              <a:t>': 0.75, '</a:t>
            </a:r>
            <a:r>
              <a:rPr lang="en-US" sz="1015" err="1">
                <a:solidFill>
                  <a:srgbClr val="804F3B"/>
                </a:solidFill>
                <a:latin typeface="Raleway"/>
              </a:rPr>
              <a:t>learning_rate</a:t>
            </a:r>
            <a:r>
              <a:rPr lang="en-US" sz="1015">
                <a:solidFill>
                  <a:srgbClr val="804F3B"/>
                </a:solidFill>
                <a:latin typeface="Raleway"/>
              </a:rPr>
              <a:t>': 1, '</a:t>
            </a:r>
            <a:r>
              <a:rPr lang="en-US" sz="1015" err="1">
                <a:solidFill>
                  <a:srgbClr val="804F3B"/>
                </a:solidFill>
                <a:latin typeface="Raleway"/>
              </a:rPr>
              <a:t>max_depth</a:t>
            </a:r>
            <a:r>
              <a:rPr lang="en-US" sz="1015">
                <a:solidFill>
                  <a:srgbClr val="804F3B"/>
                </a:solidFill>
                <a:latin typeface="Raleway"/>
              </a:rPr>
              <a:t>': 5, '</a:t>
            </a:r>
            <a:r>
              <a:rPr lang="en-US" sz="1015" err="1">
                <a:solidFill>
                  <a:srgbClr val="804F3B"/>
                </a:solidFill>
                <a:latin typeface="Raleway"/>
              </a:rPr>
              <a:t>n_estimators</a:t>
            </a:r>
            <a:r>
              <a:rPr lang="en-US" sz="1015">
                <a:solidFill>
                  <a:srgbClr val="804F3B"/>
                </a:solidFill>
                <a:latin typeface="Raleway"/>
              </a:rPr>
              <a:t>': 500, 'subsample': 1, '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DF344F-9D09-778A-42B1-F5FAB6A0CEE6}"/>
                  </a:ext>
                </a:extLst>
              </p14:cNvPr>
              <p14:cNvContentPartPr/>
              <p14:nvPr/>
            </p14:nvContentPartPr>
            <p14:xfrm>
              <a:off x="11003580" y="8458004"/>
              <a:ext cx="394200" cy="42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DF344F-9D09-778A-42B1-F5FAB6A0CE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49629" y="8349081"/>
                <a:ext cx="501742" cy="259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95F8B9-C60F-8A4A-4796-1520FD7F0722}"/>
                  </a:ext>
                </a:extLst>
              </p14:cNvPr>
              <p14:cNvContentPartPr/>
              <p14:nvPr/>
            </p14:nvContentPartPr>
            <p14:xfrm>
              <a:off x="11949300" y="9205004"/>
              <a:ext cx="282960" cy="22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95F8B9-C60F-8A4A-4796-1520FD7F07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95300" y="9098718"/>
                <a:ext cx="390600" cy="234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4713B4-9115-2EF6-0371-077830A39E0E}"/>
                  </a:ext>
                </a:extLst>
              </p14:cNvPr>
              <p14:cNvContentPartPr/>
              <p14:nvPr/>
            </p14:nvContentPartPr>
            <p14:xfrm>
              <a:off x="9445140" y="9257924"/>
              <a:ext cx="251280" cy="11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4713B4-9115-2EF6-0371-077830A39E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91140" y="9146324"/>
                <a:ext cx="358920" cy="23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67DD28-37C6-58B6-6DEF-817F72FF239F}"/>
                  </a:ext>
                </a:extLst>
              </p14:cNvPr>
              <p14:cNvContentPartPr/>
              <p14:nvPr/>
            </p14:nvContentPartPr>
            <p14:xfrm>
              <a:off x="2566260" y="9132644"/>
              <a:ext cx="280080" cy="32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67DD28-37C6-58B6-6DEF-817F72FF23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2329" y="9023444"/>
                <a:ext cx="387582" cy="250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44433F-50CE-3EF4-39DD-8B30CC26A4E0}"/>
                  </a:ext>
                </a:extLst>
              </p14:cNvPr>
              <p14:cNvContentPartPr/>
              <p14:nvPr/>
            </p14:nvContentPartPr>
            <p14:xfrm>
              <a:off x="5008140" y="9091604"/>
              <a:ext cx="226440" cy="52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44433F-50CE-3EF4-39DD-8B30CC26A4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4054" y="8983604"/>
                <a:ext cx="334251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FF7C0A-8200-A2EB-A845-1CA0B5B75012}"/>
                  </a:ext>
                </a:extLst>
              </p14:cNvPr>
              <p14:cNvContentPartPr/>
              <p14:nvPr/>
            </p14:nvContentPartPr>
            <p14:xfrm>
              <a:off x="4229100" y="8291684"/>
              <a:ext cx="1886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FF7C0A-8200-A2EB-A845-1CA0B5B750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5203" y="8183684"/>
                <a:ext cx="29607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C229C4-96F6-399F-8E23-0CBB61231272}"/>
                  </a:ext>
                </a:extLst>
              </p14:cNvPr>
              <p14:cNvContentPartPr/>
              <p14:nvPr/>
            </p14:nvContentPartPr>
            <p14:xfrm>
              <a:off x="2576340" y="8333084"/>
              <a:ext cx="147240" cy="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C229C4-96F6-399F-8E23-0CBB612312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22340" y="8225084"/>
                <a:ext cx="254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F9D831-ABA6-7B8F-20D8-998773EEC43D}"/>
                  </a:ext>
                </a:extLst>
              </p14:cNvPr>
              <p14:cNvContentPartPr/>
              <p14:nvPr/>
            </p14:nvContentPartPr>
            <p14:xfrm>
              <a:off x="4270500" y="7522724"/>
              <a:ext cx="49572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F9D831-ABA6-7B8F-20D8-998773EEC4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6461" y="7414724"/>
                <a:ext cx="603438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14E12C-8EEB-33DD-2676-71E96BAD99D0}"/>
                  </a:ext>
                </a:extLst>
              </p14:cNvPr>
              <p14:cNvContentPartPr/>
              <p14:nvPr/>
            </p14:nvContentPartPr>
            <p14:xfrm>
              <a:off x="5111820" y="7460084"/>
              <a:ext cx="107640" cy="11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14E12C-8EEB-33DD-2676-71E96BAD99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7820" y="7348484"/>
                <a:ext cx="215280" cy="23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3C1B08-BE9D-CB3D-914C-618CA07FB7D3}"/>
                  </a:ext>
                </a:extLst>
              </p14:cNvPr>
              <p14:cNvContentPartPr/>
              <p14:nvPr/>
            </p14:nvContentPartPr>
            <p14:xfrm>
              <a:off x="4207860" y="6551084"/>
              <a:ext cx="75960" cy="15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3C1B08-BE9D-CB3D-914C-618CA07FB7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3860" y="6443084"/>
                <a:ext cx="183600" cy="23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998682" y="3042688"/>
            <a:ext cx="4380880" cy="32228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44000" y="6398858"/>
            <a:ext cx="4273254" cy="34489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91755" y="3042688"/>
            <a:ext cx="4623203" cy="6696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91755" y="6390842"/>
            <a:ext cx="4715779" cy="357815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664804"/>
            <a:ext cx="491673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 Bold"/>
              </a:rPr>
              <a:t>Results Clustering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13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9525" y="2020526"/>
            <a:ext cx="508766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04F3B"/>
                </a:solidFill>
                <a:latin typeface="Canva Sans Bold"/>
              </a:rPr>
              <a:t>VGG16 3D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2020526"/>
            <a:ext cx="405452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04F3B"/>
                </a:solidFill>
                <a:latin typeface="Canva Sans Bold"/>
              </a:rPr>
              <a:t>VGG16 2D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3E55E7-689B-7592-53B5-4BBFE1D070B4}"/>
                  </a:ext>
                </a:extLst>
              </p14:cNvPr>
              <p14:cNvContentPartPr/>
              <p14:nvPr/>
            </p14:nvContentPartPr>
            <p14:xfrm>
              <a:off x="4904460" y="793888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3E55E7-689B-7592-53B5-4BBFE1D070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0460" y="783088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73615" y="2265855"/>
            <a:ext cx="14729932" cy="595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Treating </a:t>
            </a:r>
            <a:r>
              <a:rPr lang="en-US" sz="2369" err="1">
                <a:solidFill>
                  <a:srgbClr val="804F3B"/>
                </a:solidFill>
                <a:latin typeface="Raleway"/>
              </a:rPr>
              <a:t>dbt</a:t>
            </a:r>
            <a:r>
              <a:rPr lang="en-US" sz="2369">
                <a:solidFill>
                  <a:srgbClr val="804F3B"/>
                </a:solidFill>
                <a:latin typeface="Raleway"/>
              </a:rPr>
              <a:t> as a series of images rather than time-distributed videos is a more effective way of classifying </a:t>
            </a:r>
            <a:r>
              <a:rPr lang="en-US" sz="2369" err="1">
                <a:solidFill>
                  <a:srgbClr val="804F3B"/>
                </a:solidFill>
                <a:latin typeface="Raleway"/>
              </a:rPr>
              <a:t>dbt</a:t>
            </a:r>
            <a:r>
              <a:rPr lang="en-US" sz="2369">
                <a:solidFill>
                  <a:srgbClr val="804F3B"/>
                </a:solidFill>
                <a:latin typeface="Raleway"/>
              </a:rPr>
              <a:t> images 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CNNs are the leading and most effective way to classify images for breast cancer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Models struggle the most with classifying actionable as normal tumors probably 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The database has a healthy individual bias, more cancer, and benign images required for better analysis 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Overall models show promise in not identifying the wrong case but struggle to identify the correct case 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Future work :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Test and train models on other datasets to decrease </a:t>
            </a:r>
            <a:r>
              <a:rPr lang="en-US" sz="2369" err="1">
                <a:solidFill>
                  <a:srgbClr val="804F3B"/>
                </a:solidFill>
                <a:latin typeface="Raleway"/>
              </a:rPr>
              <a:t>generalisability</a:t>
            </a:r>
            <a:r>
              <a:rPr lang="en-US" sz="2369">
                <a:solidFill>
                  <a:srgbClr val="804F3B"/>
                </a:solidFill>
                <a:latin typeface="Raleway"/>
              </a:rPr>
              <a:t> 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Hyperparameter analysis on a complete data set (grid search on full data set)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Find more efficient methods to process and run data (memory optimization)</a:t>
            </a:r>
          </a:p>
          <a:p>
            <a:pPr marL="511617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Focused pre-trained model for cancer images specifically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4911" y="1225873"/>
            <a:ext cx="9130680" cy="768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33"/>
              </a:lnSpc>
            </a:pPr>
            <a:r>
              <a:rPr lang="en-US" sz="4452" spc="-44">
                <a:solidFill>
                  <a:srgbClr val="804F3B"/>
                </a:solidFill>
                <a:latin typeface="Raleway"/>
              </a:rPr>
              <a:t>Conclusion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Thank</a:t>
            </a:r>
            <a:r>
              <a:rPr lang="en-US" sz="12000">
                <a:solidFill>
                  <a:srgbClr val="804F3B"/>
                </a:solidFill>
                <a:latin typeface="Radley"/>
              </a:rPr>
              <a:t> you</a:t>
            </a:r>
          </a:p>
          <a:p>
            <a:pPr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/>
              </a:rPr>
              <a:t>for listening!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6848808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leway"/>
              </a:rPr>
              <a:t>Background breast cancer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82188"/>
            <a:ext cx="11611164" cy="547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Breast cancer is the second most deadly cancer for women (1)</a:t>
            </a:r>
          </a:p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12,000 people die from breast cancer on average yearly </a:t>
            </a:r>
          </a:p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 700 million pound burden in the </a:t>
            </a:r>
            <a:r>
              <a:rPr lang="en-US" sz="3600" err="1">
                <a:solidFill>
                  <a:srgbClr val="804F3B"/>
                </a:solidFill>
                <a:latin typeface="Raleway"/>
              </a:rPr>
              <a:t>uk</a:t>
            </a:r>
            <a:r>
              <a:rPr lang="en-US" sz="3600">
                <a:solidFill>
                  <a:srgbClr val="804F3B"/>
                </a:solidFill>
                <a:latin typeface="Raleway"/>
              </a:rPr>
              <a:t> costing NHS 12,595 to treat patients 15 months after diagnosis (2)</a:t>
            </a:r>
          </a:p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The solution: early and more effective breast cancer screening to diagnose breast cancer earlier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3449158" y="756043"/>
            <a:ext cx="3147745" cy="307155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50175"/>
            <a:ext cx="9130680" cy="1554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33"/>
              </a:lnSpc>
            </a:pPr>
            <a:r>
              <a:rPr lang="en-US" sz="4452" spc="-44">
                <a:solidFill>
                  <a:srgbClr val="804F3B"/>
                </a:solidFill>
                <a:latin typeface="Raleway"/>
              </a:rPr>
              <a:t>Background </a:t>
            </a:r>
            <a:r>
              <a:rPr lang="en-US" sz="4452" spc="-44" err="1">
                <a:solidFill>
                  <a:srgbClr val="804F3B"/>
                </a:solidFill>
                <a:latin typeface="Raleway"/>
              </a:rPr>
              <a:t>dbt</a:t>
            </a:r>
            <a:r>
              <a:rPr lang="en-US" sz="4452" spc="-44">
                <a:solidFill>
                  <a:srgbClr val="804F3B"/>
                </a:solidFill>
                <a:latin typeface="Raleway"/>
              </a:rPr>
              <a:t> (Digital Breast Tomosynthesis)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82188"/>
            <a:ext cx="11611164" cy="5477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the standard was 2d  </a:t>
            </a:r>
            <a:r>
              <a:rPr lang="en-US" sz="3600" err="1">
                <a:solidFill>
                  <a:srgbClr val="804F3B"/>
                </a:solidFill>
                <a:latin typeface="Raleway"/>
              </a:rPr>
              <a:t>ct</a:t>
            </a:r>
            <a:r>
              <a:rPr lang="en-US" sz="3600">
                <a:solidFill>
                  <a:srgbClr val="804F3B"/>
                </a:solidFill>
                <a:latin typeface="Raleway"/>
              </a:rPr>
              <a:t>-mammography</a:t>
            </a:r>
          </a:p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lower resolution 2d image uses ionizing radiation and dye </a:t>
            </a:r>
          </a:p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 err="1">
                <a:solidFill>
                  <a:srgbClr val="804F3B"/>
                </a:solidFill>
                <a:latin typeface="Raleway"/>
              </a:rPr>
              <a:t>dbt</a:t>
            </a:r>
            <a:r>
              <a:rPr lang="en-US" sz="3600">
                <a:solidFill>
                  <a:srgbClr val="804F3B"/>
                </a:solidFill>
                <a:latin typeface="Raleway"/>
              </a:rPr>
              <a:t> shows an improved quasi 3d image </a:t>
            </a:r>
          </a:p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Noninvasive, uses less ionization radiation </a:t>
            </a:r>
          </a:p>
          <a:p>
            <a:pPr marL="777422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By 2021 over 75% of mammographic clinics own a </a:t>
            </a:r>
            <a:r>
              <a:rPr lang="en-US" sz="3600" err="1">
                <a:solidFill>
                  <a:srgbClr val="804F3B"/>
                </a:solidFill>
                <a:latin typeface="Raleway"/>
              </a:rPr>
              <a:t>dbt</a:t>
            </a:r>
            <a:r>
              <a:rPr lang="en-US" sz="3600">
                <a:solidFill>
                  <a:srgbClr val="804F3B"/>
                </a:solidFill>
                <a:latin typeface="Raleway"/>
              </a:rPr>
              <a:t> machine</a:t>
            </a:r>
          </a:p>
          <a:p>
            <a:pPr algn="just">
              <a:lnSpc>
                <a:spcPts val="5401"/>
              </a:lnSpc>
            </a:pPr>
            <a:endParaRPr lang="en-US" sz="3600">
              <a:solidFill>
                <a:srgbClr val="804F3B"/>
              </a:solidFill>
              <a:latin typeface="Ralew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4911" y="1225873"/>
            <a:ext cx="9130680" cy="768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33"/>
              </a:lnSpc>
            </a:pPr>
            <a:r>
              <a:rPr lang="en-US" sz="4452" spc="-44">
                <a:solidFill>
                  <a:srgbClr val="804F3B"/>
                </a:solidFill>
                <a:latin typeface="Raleway"/>
              </a:rPr>
              <a:t>Aim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1601" y="2249561"/>
            <a:ext cx="11611164" cy="341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421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evaluate machine learning-based methods (CNN, random forest, XGboost, clustering) in classifying breast images</a:t>
            </a:r>
          </a:p>
          <a:p>
            <a:pPr marL="777421" lvl="1" indent="-388711" algn="just">
              <a:lnSpc>
                <a:spcPts val="5401"/>
              </a:lnSpc>
              <a:buFont typeface="Arial"/>
              <a:buChar char="•"/>
            </a:pPr>
            <a:r>
              <a:rPr lang="en-US" sz="3600">
                <a:solidFill>
                  <a:srgbClr val="804F3B"/>
                </a:solidFill>
                <a:latin typeface="Raleway"/>
              </a:rPr>
              <a:t>evaluate the potential of 3d methods of analysis for dbt compared to 2d methods of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97505" y="2324100"/>
            <a:ext cx="6868587" cy="674731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7399" y="4670861"/>
            <a:ext cx="2300506" cy="242418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39149" y="4670861"/>
            <a:ext cx="2157909" cy="242418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6784" y="599384"/>
            <a:ext cx="6942638" cy="182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29"/>
              </a:lnSpc>
            </a:pPr>
            <a:r>
              <a:rPr lang="en-US" sz="5235">
                <a:solidFill>
                  <a:srgbClr val="804F3B"/>
                </a:solidFill>
                <a:latin typeface="Radley Bold"/>
              </a:rPr>
              <a:t>Pre-processing (Exclusion)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7399" y="3078868"/>
            <a:ext cx="2111492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804F3B"/>
                </a:solidFill>
                <a:latin typeface="Raleway"/>
              </a:rPr>
              <a:t>left mediolateral oblique 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39149" y="3078868"/>
            <a:ext cx="2157909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804F3B"/>
                </a:solidFill>
                <a:latin typeface="Raleway"/>
              </a:rPr>
              <a:t> left craniocaudal view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8ECEAA-6084-F67A-5380-7FC581F01BC0}"/>
              </a:ext>
            </a:extLst>
          </p:cNvPr>
          <p:cNvSpPr txBox="1"/>
          <p:nvPr/>
        </p:nvSpPr>
        <p:spPr>
          <a:xfrm>
            <a:off x="5943600" y="7277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2D analysis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54C85-7D11-571E-0284-E91ECC9BB280}"/>
              </a:ext>
            </a:extLst>
          </p:cNvPr>
          <p:cNvSpPr txBox="1"/>
          <p:nvPr/>
        </p:nvSpPr>
        <p:spPr>
          <a:xfrm>
            <a:off x="9296400" y="72771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3D analysis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2392" y="6386663"/>
            <a:ext cx="3576222" cy="35762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075913" y="6327319"/>
            <a:ext cx="3629580" cy="362074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85893" y="6384205"/>
            <a:ext cx="3667925" cy="350697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73615" y="2265855"/>
            <a:ext cx="14729932" cy="318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16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Videos ranged from 40-60 slices and had a resolution of&gt;1000</a:t>
            </a:r>
          </a:p>
          <a:p>
            <a:pPr marL="511616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Resized all images to (5,280,280) 5 slices width and height of 280</a:t>
            </a:r>
          </a:p>
          <a:p>
            <a:pPr marL="511616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Applied crop removing 1/8 of every image and normalization using a mask for each photo </a:t>
            </a:r>
          </a:p>
          <a:p>
            <a:pPr marL="511616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Truncation: removing pixel intensities not within the 5th to 99th percentile </a:t>
            </a:r>
          </a:p>
          <a:p>
            <a:pPr marL="511616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Normalization: to normalize between 0 and 1</a:t>
            </a:r>
          </a:p>
          <a:p>
            <a:pPr marL="511616" lvl="1" indent="-255808" algn="just">
              <a:lnSpc>
                <a:spcPts val="3554"/>
              </a:lnSpc>
              <a:buFont typeface="Arial"/>
              <a:buChar char="•"/>
            </a:pPr>
            <a:r>
              <a:rPr lang="en-US" sz="2369">
                <a:solidFill>
                  <a:srgbClr val="804F3B"/>
                </a:solidFill>
                <a:latin typeface="Raleway"/>
              </a:rPr>
              <a:t>contrast-limited adaptive histogram equalization (CLAHE) enhance contrast in cancer and benign images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4911" y="1225873"/>
            <a:ext cx="9130680" cy="73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33"/>
              </a:lnSpc>
            </a:pPr>
            <a:r>
              <a:rPr lang="en-US" sz="4452" spc="-44">
                <a:solidFill>
                  <a:srgbClr val="804F3B"/>
                </a:solidFill>
                <a:latin typeface="Raleway"/>
              </a:rPr>
              <a:t>Pre-processing (images/videos)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0992" y="5565690"/>
            <a:ext cx="50390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Canva Sans"/>
              </a:rPr>
              <a:t>Resized image (280,280)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79539" y="5188541"/>
            <a:ext cx="353853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err="1">
                <a:solidFill>
                  <a:srgbClr val="804F3B"/>
                </a:solidFill>
                <a:latin typeface="Canva Sans"/>
              </a:rPr>
              <a:t>Trunc</a:t>
            </a:r>
            <a:r>
              <a:rPr lang="en-US" sz="3399">
                <a:solidFill>
                  <a:srgbClr val="804F3B"/>
                </a:solidFill>
                <a:latin typeface="Canva Sans"/>
              </a:rPr>
              <a:t>. and norm.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75752" y="5565690"/>
            <a:ext cx="142264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804F3B"/>
                </a:solidFill>
                <a:latin typeface="Canva Sans"/>
              </a:rPr>
              <a:t>CLAHE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56056" y="2588926"/>
            <a:ext cx="8921458" cy="36740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73073" y="6438454"/>
            <a:ext cx="9813225" cy="35578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74911" y="1225873"/>
            <a:ext cx="9130680" cy="768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33"/>
              </a:lnSpc>
            </a:pPr>
            <a:r>
              <a:rPr lang="en-US" sz="4452" spc="-44">
                <a:solidFill>
                  <a:srgbClr val="804F3B"/>
                </a:solidFill>
                <a:latin typeface="Raleway"/>
              </a:rPr>
              <a:t>Methods ( CNN models)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46919" y="2291484"/>
            <a:ext cx="6999951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Canva Sans Bold"/>
              </a:rPr>
              <a:t>Time distributed 3d-cnn</a:t>
            </a:r>
          </a:p>
        </p:txBody>
      </p:sp>
      <p:sp>
        <p:nvSpPr>
          <p:cNvPr id="9" name="AutoShape 9"/>
          <p:cNvSpPr/>
          <p:nvPr/>
        </p:nvSpPr>
        <p:spPr>
          <a:xfrm>
            <a:off x="2660310" y="4610873"/>
            <a:ext cx="138660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TextBox 10"/>
          <p:cNvSpPr txBox="1"/>
          <p:nvPr/>
        </p:nvSpPr>
        <p:spPr>
          <a:xfrm>
            <a:off x="638019" y="4478634"/>
            <a:ext cx="1959630" cy="23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>
                <a:solidFill>
                  <a:srgbClr val="804F3B"/>
                </a:solidFill>
                <a:latin typeface="Canva Sans"/>
              </a:rPr>
              <a:t>2730,5,280,280,3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209" y="3348347"/>
            <a:ext cx="873249" cy="45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804F3B"/>
                </a:solidFill>
                <a:latin typeface="Canva Sans Bold"/>
              </a:rPr>
              <a:t>Input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73250" y="6169214"/>
            <a:ext cx="6999951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Canva Sans Bold"/>
              </a:rPr>
              <a:t>2d cnn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86054" y="3348347"/>
            <a:ext cx="1349146" cy="432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804F3B"/>
                </a:solidFill>
                <a:latin typeface="Canva Sans Bold"/>
              </a:rPr>
              <a:t>output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477513" y="4629923"/>
            <a:ext cx="7679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TextBox 15"/>
          <p:cNvSpPr txBox="1"/>
          <p:nvPr/>
        </p:nvSpPr>
        <p:spPr>
          <a:xfrm>
            <a:off x="13245456" y="4497684"/>
            <a:ext cx="1959630" cy="23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>
                <a:solidFill>
                  <a:srgbClr val="804F3B"/>
                </a:solidFill>
                <a:latin typeface="Canva Sans"/>
              </a:rPr>
              <a:t>2730,5,4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8019" y="8191050"/>
            <a:ext cx="1959630" cy="23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>
                <a:solidFill>
                  <a:srgbClr val="804F3B"/>
                </a:solidFill>
                <a:latin typeface="Canva Sans"/>
              </a:rPr>
              <a:t>13650,5,280,280,3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245617" y="8580577"/>
            <a:ext cx="1959630" cy="235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1"/>
              </a:lnSpc>
            </a:pPr>
            <a:r>
              <a:rPr lang="en-US" sz="1372">
                <a:solidFill>
                  <a:srgbClr val="804F3B"/>
                </a:solidFill>
                <a:latin typeface="Canva Sans"/>
              </a:rPr>
              <a:t>13650,4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547725" y="8304239"/>
            <a:ext cx="80589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AutoShape 19"/>
          <p:cNvSpPr/>
          <p:nvPr/>
        </p:nvSpPr>
        <p:spPr>
          <a:xfrm>
            <a:off x="13114577" y="8712817"/>
            <a:ext cx="47147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64804"/>
            <a:ext cx="6848808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 Bold"/>
              </a:rPr>
              <a:t>Methods decision trees and clustering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1158" y="2674077"/>
            <a:ext cx="10877310" cy="574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 Bold"/>
              </a:rPr>
              <a:t>FEATURE SELECTION</a:t>
            </a:r>
          </a:p>
          <a:p>
            <a:pPr marL="604519" lvl="1" indent="-302260" algn="just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 Bold"/>
              </a:rPr>
              <a:t>3d cnn:</a:t>
            </a:r>
          </a:p>
          <a:p>
            <a:pPr marL="604519" lvl="1" indent="-302260" algn="just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</a:rPr>
              <a:t>removed the last two layers of the 3d-cnn to get output of features ( 2730,64)</a:t>
            </a:r>
          </a:p>
          <a:p>
            <a:pPr marL="604519" lvl="1" indent="-302260" algn="just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 Bold"/>
              </a:rPr>
              <a:t>2d cnn:</a:t>
            </a:r>
          </a:p>
          <a:p>
            <a:pPr marL="604519" lvl="1" indent="-302260" algn="just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</a:rPr>
              <a:t>removed the last two layers from the VGG16/ResNET50 to extract features</a:t>
            </a:r>
          </a:p>
          <a:p>
            <a:pPr marL="604519" lvl="1" indent="-302260" algn="just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</a:rPr>
              <a:t>feature output = 13650,4096</a:t>
            </a:r>
          </a:p>
          <a:p>
            <a:pPr marL="604519" lvl="1" indent="-302260" algn="just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</a:rPr>
              <a:t>ran tuned clustering (Kmeans , HDBSCAN) and decision trees (random forest and XGboost)</a:t>
            </a:r>
          </a:p>
          <a:p>
            <a:pPr algn="just">
              <a:lnSpc>
                <a:spcPts val="4199"/>
              </a:lnSpc>
            </a:pPr>
            <a:endParaRPr lang="en-US" sz="2799">
              <a:solidFill>
                <a:srgbClr val="804F3B"/>
              </a:solidFill>
              <a:latin typeface="Raleway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224D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109141" y="7108902"/>
            <a:ext cx="3086102" cy="3194597"/>
            <a:chOff x="-143329" y="-119201"/>
            <a:chExt cx="812800" cy="841375"/>
          </a:xfrm>
        </p:grpSpPr>
        <p:sp>
          <p:nvSpPr>
            <p:cNvPr id="5" name="Freeform 5"/>
            <p:cNvSpPr/>
            <p:nvPr/>
          </p:nvSpPr>
          <p:spPr>
            <a:xfrm>
              <a:off x="14140" y="2508"/>
              <a:ext cx="471726" cy="573498"/>
            </a:xfrm>
            <a:custGeom>
              <a:avLst/>
              <a:gdLst/>
              <a:ahLst/>
              <a:cxnLst/>
              <a:rect l="l" t="t" r="r" b="b"/>
              <a:pathLst>
                <a:path w="471726" h="573498">
                  <a:moveTo>
                    <a:pt x="0" y="0"/>
                  </a:moveTo>
                  <a:lnTo>
                    <a:pt x="471726" y="0"/>
                  </a:lnTo>
                  <a:lnTo>
                    <a:pt x="471726" y="573498"/>
                  </a:lnTo>
                  <a:lnTo>
                    <a:pt x="0" y="573498"/>
                  </a:lnTo>
                  <a:close/>
                </a:path>
              </a:pathLst>
            </a:custGeom>
            <a:solidFill>
              <a:srgbClr val="224DA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-143329" y="-119201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1"/>
                </a:lnSpc>
              </a:pPr>
              <a:r>
                <a:rPr lang="en-US" sz="1372">
                  <a:solidFill>
                    <a:srgbClr val="FFFFFF"/>
                  </a:solidFill>
                  <a:latin typeface="Canva Sans"/>
                </a:rPr>
                <a:t>Training = 60%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91362" y="1631163"/>
            <a:ext cx="12758453" cy="4849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CNN: Grid search on a random subset of 1000 including all cancer and benign cases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    '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learning_rate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': [1e-4, 1e-5, 1e-6],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    '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dropout_rate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': [0.3, 0.4, 0.5]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Decision Trees: Grid search and cross-validation  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grid = 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GridSearchCV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(estimator=model, 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param_grid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=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param_grid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, cv=3, 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n_jobs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=-1)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 err="1">
                <a:solidFill>
                  <a:srgbClr val="804F3B"/>
                </a:solidFill>
                <a:latin typeface="Raleway"/>
              </a:rPr>
              <a:t>xgb_param_grid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 = {</a:t>
            </a:r>
          </a:p>
          <a:p>
            <a:pPr marL="422449" lvl="1" indent="-211225" algn="just">
              <a:lnSpc>
                <a:spcPts val="2935"/>
              </a:lnSpc>
              <a:buFont typeface="Arial"/>
              <a:buChar char="•"/>
            </a:pPr>
            <a:r>
              <a:rPr lang="en-US" sz="1956">
                <a:solidFill>
                  <a:srgbClr val="804F3B"/>
                </a:solidFill>
                <a:latin typeface="Raleway"/>
              </a:rPr>
              <a:t>  '</a:t>
            </a:r>
            <a:r>
              <a:rPr lang="en-US" sz="1956" err="1">
                <a:solidFill>
                  <a:srgbClr val="804F3B"/>
                </a:solidFill>
                <a:latin typeface="Raleway"/>
              </a:rPr>
              <a:t>n_estimators</a:t>
            </a:r>
            <a:r>
              <a:rPr lang="en-US" sz="1956">
                <a:solidFill>
                  <a:srgbClr val="804F3B"/>
                </a:solidFill>
                <a:latin typeface="Raleway"/>
              </a:rPr>
              <a:t>': [100, 200, 500],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  '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max_depth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': [5, 10],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  '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learning_rate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': [0.01, 0.1, 1],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  'subsample': [0.5, 0.75, 1],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  '</a:t>
            </a:r>
            <a:r>
              <a:rPr lang="en-US" sz="2156" err="1">
                <a:solidFill>
                  <a:srgbClr val="804F3B"/>
                </a:solidFill>
                <a:latin typeface="Raleway"/>
              </a:rPr>
              <a:t>colsample_bytree</a:t>
            </a:r>
            <a:r>
              <a:rPr lang="en-US" sz="2156">
                <a:solidFill>
                  <a:srgbClr val="804F3B"/>
                </a:solidFill>
                <a:latin typeface="Raleway"/>
              </a:rPr>
              <a:t>': [0.5, 0.75, 1],</a:t>
            </a:r>
          </a:p>
          <a:p>
            <a:pPr marL="465628" lvl="1" indent="-232814" algn="just">
              <a:lnSpc>
                <a:spcPts val="3235"/>
              </a:lnSpc>
              <a:buFont typeface="Arial"/>
              <a:buChar char="•"/>
            </a:pPr>
            <a:r>
              <a:rPr lang="en-US" sz="2156">
                <a:solidFill>
                  <a:srgbClr val="804F3B"/>
                </a:solidFill>
                <a:latin typeface="Raleway"/>
              </a:rPr>
              <a:t>Clustering: consensus clustering using min cluster size and silhouette score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032582" y="7646432"/>
            <a:ext cx="1599707" cy="2373543"/>
            <a:chOff x="-13279" y="-61406"/>
            <a:chExt cx="437918" cy="6273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3964" cy="411213"/>
            </a:xfrm>
            <a:custGeom>
              <a:avLst/>
              <a:gdLst/>
              <a:ahLst/>
              <a:cxnLst/>
              <a:rect l="l" t="t" r="r" b="b"/>
              <a:pathLst>
                <a:path w="413964" h="411213">
                  <a:moveTo>
                    <a:pt x="0" y="0"/>
                  </a:moveTo>
                  <a:lnTo>
                    <a:pt x="413964" y="0"/>
                  </a:lnTo>
                  <a:lnTo>
                    <a:pt x="413964" y="411213"/>
                  </a:lnTo>
                  <a:lnTo>
                    <a:pt x="0" y="411213"/>
                  </a:lnTo>
                  <a:close/>
                </a:path>
              </a:pathLst>
            </a:custGeom>
            <a:solidFill>
              <a:srgbClr val="224D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-13279" y="-61406"/>
              <a:ext cx="437918" cy="627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1"/>
                </a:lnSpc>
              </a:pPr>
              <a:r>
                <a:rPr lang="en-US" sz="1372">
                  <a:solidFill>
                    <a:srgbClr val="FFFFFF"/>
                  </a:solidFill>
                  <a:latin typeface="Canva Sans"/>
                </a:rPr>
                <a:t>Validation = 20%</a:t>
              </a:r>
            </a:p>
            <a:p>
              <a:pPr algn="ctr">
                <a:lnSpc>
                  <a:spcPts val="1921"/>
                </a:lnSpc>
              </a:pPr>
              <a:r>
                <a:rPr lang="en-US" sz="1372">
                  <a:solidFill>
                    <a:srgbClr val="FFFFFF"/>
                  </a:solidFill>
                  <a:latin typeface="Canva Sans"/>
                </a:rPr>
                <a:t>grid search , cross validation =3,5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43162" y="7058539"/>
            <a:ext cx="3086097" cy="3194597"/>
            <a:chOff x="-207079" y="-213608"/>
            <a:chExt cx="812800" cy="8413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91338" cy="411213"/>
            </a:xfrm>
            <a:custGeom>
              <a:avLst/>
              <a:gdLst/>
              <a:ahLst/>
              <a:cxnLst/>
              <a:rect l="l" t="t" r="r" b="b"/>
              <a:pathLst>
                <a:path w="391338" h="411213">
                  <a:moveTo>
                    <a:pt x="0" y="0"/>
                  </a:moveTo>
                  <a:lnTo>
                    <a:pt x="391338" y="0"/>
                  </a:lnTo>
                  <a:lnTo>
                    <a:pt x="391338" y="411213"/>
                  </a:lnTo>
                  <a:lnTo>
                    <a:pt x="0" y="411213"/>
                  </a:lnTo>
                  <a:close/>
                </a:path>
              </a:pathLst>
            </a:custGeom>
            <a:solidFill>
              <a:srgbClr val="224DA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-207079" y="-213608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1"/>
                </a:lnSpc>
              </a:pPr>
              <a:r>
                <a:rPr lang="en-US" sz="1372">
                  <a:solidFill>
                    <a:srgbClr val="FFFFFF"/>
                  </a:solidFill>
                  <a:latin typeface="Canva Sans"/>
                </a:rPr>
                <a:t>Test set = 20%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74911" y="679486"/>
            <a:ext cx="9130680" cy="768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33"/>
              </a:lnSpc>
            </a:pPr>
            <a:r>
              <a:rPr lang="en-US" sz="4452" spc="-44">
                <a:solidFill>
                  <a:srgbClr val="804F3B"/>
                </a:solidFill>
                <a:latin typeface="Raleway"/>
              </a:rPr>
              <a:t>Methods (tuning)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127588" y="9191625"/>
            <a:ext cx="77360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Raleway"/>
              </a:rPr>
              <a:t>9</a:t>
            </a:r>
          </a:p>
        </p:txBody>
      </p:sp>
      <p:sp>
        <p:nvSpPr>
          <p:cNvPr id="16" name="AutoShape 16"/>
          <p:cNvSpPr/>
          <p:nvPr/>
        </p:nvSpPr>
        <p:spPr>
          <a:xfrm>
            <a:off x="4444429" y="8669293"/>
            <a:ext cx="651578" cy="95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7" name="AutoShape 17"/>
          <p:cNvSpPr/>
          <p:nvPr/>
        </p:nvSpPr>
        <p:spPr>
          <a:xfrm>
            <a:off x="6533054" y="8678810"/>
            <a:ext cx="795808" cy="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Microsoft Office PowerPoint</Application>
  <PresentationFormat>Custom</PresentationFormat>
  <Paragraphs>196</Paragraphs>
  <Slides>15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Canva Sans</vt:lpstr>
      <vt:lpstr>Canva Sans Bold</vt:lpstr>
      <vt:lpstr>MS PGothic</vt:lpstr>
      <vt:lpstr>Neue Haas Grotesk Text Pro</vt:lpstr>
      <vt:lpstr>Radley</vt:lpstr>
      <vt:lpstr>Raleway</vt:lpstr>
      <vt:lpstr>Raleway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Research Project Final Defense Presentation Template</dc:title>
  <cp:lastModifiedBy>Omar Eweis</cp:lastModifiedBy>
  <cp:revision>1</cp:revision>
  <dcterms:created xsi:type="dcterms:W3CDTF">2006-08-16T00:00:00Z</dcterms:created>
  <dcterms:modified xsi:type="dcterms:W3CDTF">2023-05-09T11:54:19Z</dcterms:modified>
  <dc:identifier>DAFiUztjMvQ</dc:identifier>
</cp:coreProperties>
</file>