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35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gxDLg+P901cHfKDpZtphSjgMYW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A2F99A-0394-494A-856A-0C35CC3D3A75}">
  <a:tblStyle styleId="{35A2F99A-0394-494A-856A-0C35CC3D3A7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8F1F5"/>
          </a:solidFill>
        </a:fill>
      </a:tcStyle>
    </a:band1H>
    <a:band2H>
      <a:tcTxStyle/>
    </a:band2H>
    <a:band1V>
      <a:tcTxStyle/>
      <a:tcStyle>
        <a:fill>
          <a:solidFill>
            <a:srgbClr val="E8F1F5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954F9F23-186E-404D-B799-9C30BB2B8B8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1F5"/>
          </a:solidFill>
        </a:fill>
      </a:tcStyle>
    </a:wholeTbl>
    <a:band1H>
      <a:tcTxStyle/>
      <a:tcStyle>
        <a:fill>
          <a:solidFill>
            <a:srgbClr val="CEE2EA"/>
          </a:solidFill>
        </a:fill>
      </a:tcStyle>
    </a:band1H>
    <a:band2H>
      <a:tcTxStyle/>
    </a:band2H>
    <a:band1V>
      <a:tcTxStyle/>
      <a:tcStyle>
        <a:fill>
          <a:solidFill>
            <a:srgbClr val="CEE2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1" orient="horz"/>
        <p:guide pos="384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b="0" i="0" sz="53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 rot="5400000">
            <a:off x="3833815" y="-1623933"/>
            <a:ext cx="4525963" cy="10974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76694" lvl="0" marL="457200" marR="0" rtl="0" algn="l"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b="0" i="0" sz="39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3674" lvl="1" marL="914400" marR="0" rtl="0" algn="l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b="0" i="0" sz="33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0527" lvl="2" marL="13716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444" lvl="3" marL="18288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444" lvl="4" marL="22860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444" lvl="5" marL="27432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444" lvl="6" marL="32004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444" lvl="7" marL="36576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444" lvl="8" marL="41148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9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9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type="title"/>
          </p:nvPr>
        </p:nvSpPr>
        <p:spPr>
          <a:xfrm rot="5400000">
            <a:off x="7286368" y="1828622"/>
            <a:ext cx="5851525" cy="2743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b="0" i="0" sz="53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20"/>
          <p:cNvSpPr txBox="1"/>
          <p:nvPr>
            <p:ph idx="1" type="body"/>
          </p:nvPr>
        </p:nvSpPr>
        <p:spPr>
          <a:xfrm rot="5400000">
            <a:off x="1697641" y="-813323"/>
            <a:ext cx="5851525" cy="8027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76694" lvl="0" marL="457200" marR="0" rtl="0" algn="l"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b="0" i="0" sz="39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3674" lvl="1" marL="914400" marR="0" rtl="0" algn="l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b="0" i="0" sz="33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0527" lvl="2" marL="13716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444" lvl="3" marL="18288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444" lvl="4" marL="22860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444" lvl="5" marL="27432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444" lvl="6" marL="32004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444" lvl="7" marL="36576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444" lvl="8" marL="41148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33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1" y="1388"/>
            <a:ext cx="12187066" cy="685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963211" y="4406902"/>
            <a:ext cx="1036455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19"/>
              <a:buFont typeface="Calibri"/>
              <a:buNone/>
              <a:defRPr b="1" i="0" sz="48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963211" y="2906715"/>
            <a:ext cx="1036455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4"/>
              <a:buFont typeface="Arial"/>
              <a:buNone/>
              <a:defRPr b="0" i="0" sz="234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2214"/>
              <a:buFont typeface="Arial"/>
              <a:buNone/>
              <a:defRPr b="0" i="0" sz="221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91"/>
              </a:spcBef>
              <a:spcAft>
                <a:spcPts val="0"/>
              </a:spcAft>
              <a:buClr>
                <a:srgbClr val="888888"/>
              </a:buClr>
              <a:buSzPts val="1954"/>
              <a:buFont typeface="Arial"/>
              <a:buNone/>
              <a:defRPr b="0" i="0" sz="19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b="0" i="0" sz="1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b="0" i="0" sz="1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b="0" i="0" sz="1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b="0" i="0" sz="1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b="0" i="0" sz="1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b="0" i="0" sz="1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b="0" i="0" sz="53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609679" y="1600200"/>
            <a:ext cx="53855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3674" lvl="0" marL="457200" marR="0" rtl="0" algn="l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•"/>
              <a:defRPr b="0" i="0" sz="33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0527" lvl="1" marL="9144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–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7444" lvl="2" marL="13716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9189" lvl="3" marL="18288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–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9189" lvl="4" marL="22860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»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9189" lvl="5" marL="27432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9189" lvl="6" marL="32004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9189" lvl="7" marL="36576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9189" lvl="8" marL="41148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2" type="body"/>
          </p:nvPr>
        </p:nvSpPr>
        <p:spPr>
          <a:xfrm>
            <a:off x="6198409" y="1600200"/>
            <a:ext cx="53855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3674" lvl="0" marL="457200" marR="0" rtl="0" algn="l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•"/>
              <a:defRPr b="0" i="0" sz="33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0527" lvl="1" marL="9144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–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7444" lvl="2" marL="13716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9189" lvl="3" marL="18288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–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9189" lvl="4" marL="22860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»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9189" lvl="5" marL="27432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9189" lvl="6" marL="32004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9189" lvl="7" marL="36576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9189" lvl="8" marL="41148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b="0" i="0" sz="53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609679" y="1535113"/>
            <a:ext cx="5387619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None/>
              <a:defRPr b="1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None/>
              <a:defRPr b="1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None/>
              <a:defRPr b="1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2" type="body"/>
          </p:nvPr>
        </p:nvSpPr>
        <p:spPr>
          <a:xfrm>
            <a:off x="609679" y="2174876"/>
            <a:ext cx="5387619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0527" lvl="0" marL="4572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7444" lvl="1" marL="9144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9189" lvl="2" marL="13716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2679" lvl="3" marL="18288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–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2679" lvl="4" marL="22860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»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2679" lvl="5" marL="27432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2679" lvl="6" marL="32004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2678" lvl="7" marL="36576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2678" lvl="8" marL="41148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3" type="body"/>
          </p:nvPr>
        </p:nvSpPr>
        <p:spPr>
          <a:xfrm>
            <a:off x="6194176" y="1535113"/>
            <a:ext cx="538973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None/>
              <a:defRPr b="1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None/>
              <a:defRPr b="1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None/>
              <a:defRPr b="1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4" type="body"/>
          </p:nvPr>
        </p:nvSpPr>
        <p:spPr>
          <a:xfrm>
            <a:off x="6194176" y="2174876"/>
            <a:ext cx="538973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0527" lvl="0" marL="4572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7444" lvl="1" marL="9144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9189" lvl="2" marL="13716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2679" lvl="3" marL="18288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–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2679" lvl="4" marL="22860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»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2679" lvl="5" marL="27432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2679" lvl="6" marL="32004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2678" lvl="7" marL="36576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2678" lvl="8" marL="41148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b="0" i="0" sz="53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609682" y="273051"/>
            <a:ext cx="4011605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4"/>
              <a:buFont typeface="Calibri"/>
              <a:buNone/>
              <a:defRPr b="1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4767355" y="273051"/>
            <a:ext cx="6816554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76694" lvl="0" marL="457200" marR="0" rtl="0" algn="l"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b="0" i="0" sz="39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3674" lvl="1" marL="914400" marR="0" rtl="0" algn="l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b="0" i="0" sz="33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0527" lvl="2" marL="13716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444" lvl="3" marL="18288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444" lvl="4" marL="22860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444" lvl="5" marL="27432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444" lvl="6" marL="32004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444" lvl="7" marL="36576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444" lvl="8" marL="41148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609682" y="1435102"/>
            <a:ext cx="4011605" cy="469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39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  <a:defRPr b="0" i="0" sz="16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33"/>
              <a:buFont typeface="Arial"/>
              <a:buNone/>
              <a:defRPr b="0" i="0" sz="14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72"/>
              <a:buFont typeface="Arial"/>
              <a:buNone/>
              <a:defRPr b="0" i="0" sz="11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2390029" y="4800599"/>
            <a:ext cx="7316153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4"/>
              <a:buFont typeface="Calibri"/>
              <a:buNone/>
              <a:defRPr b="1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8"/>
          <p:cNvSpPr/>
          <p:nvPr>
            <p:ph idx="2" type="pic"/>
          </p:nvPr>
        </p:nvSpPr>
        <p:spPr>
          <a:xfrm>
            <a:off x="2390029" y="612777"/>
            <a:ext cx="731615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2390029" y="5367339"/>
            <a:ext cx="731615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39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  <a:defRPr b="0" i="0" sz="16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33"/>
              <a:buFont typeface="Arial"/>
              <a:buNone/>
              <a:defRPr b="0" i="0" sz="14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72"/>
              <a:buFont typeface="Arial"/>
              <a:buNone/>
              <a:defRPr b="0" i="0" sz="11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261" y="0"/>
            <a:ext cx="1218706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33" y="3172"/>
            <a:ext cx="12180722" cy="68516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ode-corhuila/programacion-movil-2024-b.git" TargetMode="External"/><Relationship Id="rId4" Type="http://schemas.openxmlformats.org/officeDocument/2006/relationships/hyperlink" Target="https://github.com/code-corhuila/programacion-movil-2024-b.git" TargetMode="External"/><Relationship Id="rId5" Type="http://schemas.openxmlformats.org/officeDocument/2006/relationships/hyperlink" Target="https://github.com/code-corhuila/programacion-movil-2024-b.git" TargetMode="External"/><Relationship Id="rId6" Type="http://schemas.openxmlformats.org/officeDocument/2006/relationships/hyperlink" Target="https://github.com/code-corhuila/programacion-movil-2024-b.gi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julian.quimbayo@corhuila.edu.c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/>
        </p:nvSpPr>
        <p:spPr>
          <a:xfrm>
            <a:off x="439838" y="706056"/>
            <a:ext cx="4109013" cy="384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Programación Móvil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Acuerdo Pedagógico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Pedagogical Agreement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Ing. Jesús Ariel González Bonilla</a:t>
            </a:r>
            <a:endParaRPr/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489" y="0"/>
            <a:ext cx="70500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/>
        </p:nvSpPr>
        <p:spPr>
          <a:xfrm>
            <a:off x="3229336" y="229868"/>
            <a:ext cx="414373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Justificación de la Asignatura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Subject Justification</a:t>
            </a:r>
            <a:endParaRPr b="1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381281" y="1715652"/>
            <a:ext cx="513502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Esta asignatura se enfocará brindar al estudiante de Ingeniería de Sistemas los conocimientos y habilidades en el uso de los principales frameworks de desarrollo, con soporte para sistemas operativo Android y IOS. El entregable final del curso comprenderá la entrega de una aplicación y su respectiva documentación con posibilidad de alojarlo en una tienda de aplicaciones propendiendo en el estudiante el uso práctico de sus habilidades y destrezas en las aplicaciones móviles.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5913362" y="5150748"/>
            <a:ext cx="1679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Fuente: </a:t>
            </a:r>
            <a:r>
              <a:rPr lang="es-CO" sz="10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Google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675" y="1460100"/>
            <a:ext cx="5831800" cy="33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/>
        </p:nvSpPr>
        <p:spPr>
          <a:xfrm>
            <a:off x="3229336" y="229868"/>
            <a:ext cx="414373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General Objective</a:t>
            </a:r>
            <a:endParaRPr b="1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218814" y="1091279"/>
            <a:ext cx="6648801" cy="4370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El estudiante de Ingeniería de sistemas, en su curso de programación móvil podrá aprender y aplicar las diferentes técnicas de recolección de información, diferentes técnicas de desarrollo de aplicaciones móviles utilizando framework híbridos o nativos.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Specific Objectives</a:t>
            </a:r>
            <a:endParaRPr b="1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Implementar aplicaciones para dispositivos móviles usando la plataforma Android para el desarrollo de un producto contribuya a la generación de valor hacia el sector productivo o a la sociedad.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Desarrollar aplicaciones que almacenen datos en archivos como bases de datos locales y remotos.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Desarrollar aplicaciones móviles que consuman servicios web para la integración del software.</a:t>
            </a:r>
            <a:endParaRPr/>
          </a:p>
        </p:txBody>
      </p:sp>
      <p:sp>
        <p:nvSpPr>
          <p:cNvPr id="90" name="Google Shape;90;p3"/>
          <p:cNvSpPr txBox="1"/>
          <p:nvPr/>
        </p:nvSpPr>
        <p:spPr>
          <a:xfrm>
            <a:off x="6867615" y="5766721"/>
            <a:ext cx="167916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Fuente: Google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3016" y="2302535"/>
            <a:ext cx="3267531" cy="3277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/>
        </p:nvSpPr>
        <p:spPr>
          <a:xfrm>
            <a:off x="3229336" y="229868"/>
            <a:ext cx="414373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 de Aprendizaje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Learning Outcome</a:t>
            </a:r>
            <a:endParaRPr b="1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523754" y="1401608"/>
            <a:ext cx="932630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Aplica técnicas, habilidades y herramientas modernas de ingeniería de sistemas con criterios de calidad e integración específicamente adaptados para el desarrollo en entornos de programación móvil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3229336" y="2292091"/>
            <a:ext cx="414373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Temas Principales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Main Topics</a:t>
            </a:r>
            <a:endParaRPr b="1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523754" y="3204245"/>
            <a:ext cx="609904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0: Acuerdo Pedagógico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1: Fundamentos y Planificación del Proyecto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2: Desarrollo Inicial y Backend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3: Desarrollo Avanzado y Finalización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/>
        </p:nvSpPr>
        <p:spPr>
          <a:xfrm>
            <a:off x="3229336" y="229868"/>
            <a:ext cx="414373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Estrategia de Evaluación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Evaluation Strategy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5" name="Google Shape;105;p5"/>
          <p:cNvGraphicFramePr/>
          <p:nvPr/>
        </p:nvGraphicFramePr>
        <p:xfrm>
          <a:off x="960120" y="13425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{35A2F99A-0394-494A-856A-0C35CC3D3A75}</a:tableStyleId>
              </a:tblPr>
              <a:tblGrid>
                <a:gridCol w="1252725"/>
                <a:gridCol w="731525"/>
                <a:gridCol w="992125"/>
                <a:gridCol w="992125"/>
                <a:gridCol w="992125"/>
                <a:gridCol w="992125"/>
                <a:gridCol w="992125"/>
                <a:gridCol w="992125"/>
                <a:gridCol w="992125"/>
              </a:tblGrid>
              <a:tr h="616025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/>
                        <a:t>Momento</a:t>
                      </a:r>
                      <a:endParaRPr sz="1600"/>
                    </a:p>
                  </a:txBody>
                  <a:tcPr marT="39075" marB="39075" marR="78175" marL="78175" anchor="ctr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/>
                        <a:t>Fecha</a:t>
                      </a:r>
                      <a:endParaRPr/>
                    </a:p>
                  </a:txBody>
                  <a:tcPr marT="39075" marB="39075" marR="78175" marL="78175" anchor="ctr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/>
                        <a:t>Porcentaje</a:t>
                      </a:r>
                      <a:endParaRPr/>
                    </a:p>
                  </a:txBody>
                  <a:tcPr marT="39075" marB="39075" marR="78175" marL="78175" anchor="ctr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/>
                        <a:t>Autoevaluación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/>
                        <a:t>Coevaluación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s-CO" sz="1600"/>
                        <a:t>Heteroevaluación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 hMerge="1"/>
                <a:tc hMerge="1"/>
                <a:tc hMerge="1"/>
              </a:tr>
              <a:tr h="616025"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/>
                        <a:t>Parcial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/>
                        <a:t>Certificación Academia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/>
                        <a:t>Talleres y ejercicios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/>
                        <a:t>Proyecto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</a:tr>
              <a:tr h="9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Primer momento</a:t>
                      </a:r>
                      <a:endParaRPr/>
                    </a:p>
                  </a:txBody>
                  <a:tcPr marT="39075" marB="39075" marR="78175" marL="781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4</a:t>
                      </a:r>
                      <a:r>
                        <a:rPr lang="es-CO" sz="1900"/>
                        <a:t>-mar</a:t>
                      </a:r>
                      <a:endParaRPr/>
                    </a:p>
                  </a:txBody>
                  <a:tcPr marT="39075" marB="39075" marR="78175" marL="781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30%</a:t>
                      </a:r>
                      <a:endParaRPr/>
                    </a:p>
                  </a:txBody>
                  <a:tcPr marT="39075" marB="39075" marR="78175" marL="781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2%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3%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70%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10%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15%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-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</a:tr>
              <a:tr h="1232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Segundo momento</a:t>
                      </a:r>
                      <a:endParaRPr/>
                    </a:p>
                  </a:txBody>
                  <a:tcPr marT="39075" marB="39075" marR="78175" marL="781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22</a:t>
                      </a:r>
                      <a:r>
                        <a:rPr lang="es-CO" sz="1900"/>
                        <a:t>-abr</a:t>
                      </a:r>
                      <a:endParaRPr/>
                    </a:p>
                  </a:txBody>
                  <a:tcPr marT="39075" marB="39075" marR="78175" marL="781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30%</a:t>
                      </a:r>
                      <a:endParaRPr/>
                    </a:p>
                  </a:txBody>
                  <a:tcPr marT="39075" marB="39075" marR="78175" marL="781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2%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3%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70%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10%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15%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-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</a:tr>
              <a:tr h="9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Tercer momento</a:t>
                      </a:r>
                      <a:endParaRPr/>
                    </a:p>
                  </a:txBody>
                  <a:tcPr marT="39075" marB="39075" marR="78175" marL="781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20</a:t>
                      </a:r>
                      <a:r>
                        <a:rPr lang="es-CO" sz="1900"/>
                        <a:t>-may</a:t>
                      </a:r>
                      <a:endParaRPr/>
                    </a:p>
                  </a:txBody>
                  <a:tcPr marT="39075" marB="39075" marR="78175" marL="781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40%</a:t>
                      </a:r>
                      <a:endParaRPr/>
                    </a:p>
                  </a:txBody>
                  <a:tcPr marT="39075" marB="39075" marR="78175" marL="781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2%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3%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50%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10%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15%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900"/>
                        <a:t>20%</a:t>
                      </a:r>
                      <a:endParaRPr/>
                    </a:p>
                  </a:txBody>
                  <a:tcPr marT="39075" marB="39075" marR="78175" marL="78175" anchor="ctr">
                    <a:solidFill>
                      <a:srgbClr val="DA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/>
        </p:nvSpPr>
        <p:spPr>
          <a:xfrm>
            <a:off x="3567663" y="835626"/>
            <a:ext cx="414373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Recomendaciones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1139154" y="1803087"/>
            <a:ext cx="9468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s-CO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 no me siento capacitado para el parcial, puedo no entrar y pagar diferido o intentarlo. El diferido, con más de 15 días de estudio, será más complejo.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s-CO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 no entrego actividades a tiempo, tengo 24 horas para enviarlas por correo. Sin excusa válida, la nota será cero y se calificará sobre 3.0.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s-CO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 falto a un quiz sorpresa, solo se repondrá con excusa válida; de lo contrario, no contará.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s-CO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 actividades en clase deben entregarse 10 minutos antes del cierre en plataforma. Si no se entrega a tiempo, se calificará sobre 3.0, únicamente aquellas durante el plazo de entrega tardía, normalmente será 10 min.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s-CO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Usar el repositorio de apoyo para bajar material y ejemplos realizado en clase: </a:t>
            </a:r>
            <a:r>
              <a:rPr lang="es-CO" sz="1800" u="sng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https://github.com/code-corhuila/programacion-movil-202</a:t>
            </a:r>
            <a:r>
              <a:rPr lang="es-CO" sz="1800" u="sng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4"/>
              </a:rPr>
              <a:t>5</a:t>
            </a:r>
            <a:r>
              <a:rPr lang="es-CO" sz="1800" u="sng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-</a:t>
            </a:r>
            <a:r>
              <a:rPr lang="es-CO" sz="1800" u="sng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6"/>
              </a:rPr>
              <a:t>a-g2</a:t>
            </a:r>
            <a:r>
              <a:rPr lang="es-CO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s-CO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Usar únicamente Moodle con plataforma de entrega oficial para las actividades.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s-CO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Medio de comunicación oficial, grupo </a:t>
            </a:r>
            <a:r>
              <a:rPr b="1" lang="es-CO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b="1" lang="es-CO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es-CO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-2 Programación Móvil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/>
        </p:nvSpPr>
        <p:spPr>
          <a:xfrm>
            <a:off x="3229336" y="229868"/>
            <a:ext cx="414373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Tutorías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Mentoring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7" name="Google Shape;117;p7"/>
          <p:cNvGraphicFramePr/>
          <p:nvPr/>
        </p:nvGraphicFramePr>
        <p:xfrm>
          <a:off x="2683511" y="11145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{954F9F23-186E-404D-B799-9C30BB2B8B82}</a:tableStyleId>
              </a:tblPr>
              <a:tblGrid>
                <a:gridCol w="2709675"/>
                <a:gridCol w="2709675"/>
              </a:tblGrid>
              <a:tr h="30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214"/>
                        <a:t>Tutoría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214"/>
                        <a:t>Fecha Tutoría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214"/>
                        <a:t>Parcial Primer Corte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214"/>
                        <a:t>Primera</a:t>
                      </a:r>
                      <a:r>
                        <a:rPr lang="es-CO" sz="2214"/>
                        <a:t> Semana de Marzo – Virtual Grupal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214"/>
                        <a:t>Parcial Segundo Corte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214"/>
                        <a:t>Cuarta</a:t>
                      </a:r>
                      <a:r>
                        <a:rPr lang="es-CO" sz="2214"/>
                        <a:t> Semana de Abril – Virtual Grupal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214"/>
                        <a:t>Parcial Tercer Corte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214"/>
                        <a:t>Tercer Semana de Mayo – Virtual Grupal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8" name="Google Shape;118;p7"/>
          <p:cNvSpPr txBox="1"/>
          <p:nvPr/>
        </p:nvSpPr>
        <p:spPr>
          <a:xfrm>
            <a:off x="1471462" y="4798629"/>
            <a:ext cx="9250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 caso de requerir tutoría presencial individual o grupal, escribir al correo: </a:t>
            </a:r>
            <a:r>
              <a:rPr lang="es-CO" sz="2400" u="sng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jesus.gonzalez@corhuila.edu.co</a:t>
            </a:r>
            <a:r>
              <a:rPr lang="es-CO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– Sin correo solicitando no se realizará la tutoría. Horario según acuerdo pedagógico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/>
        </p:nvSpPr>
        <p:spPr>
          <a:xfrm>
            <a:off x="3229336" y="229868"/>
            <a:ext cx="414373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Acerca del Profesor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About Professor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4421530" y="1392009"/>
            <a:ext cx="7558268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Desarrollador Full Stack con más de seis años de experiencia en Java, especializado en soluciones escalables con Spring Boot y js. Además, siete años de experiencia en la enseñanza y docencia 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 software, incluyendo liderazgo y trabajo en equipo.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Titulado en Ingeniería de Sistemas y Magíster en Gerenciade Sistemas de Información y Proyectos Tecnológicos, con Especialización en Gestión y Seguridad de Bases de Datos. </a:t>
            </a:r>
            <a:endParaRPr/>
          </a:p>
        </p:txBody>
      </p:sp>
      <p:pic>
        <p:nvPicPr>
          <p:cNvPr descr="Un hombre parado de frente&#10;&#10;Descripción generada automáticamente con confianza media"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920" y="1299892"/>
            <a:ext cx="2880328" cy="443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2020-08-21T13:03:05Z</dcterms:created>
  <dc:creator>Katherine Bello</dc:creator>
</cp:coreProperties>
</file>