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34" r:id="rId2"/>
    <p:sldMasterId id="2147483737" r:id="rId3"/>
    <p:sldMasterId id="2147483740" r:id="rId4"/>
  </p:sldMasterIdLst>
  <p:notesMasterIdLst>
    <p:notesMasterId r:id="rId32"/>
  </p:notesMasterIdLst>
  <p:sldIdLst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259" r:id="rId16"/>
    <p:sldId id="271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91" r:id="rId25"/>
    <p:sldId id="292" r:id="rId26"/>
    <p:sldId id="293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/>
    <p:restoredTop sz="94726"/>
  </p:normalViewPr>
  <p:slideViewPr>
    <p:cSldViewPr snapToGrid="0">
      <p:cViewPr>
        <p:scale>
          <a:sx n="116" d="100"/>
          <a:sy n="116" d="100"/>
        </p:scale>
        <p:origin x="8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BC1F7-8C9D-E94B-A2E6-386A9BA8258B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274A-6F23-7340-A375-EC766AC2A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9dcc77cd5b_0_61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39dcc77cd5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9dcc77cd5b_0_67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9dcc77cd5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9dcc77cd5b_0_8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39dcc77cd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9dcc77cd5b_0_20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39dcc77cd5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9dcc77cd5b_0_26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39dcc77cd5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9dcc77cd5b_0_32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39dcc77cd5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9dcc77cd5b_0_43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9dcc77cd5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9dcc77cd5b_0_49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39dcc77cd5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1365-F567-A455-2D7F-3739268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68504D-32A6-1FB4-69D1-8D0D4F7A2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F62D7-5028-28C8-D9D3-DF582728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05FCD-11D1-D184-71EB-DF44201A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1EECB-BE48-308A-602D-D6028BD4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15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F203D-6706-405B-4FAD-23D4EA2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7DF2F9-FE14-470A-525F-E9D06E98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173A34-694A-B55D-3D50-DFEFCF48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8B054-DEEB-1B04-8C5F-16B717B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74A16-4335-22B3-3330-373D577E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7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37A58C-AA06-C85F-7A2A-BA79AA25A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EA7250-6B03-F177-B8A4-EC71ADC5E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AA4C9-92E5-B89D-5FC7-FDB5AABE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A9E7F9-A890-21E1-8420-76163CE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9C13A-465C-6B71-BE90-88E046C0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25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rt">
  <p:cSld name="1_Star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0" name="Google Shape;50;p8"/>
          <p:cNvSpPr txBox="1"/>
          <p:nvPr/>
        </p:nvSpPr>
        <p:spPr>
          <a:xfrm>
            <a:off x="426009" y="428625"/>
            <a:ext cx="9547233" cy="55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Chair of High-Power Converter Systems</a:t>
            </a:r>
            <a:endParaRPr sz="10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TUM School of Engineering and Design</a:t>
            </a:r>
            <a:endParaRPr sz="10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Technical University of Munich</a:t>
            </a:r>
            <a:endParaRPr sz="10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74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47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1130180" y="6408271"/>
            <a:ext cx="766981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684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rt">
  <p:cSld name="1_St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TUM_Glockenturm.t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3620" y="1968500"/>
            <a:ext cx="5092723" cy="4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1130180" y="6408271"/>
            <a:ext cx="766981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3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halt + Text">
  <p:cSld name="1_Inhalt +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25454" y="1630034"/>
            <a:ext cx="11345332" cy="4618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194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nhalt + Text">
  <p:cSld name="4_Inhalt +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425454" y="1630034"/>
            <a:ext cx="11345332" cy="4618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863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Text">
  <p:cSld name="Inhalt +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425454" y="2381048"/>
            <a:ext cx="11345332" cy="38673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2"/>
          </p:nvPr>
        </p:nvSpPr>
        <p:spPr>
          <a:xfrm>
            <a:off x="425454" y="1630033"/>
            <a:ext cx="11345332" cy="6737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3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278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nhalt + Text">
  <p:cSld name="2_Inhalt +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25454" y="2008916"/>
            <a:ext cx="11345332" cy="42394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414882" y="1249119"/>
            <a:ext cx="11345332" cy="6635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F9D72-E743-ED77-CAD4-2C1835D1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C3C4A-EBAF-E984-B87E-AE390557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2A2CC-A956-F89C-F88B-625F209F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69F07-9CD1-7647-5F9A-AA40265D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93F9D-469C-9EEF-A02B-7A68E9A1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104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Zwei Inhalte + Text">
  <p:cSld name="1_Zwei Inhalte +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425454" y="1630032"/>
            <a:ext cx="11345332" cy="66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22657" y="2361435"/>
            <a:ext cx="5584444" cy="389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>
            <a:spLocks noGrp="1"/>
          </p:cNvSpPr>
          <p:nvPr>
            <p:ph type="pic" idx="3"/>
          </p:nvPr>
        </p:nvSpPr>
        <p:spPr>
          <a:xfrm>
            <a:off x="6184903" y="2361436"/>
            <a:ext cx="5573856" cy="3899667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870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zwei Inhalte">
  <p:cSld name="1_zwei Inhalt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14883" y="1630032"/>
            <a:ext cx="5574547" cy="463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6196239" y="1630032"/>
            <a:ext cx="5574547" cy="463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1418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nhalt + Text">
  <p:cSld name="3_Inhalt +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425454" y="2381048"/>
            <a:ext cx="11345332" cy="38673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425454" y="1630033"/>
            <a:ext cx="11345332" cy="6737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7025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roße Bilder">
  <p:cSld name="1_große Bil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4" name="Google Shape;104;p18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>
            <a:spLocks noGrp="1"/>
          </p:cNvSpPr>
          <p:nvPr>
            <p:ph type="pic" idx="2"/>
          </p:nvPr>
        </p:nvSpPr>
        <p:spPr>
          <a:xfrm>
            <a:off x="0" y="2361435"/>
            <a:ext cx="12192000" cy="4489792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425454" y="1630032"/>
            <a:ext cx="11345332" cy="66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3047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ilder formatfüllend">
  <p:cSld name="1_Bilder formatfüllen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>
            <a:spLocks noGrp="1"/>
          </p:cNvSpPr>
          <p:nvPr>
            <p:ph type="pic" idx="2"/>
          </p:nvPr>
        </p:nvSpPr>
        <p:spPr>
          <a:xfrm>
            <a:off x="0" y="1630033"/>
            <a:ext cx="12192000" cy="5227967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1" name="Google Shape;111;p19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183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Zwei Inhalte + Text (Hintergrund)">
  <p:cSld name="1_Zwei Inhalte + Text (Hintergrund)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2361435"/>
            <a:ext cx="12192000" cy="44965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6" name="Google Shape;116;p20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422656" y="2361435"/>
            <a:ext cx="5597144" cy="391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>
            <a:spLocks noGrp="1"/>
          </p:cNvSpPr>
          <p:nvPr>
            <p:ph type="pic" idx="2"/>
          </p:nvPr>
        </p:nvSpPr>
        <p:spPr>
          <a:xfrm>
            <a:off x="6197600" y="2361435"/>
            <a:ext cx="5573856" cy="388696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0"/>
          <p:cNvSpPr txBox="1">
            <a:spLocks noGrp="1"/>
          </p:cNvSpPr>
          <p:nvPr>
            <p:ph type="body" idx="3"/>
          </p:nvPr>
        </p:nvSpPr>
        <p:spPr>
          <a:xfrm>
            <a:off x="425454" y="1630032"/>
            <a:ext cx="11345332" cy="66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8799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11130180" y="6408271"/>
            <a:ext cx="766981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7948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9" name="Google Shape;129;p22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84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halt">
  <p:cSld name="1_Inhal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4" name="Google Shape;134;p23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01338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14883" y="1630032"/>
            <a:ext cx="5574547" cy="463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2"/>
          </p:nvPr>
        </p:nvSpPr>
        <p:spPr>
          <a:xfrm>
            <a:off x="6196239" y="1630032"/>
            <a:ext cx="5574547" cy="463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9" name="Google Shape;139;p24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3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006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D17BE-4414-3BAB-5D76-03807BBC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605091-FCAD-0EEC-3EC5-4A686744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4349-ED71-C7FD-0657-33A03EA9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174430-11D0-F549-2D44-056C963C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540EB-F27D-EC61-3B1B-624103B4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2268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">
  <p:cSld name="Zwei Inhalte +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425454" y="1630032"/>
            <a:ext cx="11345332" cy="66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5" name="Google Shape;145;p25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2"/>
          </p:nvPr>
        </p:nvSpPr>
        <p:spPr>
          <a:xfrm>
            <a:off x="422657" y="2361435"/>
            <a:ext cx="5584444" cy="389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>
            <a:spLocks noGrp="1"/>
          </p:cNvSpPr>
          <p:nvPr>
            <p:ph type="pic" idx="3"/>
          </p:nvPr>
        </p:nvSpPr>
        <p:spPr>
          <a:xfrm>
            <a:off x="6184903" y="2361436"/>
            <a:ext cx="5573856" cy="389966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4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234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 (Hintergrund)">
  <p:cSld name="Zwei Inhalte + Text (Hintergrund)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0" y="2870200"/>
            <a:ext cx="12192000" cy="398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53" name="Google Shape;153;p26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422656" y="2361435"/>
            <a:ext cx="5597144" cy="391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>
            <a:spLocks noGrp="1"/>
          </p:cNvSpPr>
          <p:nvPr>
            <p:ph type="pic" idx="2"/>
          </p:nvPr>
        </p:nvSpPr>
        <p:spPr>
          <a:xfrm>
            <a:off x="6197600" y="2361435"/>
            <a:ext cx="5573856" cy="3886967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26"/>
          <p:cNvSpPr txBox="1">
            <a:spLocks noGrp="1"/>
          </p:cNvSpPr>
          <p:nvPr>
            <p:ph type="body" idx="3"/>
          </p:nvPr>
        </p:nvSpPr>
        <p:spPr>
          <a:xfrm>
            <a:off x="425454" y="1630032"/>
            <a:ext cx="11345332" cy="66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4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4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ße Bilder">
  <p:cSld name="große Bilder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>
            <a:spLocks noGrp="1"/>
          </p:cNvSpPr>
          <p:nvPr>
            <p:ph type="pic" idx="2"/>
          </p:nvPr>
        </p:nvSpPr>
        <p:spPr>
          <a:xfrm>
            <a:off x="0" y="2361435"/>
            <a:ext cx="12192000" cy="4489792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425454" y="1630032"/>
            <a:ext cx="11345332" cy="66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3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9790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er formatfüllend">
  <p:cSld name="Bilder formatfüllend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>
            <a:spLocks noGrp="1"/>
          </p:cNvSpPr>
          <p:nvPr>
            <p:ph type="pic" idx="2"/>
          </p:nvPr>
        </p:nvSpPr>
        <p:spPr>
          <a:xfrm>
            <a:off x="0" y="1630033"/>
            <a:ext cx="12192000" cy="5227967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8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237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F9D72-E743-ED77-CAD4-2C1835D1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C3C4A-EBAF-E984-B87E-AE390557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2A2CC-A956-F89C-F88B-625F209F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69F07-9CD1-7647-5F9A-AA40265D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93F9D-469C-9EEF-A02B-7A68E9A1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01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A9A77-F2E8-83E9-CEA5-C02E9A23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7AEF09-B747-05EB-CBA1-54FBD1C39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B800DE-4D22-8A49-EB15-8DBBBE8BE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5D11C-C74E-EB67-3961-B6F4BB60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5AC5F4-8CF0-EC9C-EBEF-67E550C7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27D464-A5D4-A252-4081-7FDF63F3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06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01A55-A7AB-EA7F-895D-CC8D1D2F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56DFD-5B5C-3314-C425-A68BDCBD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6FE901-BF0C-49FD-9B3F-0CF8F8B6A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7219F8-8E8F-EA38-6996-A012188DB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82549-7E43-03C7-E674-8F997135A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8A1912-EE4A-D5C5-6CB2-C3DF1696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79603B-7B56-1F51-8C76-FA324E9D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50EE59-F1CC-9411-6847-010B4E5F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8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FF38A-BCA5-7207-056C-329A21B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41B30F-72AE-CC77-90ED-16590E72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CED08-49FA-6506-8237-D47662A6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65B14D-F624-BE3A-5DB1-E2822C6E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14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84C415-7BBE-3FF3-E06A-BBB89E8C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2E7D5A-389C-D3BF-CE10-EFF9E209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3853C7-92C0-1248-74C5-CF719B76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D7805-6279-6132-173D-1D72F603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3AFF6-02A2-E0B9-3836-74CCF8FC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4C0D58-7A9A-67BB-C6FC-7AFC1F8EF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79301B-72B2-FED6-60C7-0CCD63C8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244F15-CF60-D222-3F82-DC822F5A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79E9B9-B449-E1A0-43F6-7F927B7E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98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CFA65-FADE-73C6-9811-8645A620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531B60-A684-0C73-7975-392AFFD0C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6F1B5E-46E8-1DD2-88C6-212C5295B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92E5A3-300C-B2F0-90F3-4BD99206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3454D1-DBA2-E285-FEF4-502632A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EB7C-7A44-1FF9-09F0-1B68D202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22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176CF3-E371-0054-4F54-32207E19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A61F4-452C-10CC-0CEB-3325513B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C8D5D-C44C-607A-671E-F99A7A1FA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07F53-13C6-1919-9EC7-07C59FAD2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1C9FC-67AD-E0EA-3482-4CD39749E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8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10284440" y="6563241"/>
            <a:ext cx="1487168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7" descr="Fahnen_HG.jpg"/>
          <p:cNvPicPr preferRelativeResize="0"/>
          <p:nvPr/>
        </p:nvPicPr>
        <p:blipFill rotWithShape="1">
          <a:blip r:embed="rId4">
            <a:alphaModFix/>
          </a:blip>
          <a:srcRect l="398" t="14166" b="1083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 descr="20150416 tum logo blau png final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58401" y="432000"/>
            <a:ext cx="799351" cy="4270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16650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8" name="Google Shape;28;p4" descr="20150416 tum logo blau png final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58400" y="432000"/>
            <a:ext cx="806365" cy="424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0675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 descr="20150416 tum logo blau png final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957882" y="432000"/>
            <a:ext cx="806365" cy="42468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339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ijcnlp-main.33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3.ijcnlp-main.33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findings-emnlp.603/" TargetMode="External"/><Relationship Id="rId2" Type="http://schemas.openxmlformats.org/officeDocument/2006/relationships/hyperlink" Target="https://aclanthology.org/2023.icnlsp-1.35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 descr="TUM_Glockenturm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3620" y="1968500"/>
            <a:ext cx="5092723" cy="4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de-DE"/>
              <a:t>Human-Centered Computing: applications in natural language processing, network science, machine learning, and AI (IN0012, IN2106, IN4906_8)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425467" y="4200900"/>
            <a:ext cx="5092800" cy="1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21000"/>
              </a:lnSpc>
              <a:buClr>
                <a:schemeClr val="dk1"/>
              </a:buClr>
              <a:buSzPts val="1100"/>
            </a:pPr>
            <a:r>
              <a:rPr lang="de-DE" sz="3200"/>
              <a:t>CLARITY</a:t>
            </a:r>
            <a:endParaRPr sz="3200"/>
          </a:p>
          <a:p>
            <a:pPr marL="0" indent="0">
              <a:lnSpc>
                <a:spcPct val="121000"/>
              </a:lnSpc>
              <a:buClr>
                <a:schemeClr val="dk1"/>
              </a:buClr>
              <a:buSzPts val="1100"/>
            </a:pPr>
            <a:r>
              <a:rPr lang="de-DE" sz="3200"/>
              <a:t>Unmasking Political Question Evasions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Summary</a:t>
            </a:r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414867" y="1469601"/>
            <a:ext cx="85504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4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V1 - Same columns, different intermediate generation methods</a:t>
            </a: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414867" y="2813400"/>
            <a:ext cx="86700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endParaRPr sz="3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Next step</a:t>
            </a:r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414867" y="1469601"/>
            <a:ext cx="9501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4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V2. Removal of existing columns, addition of new columns</a:t>
            </a: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BF32A2-DE90-B443-3AE4-AB320507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Evaluation </a:t>
            </a:r>
            <a:r>
              <a:rPr lang="de-DE" sz="4000" dirty="0" err="1"/>
              <a:t>Metrics</a:t>
            </a:r>
            <a:endParaRPr lang="de-DE" sz="4000" dirty="0"/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3074CE-1AB1-389F-4D46-CFF6BE5DD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" r="5214" b="3"/>
          <a:stretch>
            <a:fillRect/>
          </a:stretch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1F0BA4-E962-4086-B095-7BFD9F79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de-DE" sz="1800" dirty="0" err="1"/>
              <a:t>Measure</a:t>
            </a:r>
            <a:r>
              <a:rPr lang="de-DE" sz="1800" dirty="0"/>
              <a:t> and </a:t>
            </a:r>
            <a:r>
              <a:rPr lang="de-DE" sz="1800" dirty="0" err="1"/>
              <a:t>compare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quality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classification</a:t>
            </a:r>
            <a:endParaRPr lang="de-DE" sz="1800" dirty="0"/>
          </a:p>
          <a:p>
            <a:r>
              <a:rPr lang="de-DE" sz="1800" dirty="0"/>
              <a:t> </a:t>
            </a:r>
            <a:r>
              <a:rPr lang="de-DE" sz="1800" dirty="0" err="1"/>
              <a:t>Confusion</a:t>
            </a:r>
            <a:r>
              <a:rPr lang="de-DE" sz="1800" dirty="0"/>
              <a:t> Matrix</a:t>
            </a:r>
          </a:p>
          <a:p>
            <a:pPr lvl="1"/>
            <a:r>
              <a:rPr lang="de-DE" sz="1800" dirty="0"/>
              <a:t>A </a:t>
            </a:r>
            <a:r>
              <a:rPr lang="de-DE" sz="1800" dirty="0" err="1"/>
              <a:t>table</a:t>
            </a:r>
            <a:r>
              <a:rPr lang="de-DE" sz="1800" dirty="0"/>
              <a:t> </a:t>
            </a:r>
            <a:r>
              <a:rPr lang="de-DE" sz="1800" dirty="0" err="1"/>
              <a:t>showing</a:t>
            </a:r>
            <a:r>
              <a:rPr lang="de-DE" sz="1800" dirty="0"/>
              <a:t> </a:t>
            </a:r>
            <a:r>
              <a:rPr lang="de-DE" sz="1800" dirty="0" err="1"/>
              <a:t>predicted</a:t>
            </a:r>
            <a:r>
              <a:rPr lang="de-DE" sz="1800" dirty="0"/>
              <a:t> vs. </a:t>
            </a:r>
            <a:r>
              <a:rPr lang="de-DE" sz="1800" dirty="0" err="1"/>
              <a:t>actual</a:t>
            </a:r>
            <a:r>
              <a:rPr lang="de-DE" sz="1800" dirty="0"/>
              <a:t> </a:t>
            </a:r>
            <a:r>
              <a:rPr lang="de-DE" sz="1800" dirty="0" err="1"/>
              <a:t>classes</a:t>
            </a:r>
            <a:endParaRPr lang="de-DE" sz="1800" dirty="0"/>
          </a:p>
          <a:p>
            <a:pPr lvl="1"/>
            <a:r>
              <a:rPr lang="de-DE" sz="1800" dirty="0"/>
              <a:t>Count </a:t>
            </a:r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many</a:t>
            </a:r>
            <a:r>
              <a:rPr lang="de-DE" sz="1800" dirty="0"/>
              <a:t> </a:t>
            </a:r>
            <a:r>
              <a:rPr lang="de-DE" sz="1800" dirty="0" err="1"/>
              <a:t>examples</a:t>
            </a:r>
            <a:r>
              <a:rPr lang="de-DE" sz="1800" dirty="0"/>
              <a:t> fall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combination</a:t>
            </a:r>
            <a:endParaRPr lang="de-DE" sz="1800" dirty="0"/>
          </a:p>
          <a:p>
            <a:pPr lvl="1"/>
            <a:r>
              <a:rPr lang="de-DE" sz="1800" dirty="0"/>
              <a:t>Basis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metrics</a:t>
            </a:r>
            <a:endParaRPr lang="de-DE" sz="1800" dirty="0"/>
          </a:p>
          <a:p>
            <a:r>
              <a:rPr lang="de-DE" sz="1800" dirty="0" err="1"/>
              <a:t>Metrics</a:t>
            </a:r>
            <a:r>
              <a:rPr lang="de-DE" sz="1800" dirty="0"/>
              <a:t> </a:t>
            </a:r>
            <a:r>
              <a:rPr lang="de-DE" sz="1800" dirty="0" err="1"/>
              <a:t>reduce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confusion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interpretable</a:t>
            </a:r>
            <a:r>
              <a:rPr lang="de-DE" sz="1800" dirty="0"/>
              <a:t> </a:t>
            </a:r>
            <a:r>
              <a:rPr lang="de-DE" sz="1800" dirty="0" err="1"/>
              <a:t>numbers</a:t>
            </a: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80CB9-B160-6646-7694-3668DEE2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Peter Vickers, Loic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Barrault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Emilio Monti, and Nikolaos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Aletras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2023. 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We Need to Talk About Classification Evaluation Metrics in NLP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In 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Proceedings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13th International Joint Conference on Natural Language Processing and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3rd Conference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Asia-Pacific Chapter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(Volume 1: Long Papers)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pages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498–510, Nusa Dua, Bali.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657D04-A6B9-7222-B5AD-54FCB7908A07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04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43D5-AD81-66D1-B333-BEBE5E0D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684BBA8-EEF4-B089-2E94-C7D1DD57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09C65480-8D0E-5F66-1E18-3D674BEB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EED7D309-1537-2E21-E69A-FF19A8C7E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C4D772-62DE-4335-0BF5-96FCC6E3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Commonly</a:t>
            </a:r>
            <a:r>
              <a:rPr lang="de-DE" sz="4000" dirty="0"/>
              <a:t> </a:t>
            </a:r>
            <a:r>
              <a:rPr lang="de-DE" sz="4000" dirty="0" err="1"/>
              <a:t>Used</a:t>
            </a:r>
            <a:r>
              <a:rPr lang="de-DE" sz="4000" dirty="0"/>
              <a:t> </a:t>
            </a:r>
            <a:r>
              <a:rPr lang="de-DE" sz="4000" dirty="0" err="1"/>
              <a:t>Metrics</a:t>
            </a:r>
            <a:endParaRPr lang="de-DE" sz="4000" dirty="0"/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4C9F5304-48F7-96A5-61CD-847AC173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AE84D-F3C0-49D0-B49C-0DAB7C38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694176"/>
          </a:xfrm>
        </p:spPr>
        <p:txBody>
          <a:bodyPr anchor="ctr">
            <a:normAutofit fontScale="55000" lnSpcReduction="20000"/>
          </a:bodyPr>
          <a:lstStyle/>
          <a:p>
            <a:r>
              <a:rPr lang="de-DE" dirty="0" err="1"/>
              <a:t>Accuracy</a:t>
            </a:r>
            <a:endParaRPr lang="de-DE" dirty="0"/>
          </a:p>
          <a:p>
            <a:pPr lvl="1"/>
            <a:r>
              <a:rPr lang="de-DE" dirty="0"/>
              <a:t>Proportion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(TP+TN / total)</a:t>
            </a:r>
          </a:p>
          <a:p>
            <a:pPr lvl="1"/>
            <a:r>
              <a:rPr lang="de-DE" dirty="0" err="1"/>
              <a:t>Misleading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accuracy</a:t>
            </a:r>
            <a:r>
              <a:rPr lang="de-DE" dirty="0"/>
              <a:t> paradox).</a:t>
            </a:r>
          </a:p>
          <a:p>
            <a:r>
              <a:rPr lang="de-DE" dirty="0"/>
              <a:t>Precision</a:t>
            </a:r>
          </a:p>
          <a:p>
            <a:pPr lvl="1"/>
            <a:r>
              <a:rPr lang="de-DE" dirty="0"/>
              <a:t>Share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positives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(TP / (TP+FP))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Ignores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negatives, </a:t>
            </a:r>
            <a:r>
              <a:rPr lang="de-DE" dirty="0" err="1"/>
              <a:t>overestimates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risk</a:t>
            </a:r>
            <a:endParaRPr lang="de-DE" dirty="0"/>
          </a:p>
          <a:p>
            <a:r>
              <a:rPr lang="de-DE" dirty="0"/>
              <a:t>Recall</a:t>
            </a:r>
          </a:p>
          <a:p>
            <a:pPr lvl="1"/>
            <a:r>
              <a:rPr lang="de-DE" dirty="0"/>
              <a:t>Share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positives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(TP / (TP+FN))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Ignores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positives, </a:t>
            </a:r>
            <a:r>
              <a:rPr lang="de-DE" dirty="0" err="1"/>
              <a:t>overestimates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positive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r>
              <a:rPr lang="de-DE" dirty="0"/>
              <a:t>F1-Score</a:t>
            </a:r>
          </a:p>
          <a:p>
            <a:pPr lvl="1"/>
            <a:r>
              <a:rPr lang="de-DE" dirty="0"/>
              <a:t>Mean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and </a:t>
            </a:r>
            <a:r>
              <a:rPr lang="de-DE" dirty="0" err="1"/>
              <a:t>recall</a:t>
            </a:r>
            <a:r>
              <a:rPr lang="de-DE" dirty="0"/>
              <a:t>, </a:t>
            </a:r>
            <a:r>
              <a:rPr lang="de-DE" dirty="0" err="1"/>
              <a:t>balances</a:t>
            </a:r>
            <a:r>
              <a:rPr lang="de-DE" dirty="0"/>
              <a:t> </a:t>
            </a:r>
            <a:r>
              <a:rPr lang="de-DE" dirty="0" err="1"/>
              <a:t>both</a:t>
            </a:r>
            <a:endParaRPr lang="de-DE" dirty="0"/>
          </a:p>
          <a:p>
            <a:pPr lvl="1"/>
            <a:r>
              <a:rPr lang="de-DE" dirty="0"/>
              <a:t>Still </a:t>
            </a:r>
            <a:r>
              <a:rPr lang="de-DE" dirty="0" err="1"/>
              <a:t>biased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imbalance</a:t>
            </a:r>
            <a:endParaRPr lang="de-DE" dirty="0"/>
          </a:p>
          <a:p>
            <a:r>
              <a:rPr lang="de-DE" dirty="0" err="1"/>
              <a:t>Informedness</a:t>
            </a:r>
            <a:endParaRPr lang="de-DE" dirty="0"/>
          </a:p>
          <a:p>
            <a:pPr lvl="1"/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chance</a:t>
            </a:r>
            <a:endParaRPr lang="de-DE" dirty="0"/>
          </a:p>
          <a:p>
            <a:pPr lvl="1"/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, </a:t>
            </a:r>
            <a:r>
              <a:rPr lang="de-DE" dirty="0" err="1"/>
              <a:t>best</a:t>
            </a:r>
            <a:r>
              <a:rPr lang="de-DE" dirty="0"/>
              <a:t> in </a:t>
            </a:r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A1A13-EB50-F1A0-9173-1EE10CBA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Peter Vickers, Loic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Barrault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Emilio Monti, and Nikolaos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Aletras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2023. 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We Need to Talk About Classification Evaluation Metrics in NLP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In 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Proceedings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13th International Joint Conference on Natural Language Processing and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3rd Conference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Asia-Pacific Chapter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(Volume 1: Long Papers)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pages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498–510, Nusa Dua, Bali.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9F8B0E-E1D9-0C8C-14FA-BDCD956BD088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9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F59FC-06BA-6011-C3D1-040541AB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F2C3463-1BBC-0188-BB4D-626C46CE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7C04CBA-9BE4-DF7A-3F69-2A5174E79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AD676D9A-88CF-221F-9BC4-0A65F06F6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E98F1-7F47-4A9C-D987-999AC82D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Models </a:t>
            </a:r>
            <a:r>
              <a:rPr lang="de-DE" sz="4000" dirty="0" err="1"/>
              <a:t>for</a:t>
            </a:r>
            <a:r>
              <a:rPr lang="de-DE" sz="4000" dirty="0"/>
              <a:t> Classification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95336CE1-705F-CDAE-F33F-F58BCE1E7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23416E-CD20-D521-39FF-0D38C52F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5" y="2478024"/>
            <a:ext cx="10784862" cy="369417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453F61-50A1-7004-0DF9-544E0FC8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2DFEE2D-3FFC-9712-D68E-0E79AF940E16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Inhaltsplatzhalter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CCBFFFA1-51C8-CBB6-3F76-DBFEC405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0" y="2567446"/>
            <a:ext cx="11156632" cy="26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9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C944D-F12C-BD61-15F7-765C1552A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81D1F2-2EEF-C8C4-52B3-80998B0DD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7BB54A8C-A3BF-C810-266C-76433CD4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0B9DF7E9-00F6-4C63-99F3-66FA2A095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2A539A-A3F1-AC86-C82C-D966E576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Outdated</a:t>
            </a:r>
            <a:r>
              <a:rPr lang="de-DE" sz="4000" dirty="0"/>
              <a:t> Technologies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04C4D87F-5304-BCC4-902C-1D8305D3A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70339-A011-0103-9802-6BCBB6FF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694176"/>
          </a:xfrm>
        </p:spPr>
        <p:txBody>
          <a:bodyPr anchor="ctr">
            <a:normAutofit/>
          </a:bodyPr>
          <a:lstStyle/>
          <a:p>
            <a:r>
              <a:rPr lang="de-DE" sz="2000" dirty="0"/>
              <a:t>Traditional </a:t>
            </a:r>
            <a:r>
              <a:rPr lang="de-DE" sz="2000" dirty="0" err="1"/>
              <a:t>Machine</a:t>
            </a:r>
            <a:r>
              <a:rPr lang="de-DE" sz="2000" dirty="0"/>
              <a:t> Learning (</a:t>
            </a:r>
            <a:r>
              <a:rPr lang="de-DE" sz="2000" dirty="0" err="1"/>
              <a:t>Naïve</a:t>
            </a:r>
            <a:r>
              <a:rPr lang="de-DE" sz="2000" dirty="0"/>
              <a:t> Bayes, KNN,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Trees</a:t>
            </a:r>
            <a:r>
              <a:rPr lang="de-DE" sz="2000" dirty="0"/>
              <a:t>)</a:t>
            </a:r>
          </a:p>
          <a:p>
            <a:pPr lvl="1"/>
            <a:r>
              <a:rPr lang="de-DE" sz="2000" dirty="0" err="1"/>
              <a:t>Rely</a:t>
            </a:r>
            <a:r>
              <a:rPr lang="de-DE" sz="2000" dirty="0"/>
              <a:t> on </a:t>
            </a:r>
            <a:r>
              <a:rPr lang="de-DE" sz="2000" dirty="0" err="1"/>
              <a:t>manual</a:t>
            </a:r>
            <a:r>
              <a:rPr lang="de-DE" sz="2000" dirty="0"/>
              <a:t> feature </a:t>
            </a:r>
            <a:r>
              <a:rPr lang="de-DE" sz="2000" dirty="0" err="1"/>
              <a:t>engineering</a:t>
            </a:r>
            <a:endParaRPr lang="de-DE" sz="2000" dirty="0"/>
          </a:p>
          <a:p>
            <a:pPr lvl="1"/>
            <a:r>
              <a:rPr lang="de-DE" sz="2000" dirty="0" err="1"/>
              <a:t>Can’t</a:t>
            </a:r>
            <a:r>
              <a:rPr lang="de-DE" sz="2000" dirty="0"/>
              <a:t> </a:t>
            </a:r>
            <a:r>
              <a:rPr lang="de-DE" sz="2000" dirty="0" err="1"/>
              <a:t>capture</a:t>
            </a:r>
            <a:r>
              <a:rPr lang="de-DE" sz="2000" dirty="0"/>
              <a:t> </a:t>
            </a:r>
            <a:r>
              <a:rPr lang="de-DE" sz="2000" dirty="0" err="1"/>
              <a:t>context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semantics</a:t>
            </a:r>
            <a:endParaRPr lang="de-DE" sz="2000" dirty="0"/>
          </a:p>
          <a:p>
            <a:r>
              <a:rPr lang="de-DE" sz="2000" dirty="0"/>
              <a:t>Early Deep Learning (CNNs, RNNs, LSTMs)</a:t>
            </a:r>
          </a:p>
          <a:p>
            <a:pPr lvl="1"/>
            <a:r>
              <a:rPr lang="de-DE" sz="2000" dirty="0" err="1"/>
              <a:t>Automatic</a:t>
            </a:r>
            <a:r>
              <a:rPr lang="de-DE" sz="2000" dirty="0"/>
              <a:t> feature </a:t>
            </a:r>
            <a:r>
              <a:rPr lang="de-DE" sz="2000" dirty="0" err="1"/>
              <a:t>learning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raw</a:t>
            </a:r>
            <a:r>
              <a:rPr lang="de-DE" sz="2000" dirty="0"/>
              <a:t> </a:t>
            </a:r>
            <a:r>
              <a:rPr lang="de-DE" sz="2000" dirty="0" err="1"/>
              <a:t>text</a:t>
            </a:r>
            <a:endParaRPr lang="de-DE" sz="2000" dirty="0"/>
          </a:p>
          <a:p>
            <a:pPr lvl="1"/>
            <a:r>
              <a:rPr lang="de-DE" sz="2000" dirty="0"/>
              <a:t>Limited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endParaRPr lang="de-DE" sz="2000" dirty="0"/>
          </a:p>
          <a:p>
            <a:pPr lvl="1"/>
            <a:r>
              <a:rPr lang="de-DE" sz="2000" dirty="0" err="1"/>
              <a:t>Computationally</a:t>
            </a:r>
            <a:r>
              <a:rPr lang="de-DE" sz="2000" dirty="0"/>
              <a:t> heavy </a:t>
            </a:r>
            <a:r>
              <a:rPr lang="de-DE" sz="2000" dirty="0" err="1"/>
              <a:t>compared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newer</a:t>
            </a:r>
            <a:r>
              <a:rPr lang="de-DE" sz="2000" dirty="0"/>
              <a:t> Transformers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4101FE-477D-2575-5C14-1845C1B0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8B5DEE-2425-2F58-DCA9-B3F28E213CF3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3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3EC69-1BF3-1B98-706A-CB8F2D06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BC94E0A-B146-5E53-431E-6185D1053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37D2CC8-80F6-F1A8-1BA3-AC31AC74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FB6432EE-657F-6B43-EC9D-B99558C1C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C83B77-1672-D3EC-D5DE-BB5DEFFF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Transformer Models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851ED327-1FAC-E62B-AEA4-57316FD8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6350B-2EB9-EDFA-027A-C52F6016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3606369" cy="3694176"/>
          </a:xfrm>
        </p:spPr>
        <p:txBody>
          <a:bodyPr anchor="ctr">
            <a:normAutofit/>
          </a:bodyPr>
          <a:lstStyle/>
          <a:p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self</a:t>
            </a:r>
            <a:r>
              <a:rPr lang="de-DE" sz="2000" dirty="0"/>
              <a:t> </a:t>
            </a:r>
            <a:r>
              <a:rPr lang="de-DE" sz="2000" dirty="0" err="1"/>
              <a:t>attention</a:t>
            </a:r>
            <a:r>
              <a:rPr lang="de-DE" sz="2000" dirty="0"/>
              <a:t>: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token</a:t>
            </a:r>
            <a:r>
              <a:rPr lang="de-DE" sz="2000" dirty="0"/>
              <a:t> </a:t>
            </a:r>
            <a:r>
              <a:rPr lang="de-DE" sz="2000" dirty="0" err="1"/>
              <a:t>looks</a:t>
            </a:r>
            <a:r>
              <a:rPr lang="de-DE" sz="2000" dirty="0"/>
              <a:t> at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token</a:t>
            </a:r>
            <a:r>
              <a:rPr lang="de-DE" sz="2000" dirty="0"/>
              <a:t> in </a:t>
            </a:r>
            <a:r>
              <a:rPr lang="de-DE" sz="2000" dirty="0" err="1"/>
              <a:t>input</a:t>
            </a:r>
            <a:endParaRPr lang="de-DE" sz="2000" dirty="0"/>
          </a:p>
          <a:p>
            <a:r>
              <a:rPr lang="de-DE" altLang="de-DE" sz="2000" dirty="0">
                <a:solidFill>
                  <a:srgbClr val="000000"/>
                </a:solidFill>
                <a:latin typeface="-webkit-standard"/>
              </a:rPr>
              <a:t>Model </a:t>
            </a:r>
            <a:r>
              <a:rPr lang="de-DE" altLang="de-DE" sz="2000" dirty="0" err="1">
                <a:solidFill>
                  <a:srgbClr val="000000"/>
                </a:solidFill>
                <a:latin typeface="-webkit-standard"/>
              </a:rPr>
              <a:t>learns</a:t>
            </a:r>
            <a:r>
              <a:rPr lang="de-DE" altLang="de-DE" sz="2000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relationships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between</a:t>
            </a:r>
            <a:r>
              <a:rPr lang="de-DE" altLang="de-DE" sz="2000" dirty="0">
                <a:solidFill>
                  <a:srgbClr val="000000"/>
                </a:solidFill>
              </a:rPr>
              <a:t> all </a:t>
            </a:r>
            <a:r>
              <a:rPr lang="de-DE" altLang="de-DE" sz="2000" dirty="0" err="1">
                <a:solidFill>
                  <a:srgbClr val="000000"/>
                </a:solidFill>
              </a:rPr>
              <a:t>words</a:t>
            </a:r>
            <a:r>
              <a:rPr lang="de-DE" altLang="de-DE" sz="2000" dirty="0">
                <a:solidFill>
                  <a:srgbClr val="000000"/>
                </a:solidFill>
              </a:rPr>
              <a:t> in a </a:t>
            </a:r>
            <a:r>
              <a:rPr lang="de-DE" altLang="de-DE" sz="2000" dirty="0" err="1">
                <a:solidFill>
                  <a:srgbClr val="000000"/>
                </a:solidFill>
              </a:rPr>
              <a:t>sequence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simultaneously</a:t>
            </a:r>
            <a:endParaRPr lang="de-DE" altLang="de-DE" sz="2000" dirty="0">
              <a:solidFill>
                <a:srgbClr val="00000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93434-A25A-78A1-868B-EEC393E7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5466C38-6FF4-06DF-913A-656314E514BA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AC4AE3-119E-DA67-7658-3384DBBF9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12373"/>
          <a:stretch>
            <a:fillRect/>
          </a:stretch>
        </p:blipFill>
        <p:spPr bwMode="auto">
          <a:xfrm>
            <a:off x="4233220" y="2202956"/>
            <a:ext cx="7489388" cy="37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6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2B703-83FF-1B07-5147-E238308F3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3F5F58E-4AB9-E96C-4CF0-124555D81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417003BA-E9CB-4C46-40A2-92439912F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112F382-88D8-5CEA-8103-0B67BEE55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424633-3450-DD35-8D3C-9AFCE181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Architectures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Classification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13B72945-4D02-763C-3803-1AB40B07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510BE-FE32-60F2-7207-ED81E836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694176"/>
          </a:xfrm>
        </p:spPr>
        <p:txBody>
          <a:bodyPr anchor="ctr">
            <a:normAutofit/>
          </a:bodyPr>
          <a:lstStyle/>
          <a:p>
            <a:r>
              <a:rPr lang="de-DE" altLang="de-DE" sz="2000" dirty="0"/>
              <a:t>Encoder-</a:t>
            </a:r>
            <a:r>
              <a:rPr lang="de-DE" altLang="de-DE" sz="2000" dirty="0" err="1"/>
              <a:t>only</a:t>
            </a:r>
            <a:r>
              <a:rPr lang="de-DE" altLang="de-DE" sz="2000" dirty="0"/>
              <a:t> Models (</a:t>
            </a:r>
            <a:r>
              <a:rPr lang="de-DE" sz="2000" dirty="0"/>
              <a:t>e.g. BERT, </a:t>
            </a:r>
            <a:r>
              <a:rPr lang="de-DE" sz="2000" dirty="0" err="1"/>
              <a:t>RoBERTa</a:t>
            </a:r>
            <a:r>
              <a:rPr lang="de-DE" sz="2000" dirty="0"/>
              <a:t>, </a:t>
            </a:r>
            <a:r>
              <a:rPr lang="de-DE" sz="2000" dirty="0" err="1"/>
              <a:t>DistilBERT</a:t>
            </a:r>
            <a:r>
              <a:rPr lang="de-DE" sz="2000" dirty="0"/>
              <a:t>, …)</a:t>
            </a:r>
          </a:p>
          <a:p>
            <a:pPr lvl="1"/>
            <a:r>
              <a:rPr lang="de-DE" altLang="de-DE" sz="2000" dirty="0" err="1"/>
              <a:t>Pretrained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encoders</a:t>
            </a:r>
            <a:r>
              <a:rPr lang="de-DE" altLang="de-DE" sz="2000" dirty="0"/>
              <a:t>, </a:t>
            </a:r>
            <a:r>
              <a:rPr lang="de-DE" altLang="de-DE" sz="2000" dirty="0" err="1"/>
              <a:t>fine</a:t>
            </a:r>
            <a:r>
              <a:rPr lang="de-DE" altLang="de-DE" sz="2000" dirty="0"/>
              <a:t>-tune end </a:t>
            </a:r>
            <a:r>
              <a:rPr lang="de-DE" altLang="de-DE" sz="2000" dirty="0" err="1"/>
              <a:t>to</a:t>
            </a:r>
            <a:r>
              <a:rPr lang="de-DE" altLang="de-DE" sz="2000" dirty="0"/>
              <a:t> end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train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data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set</a:t>
            </a:r>
            <a:endParaRPr lang="de-DE" altLang="de-DE" sz="2000" dirty="0"/>
          </a:p>
          <a:p>
            <a:r>
              <a:rPr lang="de-DE" altLang="de-DE" sz="2000" dirty="0"/>
              <a:t>Fine-</a:t>
            </a:r>
            <a:r>
              <a:rPr lang="de-DE" altLang="de-DE" sz="2000" dirty="0" err="1"/>
              <a:t>tuned</a:t>
            </a:r>
            <a:r>
              <a:rPr lang="de-DE" altLang="de-DE" sz="2000" dirty="0"/>
              <a:t> LLMs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LoRA</a:t>
            </a:r>
            <a:endParaRPr lang="de-DE" altLang="de-DE" sz="2000" dirty="0"/>
          </a:p>
          <a:p>
            <a:pPr lvl="1"/>
            <a:r>
              <a:rPr lang="de-DE" altLang="de-DE" sz="2000" dirty="0"/>
              <a:t>Use </a:t>
            </a:r>
            <a:r>
              <a:rPr lang="de-DE" altLang="de-DE" sz="2000" dirty="0" err="1"/>
              <a:t>big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models</a:t>
            </a:r>
            <a:r>
              <a:rPr lang="de-DE" altLang="de-DE" sz="2000" dirty="0"/>
              <a:t> (GPT, LLaMA, …) but </a:t>
            </a:r>
            <a:r>
              <a:rPr lang="de-DE" altLang="de-DE" sz="2000" dirty="0" err="1"/>
              <a:t>only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train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small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adapter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layers</a:t>
            </a:r>
            <a:endParaRPr lang="de-DE" altLang="de-DE" sz="2000" dirty="0"/>
          </a:p>
          <a:p>
            <a:r>
              <a:rPr lang="de-DE" altLang="de-DE" sz="2000" dirty="0"/>
              <a:t>LLMs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Prompting</a:t>
            </a:r>
            <a:endParaRPr lang="de-DE" altLang="de-DE" sz="2000" dirty="0"/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Use </a:t>
            </a:r>
            <a:r>
              <a:rPr lang="de-DE" altLang="de-DE" sz="2000" dirty="0" err="1">
                <a:solidFill>
                  <a:srgbClr val="000000"/>
                </a:solidFill>
              </a:rPr>
              <a:t>frozen</a:t>
            </a:r>
            <a:r>
              <a:rPr lang="de-DE" altLang="de-DE" sz="2000" dirty="0">
                <a:solidFill>
                  <a:srgbClr val="000000"/>
                </a:solidFill>
              </a:rPr>
              <a:t> LLM, </a:t>
            </a:r>
            <a:r>
              <a:rPr lang="de-DE" altLang="de-DE" sz="2000" dirty="0" err="1">
                <a:solidFill>
                  <a:srgbClr val="000000"/>
                </a:solidFill>
              </a:rPr>
              <a:t>give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task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instructions</a:t>
            </a:r>
            <a:r>
              <a:rPr lang="de-DE" altLang="de-DE" sz="2000" dirty="0">
                <a:solidFill>
                  <a:srgbClr val="000000"/>
                </a:solidFill>
              </a:rPr>
              <a:t> + </a:t>
            </a:r>
            <a:r>
              <a:rPr lang="de-DE" altLang="de-DE" sz="2000" dirty="0" err="1">
                <a:solidFill>
                  <a:srgbClr val="000000"/>
                </a:solidFill>
              </a:rPr>
              <a:t>examples</a:t>
            </a:r>
            <a:r>
              <a:rPr lang="de-DE" altLang="de-DE" sz="2000" dirty="0">
                <a:solidFill>
                  <a:srgbClr val="000000"/>
                </a:solidFill>
              </a:rPr>
              <a:t> in </a:t>
            </a:r>
            <a:r>
              <a:rPr lang="de-DE" altLang="de-DE" sz="2000" dirty="0" err="1">
                <a:solidFill>
                  <a:srgbClr val="000000"/>
                </a:solidFill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</a:rPr>
              <a:t> prompt</a:t>
            </a:r>
            <a:endParaRPr lang="de-DE" altLang="de-DE" sz="2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3E979-6C27-3460-964D-0DB512DE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97EAFC-E0E6-3643-0008-6DEF8B8679E0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799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33B4F-6D8E-83FD-BC46-661B07BE7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C250690E-6A57-522B-7FAF-2B850CC94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C4419073-0E5C-53FE-E2E4-AC5FB987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7B381226-A4B1-4CBC-682D-319E252ED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4C7FA2-CF77-B04E-0FB7-7B6E2CFC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Methods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Enhance</a:t>
            </a:r>
            <a:r>
              <a:rPr lang="de-DE" sz="4000" dirty="0"/>
              <a:t> Classification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D321CB51-70C9-D719-E59F-70197DD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203F42-A14E-C1D4-1994-67C9BD28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349752"/>
          </a:xfrm>
        </p:spPr>
        <p:txBody>
          <a:bodyPr anchor="ctr">
            <a:normAutofit/>
          </a:bodyPr>
          <a:lstStyle/>
          <a:p>
            <a:r>
              <a:rPr lang="de-DE" altLang="de-DE" sz="2000" dirty="0">
                <a:solidFill>
                  <a:srgbClr val="000000"/>
                </a:solidFill>
              </a:rPr>
              <a:t>CARP (</a:t>
            </a:r>
            <a:r>
              <a:rPr lang="de-DE" altLang="de-DE" sz="2000" dirty="0" err="1">
                <a:solidFill>
                  <a:srgbClr val="000000"/>
                </a:solidFill>
              </a:rPr>
              <a:t>Clue</a:t>
            </a:r>
            <a:r>
              <a:rPr lang="de-DE" altLang="de-DE" sz="2000" dirty="0">
                <a:solidFill>
                  <a:srgbClr val="000000"/>
                </a:solidFill>
              </a:rPr>
              <a:t> And </a:t>
            </a:r>
            <a:r>
              <a:rPr lang="de-DE" altLang="de-DE" sz="2000" dirty="0" err="1">
                <a:solidFill>
                  <a:srgbClr val="000000"/>
                </a:solidFill>
              </a:rPr>
              <a:t>Reasoning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Prompting</a:t>
            </a:r>
            <a:r>
              <a:rPr lang="de-DE" altLang="de-DE" sz="20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Breaks </a:t>
            </a:r>
            <a:r>
              <a:rPr lang="de-DE" altLang="de-DE" sz="2000" dirty="0" err="1">
                <a:solidFill>
                  <a:srgbClr val="000000"/>
                </a:solidFill>
              </a:rPr>
              <a:t>classification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into</a:t>
            </a:r>
            <a:r>
              <a:rPr lang="de-DE" altLang="de-DE" sz="2000" dirty="0">
                <a:solidFill>
                  <a:srgbClr val="000000"/>
                </a:solidFill>
              </a:rPr>
              <a:t> 3 </a:t>
            </a:r>
            <a:r>
              <a:rPr lang="de-DE" altLang="de-DE" sz="2000" dirty="0" err="1">
                <a:solidFill>
                  <a:srgbClr val="000000"/>
                </a:solidFill>
              </a:rPr>
              <a:t>steps</a:t>
            </a:r>
            <a:r>
              <a:rPr lang="de-DE" altLang="de-DE" sz="2000" dirty="0">
                <a:solidFill>
                  <a:srgbClr val="000000"/>
                </a:solidFill>
              </a:rPr>
              <a:t>: find </a:t>
            </a:r>
            <a:r>
              <a:rPr lang="de-DE" altLang="de-DE" sz="2000" dirty="0" err="1">
                <a:solidFill>
                  <a:srgbClr val="000000"/>
                </a:solidFill>
              </a:rPr>
              <a:t>clues</a:t>
            </a:r>
            <a:r>
              <a:rPr lang="de-DE" altLang="de-DE" sz="2000" dirty="0">
                <a:solidFill>
                  <a:srgbClr val="000000"/>
                </a:solidFill>
              </a:rPr>
              <a:t> → </a:t>
            </a:r>
            <a:r>
              <a:rPr lang="de-DE" altLang="de-DE" sz="2000" dirty="0" err="1">
                <a:solidFill>
                  <a:srgbClr val="000000"/>
                </a:solidFill>
              </a:rPr>
              <a:t>reason</a:t>
            </a:r>
            <a:r>
              <a:rPr lang="de-DE" altLang="de-DE" sz="2000" dirty="0">
                <a:solidFill>
                  <a:srgbClr val="000000"/>
                </a:solidFill>
              </a:rPr>
              <a:t> → </a:t>
            </a:r>
            <a:r>
              <a:rPr lang="de-DE" altLang="de-DE" sz="2000" dirty="0" err="1">
                <a:solidFill>
                  <a:srgbClr val="000000"/>
                </a:solidFill>
              </a:rPr>
              <a:t>decide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label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Handles </a:t>
            </a:r>
            <a:r>
              <a:rPr lang="de-DE" altLang="de-DE" sz="2000" dirty="0" err="1">
                <a:solidFill>
                  <a:srgbClr val="000000"/>
                </a:solidFill>
              </a:rPr>
              <a:t>tricky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cases</a:t>
            </a:r>
            <a:r>
              <a:rPr lang="de-DE" altLang="de-DE" sz="2000" dirty="0">
                <a:solidFill>
                  <a:srgbClr val="000000"/>
                </a:solidFill>
              </a:rPr>
              <a:t> like </a:t>
            </a:r>
            <a:r>
              <a:rPr lang="de-DE" altLang="de-DE" sz="2000" dirty="0" err="1">
                <a:solidFill>
                  <a:srgbClr val="000000"/>
                </a:solidFill>
              </a:rPr>
              <a:t>better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than</a:t>
            </a:r>
            <a:r>
              <a:rPr lang="de-DE" altLang="de-DE" sz="2000" dirty="0">
                <a:solidFill>
                  <a:srgbClr val="000000"/>
                </a:solidFill>
              </a:rPr>
              <a:t> a </a:t>
            </a:r>
            <a:r>
              <a:rPr lang="de-DE" altLang="de-DE" sz="2000" dirty="0" err="1">
                <a:solidFill>
                  <a:srgbClr val="000000"/>
                </a:solidFill>
              </a:rPr>
              <a:t>single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step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classification</a:t>
            </a:r>
            <a:endParaRPr lang="de-DE" altLang="de-DE" sz="2000" dirty="0">
              <a:solidFill>
                <a:srgbClr val="000000"/>
              </a:solidFill>
            </a:endParaRPr>
          </a:p>
          <a:p>
            <a:r>
              <a:rPr lang="de-DE" altLang="de-DE" sz="2000" dirty="0">
                <a:solidFill>
                  <a:srgbClr val="000000"/>
                </a:solidFill>
              </a:rPr>
              <a:t>EASE (Data Augmentation)</a:t>
            </a:r>
          </a:p>
          <a:p>
            <a:pPr lvl="1"/>
            <a:r>
              <a:rPr lang="de-DE" altLang="de-DE" sz="2000" dirty="0" err="1">
                <a:solidFill>
                  <a:srgbClr val="000000"/>
                </a:solidFill>
              </a:rPr>
              <a:t>Creates</a:t>
            </a:r>
            <a:r>
              <a:rPr lang="de-DE" altLang="de-DE" sz="2000" dirty="0">
                <a:solidFill>
                  <a:srgbClr val="000000"/>
                </a:solidFill>
              </a:rPr>
              <a:t> extra </a:t>
            </a:r>
            <a:r>
              <a:rPr lang="de-DE" altLang="de-DE" sz="2000" dirty="0" err="1">
                <a:solidFill>
                  <a:srgbClr val="000000"/>
                </a:solidFill>
              </a:rPr>
              <a:t>training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samples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 err="1">
                <a:solidFill>
                  <a:srgbClr val="000000"/>
                </a:solidFill>
              </a:rPr>
              <a:t>Stable</a:t>
            </a:r>
            <a:r>
              <a:rPr lang="de-DE" altLang="de-DE" sz="2000" dirty="0">
                <a:solidFill>
                  <a:srgbClr val="000000"/>
                </a:solidFill>
              </a:rPr>
              <a:t> and </a:t>
            </a:r>
            <a:r>
              <a:rPr lang="de-DE" altLang="de-DE" sz="2000" dirty="0" err="1">
                <a:solidFill>
                  <a:srgbClr val="000000"/>
                </a:solidFill>
              </a:rPr>
              <a:t>effective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for</a:t>
            </a:r>
            <a:r>
              <a:rPr lang="de-DE" altLang="de-DE" sz="2000" dirty="0">
                <a:solidFill>
                  <a:srgbClr val="000000"/>
                </a:solidFill>
              </a:rPr>
              <a:t> Transformer </a:t>
            </a:r>
            <a:r>
              <a:rPr lang="de-DE" altLang="de-DE" sz="2000" dirty="0" err="1">
                <a:solidFill>
                  <a:srgbClr val="000000"/>
                </a:solidFill>
              </a:rPr>
              <a:t>models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than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older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augmentation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methods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 err="1">
                <a:solidFill>
                  <a:srgbClr val="000000"/>
                </a:solidFill>
              </a:rPr>
              <a:t>Useful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when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only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small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datasets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are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available</a:t>
            </a:r>
            <a:endParaRPr lang="de-DE" altLang="de-DE" sz="2000" dirty="0">
              <a:solidFill>
                <a:srgbClr val="00000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9D55A-C8DD-0B0C-A456-EEBB0E75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5827776"/>
            <a:ext cx="11223774" cy="89369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de-DE" sz="1000" dirty="0"/>
              <a:t>A M </a:t>
            </a:r>
            <a:r>
              <a:rPr lang="de-DE" sz="1000" dirty="0" err="1"/>
              <a:t>Muntasir</a:t>
            </a:r>
            <a:r>
              <a:rPr lang="de-DE" sz="1000" dirty="0"/>
              <a:t> Rahman, </a:t>
            </a:r>
            <a:r>
              <a:rPr lang="de-DE" sz="1000" dirty="0" err="1"/>
              <a:t>Wenpeng</a:t>
            </a:r>
            <a:r>
              <a:rPr lang="de-DE" sz="1000" dirty="0"/>
              <a:t> Yin, and </a:t>
            </a:r>
            <a:r>
              <a:rPr lang="de-DE" sz="1000" dirty="0" err="1"/>
              <a:t>Guiling</a:t>
            </a:r>
            <a:r>
              <a:rPr lang="de-DE" sz="1000" dirty="0"/>
              <a:t> Wang. 2023. </a:t>
            </a:r>
            <a:r>
              <a:rPr lang="de-DE" sz="1000" dirty="0">
                <a:hlinkClick r:id="rId2"/>
              </a:rPr>
              <a:t>Data Augmentation for Text Classification with EASE</a:t>
            </a:r>
            <a:r>
              <a:rPr lang="de-DE" sz="1000" dirty="0"/>
              <a:t>. In </a:t>
            </a:r>
            <a:r>
              <a:rPr lang="de-DE" sz="1000" i="1" dirty="0"/>
              <a:t>Proceedings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6th International Conference on Natural Language and Speech Processing (ICNLSP 2023)</a:t>
            </a:r>
            <a:r>
              <a:rPr lang="de-DE" sz="1000" dirty="0"/>
              <a:t>, </a:t>
            </a:r>
            <a:r>
              <a:rPr lang="de-DE" sz="1000" dirty="0" err="1"/>
              <a:t>pages</a:t>
            </a:r>
            <a:r>
              <a:rPr lang="de-DE" sz="1000" dirty="0"/>
              <a:t> 324–332, Online.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Computational </a:t>
            </a:r>
            <a:r>
              <a:rPr lang="de-DE" sz="1000" dirty="0" err="1"/>
              <a:t>Linguistics</a:t>
            </a:r>
            <a:r>
              <a:rPr lang="de-DE" sz="1000" dirty="0"/>
              <a:t>.</a:t>
            </a:r>
          </a:p>
          <a:p>
            <a:pPr>
              <a:spcAft>
                <a:spcPts val="1200"/>
              </a:spcAft>
            </a:pPr>
            <a:r>
              <a:rPr lang="de-DE" sz="1000" dirty="0" err="1"/>
              <a:t>Xiaofei</a:t>
            </a:r>
            <a:r>
              <a:rPr lang="de-DE" sz="1000" dirty="0"/>
              <a:t> Sun, </a:t>
            </a:r>
            <a:r>
              <a:rPr lang="de-DE" sz="1000" dirty="0" err="1"/>
              <a:t>Xiaoya</a:t>
            </a:r>
            <a:r>
              <a:rPr lang="de-DE" sz="1000" dirty="0"/>
              <a:t> Li, Jiwei Li, Fei Wu, </a:t>
            </a:r>
            <a:r>
              <a:rPr lang="de-DE" sz="1000" dirty="0" err="1"/>
              <a:t>Shangwei</a:t>
            </a:r>
            <a:r>
              <a:rPr lang="de-DE" sz="1000" dirty="0"/>
              <a:t> Guo, Tianwei Zhang, and </a:t>
            </a:r>
            <a:r>
              <a:rPr lang="de-DE" sz="1000" dirty="0" err="1"/>
              <a:t>Guoyin</a:t>
            </a:r>
            <a:r>
              <a:rPr lang="de-DE" sz="1000" dirty="0"/>
              <a:t> Wang. 2023. </a:t>
            </a:r>
            <a:r>
              <a:rPr lang="de-DE" sz="1000" dirty="0">
                <a:hlinkClick r:id="rId3"/>
              </a:rPr>
              <a:t>Text Classification via Large Language Models</a:t>
            </a:r>
            <a:r>
              <a:rPr lang="de-DE" sz="1000" dirty="0"/>
              <a:t>. In </a:t>
            </a:r>
            <a:r>
              <a:rPr lang="de-DE" sz="1000" i="1" dirty="0" err="1"/>
              <a:t>Findings</a:t>
            </a:r>
            <a:r>
              <a:rPr lang="de-DE" sz="1000" i="1" dirty="0"/>
              <a:t>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Association</a:t>
            </a:r>
            <a:r>
              <a:rPr lang="de-DE" sz="1000" i="1" dirty="0"/>
              <a:t> </a:t>
            </a:r>
            <a:r>
              <a:rPr lang="de-DE" sz="1000" i="1" dirty="0" err="1"/>
              <a:t>for</a:t>
            </a:r>
            <a:r>
              <a:rPr lang="de-DE" sz="1000" i="1" dirty="0"/>
              <a:t> Computational </a:t>
            </a:r>
            <a:r>
              <a:rPr lang="de-DE" sz="1000" i="1" dirty="0" err="1"/>
              <a:t>Linguistics</a:t>
            </a:r>
            <a:r>
              <a:rPr lang="de-DE" sz="1000" i="1" dirty="0"/>
              <a:t>: EMNLP 2023</a:t>
            </a:r>
            <a:r>
              <a:rPr lang="de-DE" sz="1000" dirty="0"/>
              <a:t>, </a:t>
            </a:r>
            <a:r>
              <a:rPr lang="de-DE" sz="1000" dirty="0" err="1"/>
              <a:t>pages</a:t>
            </a:r>
            <a:r>
              <a:rPr lang="de-DE" sz="1000" dirty="0"/>
              <a:t> 8990–9005, Singapore.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Computational </a:t>
            </a:r>
            <a:r>
              <a:rPr lang="de-DE" sz="1000" dirty="0" err="1"/>
              <a:t>Linguistics</a:t>
            </a:r>
            <a:r>
              <a:rPr lang="de-DE" sz="1000" dirty="0"/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8E7F44-8058-8CDB-F938-399BD3C42D3D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76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D29F3-153B-2625-5D50-193236C64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388C86B-2D2A-7AF8-3E27-DC69A7DA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D93CB98-B946-0738-FC20-7BCA7C9E6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8330301F-0B4A-B8F8-A21D-EF909F758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4856B4-B255-E6C1-5E89-6F12B244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PAG: Paraphrase </a:t>
            </a:r>
            <a:r>
              <a:rPr lang="de-DE" sz="4000" dirty="0"/>
              <a:t>and Aggregate 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16E1051D-5CD0-5394-7ABA-4A76A6E15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B9F6F-C652-F4DC-A99B-8FA09B97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r>
              <a:rPr lang="de-DE" altLang="de-DE" sz="2000" dirty="0"/>
              <a:t>Problem</a:t>
            </a:r>
          </a:p>
          <a:p>
            <a:pPr lvl="1"/>
            <a:r>
              <a:rPr lang="de-DE" altLang="de-DE" sz="2000" dirty="0"/>
              <a:t>LLMs perform </a:t>
            </a:r>
            <a:r>
              <a:rPr lang="de-DE" altLang="de-DE" sz="2000" dirty="0" err="1"/>
              <a:t>well</a:t>
            </a:r>
            <a:r>
              <a:rPr lang="de-DE" altLang="de-DE" sz="2000" dirty="0"/>
              <a:t> on </a:t>
            </a:r>
            <a:r>
              <a:rPr lang="de-DE" altLang="de-DE" sz="2000" dirty="0" err="1"/>
              <a:t>classification</a:t>
            </a:r>
            <a:r>
              <a:rPr lang="de-DE" altLang="de-DE" sz="2000" dirty="0"/>
              <a:t> but </a:t>
            </a:r>
            <a:r>
              <a:rPr lang="de-DE" altLang="de-DE" sz="2000" dirty="0" err="1"/>
              <a:t>are</a:t>
            </a:r>
            <a:r>
              <a:rPr lang="de-DE" altLang="de-DE" sz="2000" dirty="0"/>
              <a:t> still </a:t>
            </a:r>
            <a:r>
              <a:rPr lang="de-DE" altLang="de-DE" sz="2000" dirty="0" err="1"/>
              <a:t>prone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to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misclassifications</a:t>
            </a:r>
            <a:r>
              <a:rPr lang="de-DE" altLang="de-DE" sz="2000" dirty="0"/>
              <a:t> and </a:t>
            </a:r>
            <a:r>
              <a:rPr lang="de-DE" altLang="de-DE" sz="2000" dirty="0" err="1"/>
              <a:t>hallucinations</a:t>
            </a:r>
            <a:endParaRPr lang="de-DE" altLang="de-DE" sz="2000" dirty="0"/>
          </a:p>
          <a:p>
            <a:r>
              <a:rPr lang="de-DE" altLang="de-DE" sz="2000" dirty="0"/>
              <a:t>Solution</a:t>
            </a:r>
          </a:p>
          <a:p>
            <a:pPr lvl="1"/>
            <a:r>
              <a:rPr lang="de-DE" altLang="de-DE" sz="2000" dirty="0"/>
              <a:t>1. Paraphrase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multiple </a:t>
            </a:r>
            <a:r>
              <a:rPr lang="de-DE" sz="2000" dirty="0" err="1"/>
              <a:t>variations</a:t>
            </a:r>
            <a:endParaRPr lang="de-DE" sz="2000" dirty="0"/>
          </a:p>
          <a:p>
            <a:pPr lvl="1"/>
            <a:r>
              <a:rPr lang="de-DE" altLang="de-DE" sz="2000" dirty="0"/>
              <a:t>2. </a:t>
            </a:r>
            <a:r>
              <a:rPr lang="de-DE" altLang="de-DE" sz="2000" dirty="0" err="1"/>
              <a:t>Classify</a:t>
            </a:r>
            <a:r>
              <a:rPr lang="de-DE" altLang="de-DE" sz="2000" dirty="0"/>
              <a:t> original + </a:t>
            </a:r>
            <a:r>
              <a:rPr lang="de-DE" altLang="de-DE" sz="2000" dirty="0" err="1"/>
              <a:t>paraphrases</a:t>
            </a:r>
            <a:endParaRPr lang="de-DE" altLang="de-DE" sz="2000" dirty="0"/>
          </a:p>
          <a:p>
            <a:pPr lvl="1"/>
            <a:r>
              <a:rPr lang="de-DE" altLang="de-DE" sz="2000" dirty="0"/>
              <a:t>3. Aggregate </a:t>
            </a:r>
            <a:r>
              <a:rPr lang="de-DE" altLang="de-DE" sz="2000" dirty="0" err="1">
                <a:solidFill>
                  <a:srgbClr val="000000"/>
                </a:solidFill>
              </a:rPr>
              <a:t>predictions</a:t>
            </a:r>
            <a:endParaRPr lang="de-DE" altLang="de-DE" sz="2000" dirty="0">
              <a:solidFill>
                <a:srgbClr val="000000"/>
              </a:solidFill>
            </a:endParaRPr>
          </a:p>
          <a:p>
            <a:r>
              <a:rPr lang="de-DE" altLang="de-DE" sz="2000" dirty="0" err="1">
                <a:solidFill>
                  <a:srgbClr val="000000"/>
                </a:solidFill>
              </a:rPr>
              <a:t>Results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Error </a:t>
            </a:r>
            <a:r>
              <a:rPr lang="de-DE" altLang="de-DE" sz="2000" dirty="0" err="1">
                <a:solidFill>
                  <a:srgbClr val="000000"/>
                </a:solidFill>
              </a:rPr>
              <a:t>reduction</a:t>
            </a:r>
            <a:r>
              <a:rPr lang="de-DE" altLang="de-DE" sz="2000" dirty="0">
                <a:solidFill>
                  <a:srgbClr val="000000"/>
                </a:solidFill>
              </a:rPr>
              <a:t>: 22.7% (CLINC), 15.1% (Banking)</a:t>
            </a:r>
            <a:endParaRPr lang="de-DE" altLang="de-DE" sz="2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E3A2D-8720-4667-EAD1-E1F94D79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r>
              <a:rPr lang="de-DE" sz="1000" dirty="0"/>
              <a:t>Vikas </a:t>
            </a:r>
            <a:r>
              <a:rPr lang="de-DE" sz="1000" dirty="0" err="1"/>
              <a:t>Yadav</a:t>
            </a:r>
            <a:r>
              <a:rPr lang="de-DE" sz="1000" dirty="0"/>
              <a:t>, Zheng Tang, and Vijay Srinivasan. 2024. PAG-LLM: Paraphrase and Aggregate </a:t>
            </a:r>
            <a:r>
              <a:rPr lang="de-DE" sz="1000" dirty="0" err="1"/>
              <a:t>with</a:t>
            </a:r>
            <a:r>
              <a:rPr lang="de-DE" sz="1000" dirty="0"/>
              <a:t> Large Language Models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Minimizing</a:t>
            </a:r>
            <a:r>
              <a:rPr lang="de-DE" sz="1000" dirty="0"/>
              <a:t> </a:t>
            </a:r>
            <a:r>
              <a:rPr lang="de-DE" sz="1000" dirty="0" err="1"/>
              <a:t>Intent</a:t>
            </a:r>
            <a:r>
              <a:rPr lang="de-DE" sz="1000" dirty="0"/>
              <a:t> Classification Errors. In Proceedings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47th International ACM SIGIR Conference on Research and Development in Information Retrieval (SIGIR '24).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Computing Machinery, New York, NY, USA, 2569–2573. https://</a:t>
            </a:r>
            <a:r>
              <a:rPr lang="de-DE" sz="1000" dirty="0" err="1"/>
              <a:t>doi.org</a:t>
            </a:r>
            <a:r>
              <a:rPr lang="de-DE" sz="1000" dirty="0"/>
              <a:t>/10.1145/3626772.3657959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BABEDD-27E7-49A6-BDFB-6853FDFE5D1C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69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de-DE"/>
              <a:t>28. Oktober 2025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AF588-7B7C-0736-3279-A49807537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09BF20B-1C01-6F3B-944A-FA89AC670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AA60728-A6B5-F31F-4E08-2ED66986C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061E3204-7019-95C5-F04F-EE7028491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66A67E-B435-9076-8E5F-55AE2B94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Paraphrase and Aggregate 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B5354769-987C-8145-8C19-CF5394D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C9216-BB7C-1DF9-4F0F-46B92952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r>
              <a:rPr lang="de-DE" sz="1000" dirty="0"/>
              <a:t>Vikas </a:t>
            </a:r>
            <a:r>
              <a:rPr lang="de-DE" sz="1000" dirty="0" err="1"/>
              <a:t>Yadav</a:t>
            </a:r>
            <a:r>
              <a:rPr lang="de-DE" sz="1000" dirty="0"/>
              <a:t>, Zheng Tang, and Vijay Srinivasan. 2024. PAG-LLM: Paraphrase and Aggregate </a:t>
            </a:r>
            <a:r>
              <a:rPr lang="de-DE" sz="1000" dirty="0" err="1"/>
              <a:t>with</a:t>
            </a:r>
            <a:r>
              <a:rPr lang="de-DE" sz="1000" dirty="0"/>
              <a:t> Large Language Models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Minimizing</a:t>
            </a:r>
            <a:r>
              <a:rPr lang="de-DE" sz="1000" dirty="0"/>
              <a:t> </a:t>
            </a:r>
            <a:r>
              <a:rPr lang="de-DE" sz="1000" dirty="0" err="1"/>
              <a:t>Intent</a:t>
            </a:r>
            <a:r>
              <a:rPr lang="de-DE" sz="1000" dirty="0"/>
              <a:t> Classification Errors. In Proceedings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47th International ACM SIGIR Conference on Research and Development in Information Retrieval (SIGIR '24).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Computing Machinery, New York, NY, USA, 2569–2573. https://</a:t>
            </a:r>
            <a:r>
              <a:rPr lang="de-DE" sz="1000" dirty="0" err="1"/>
              <a:t>doi.org</a:t>
            </a:r>
            <a:r>
              <a:rPr lang="de-DE" sz="1000" dirty="0"/>
              <a:t>/10.1145/3626772.3657959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B9DEDB0-72B7-F4F8-66CD-DE248ACD3C9F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98911C0-EF14-2026-E166-F398D4C9D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752" y="2332750"/>
            <a:ext cx="7777683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0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9637-AEF2-4513-8F07-C211F8D4F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ECD7BB2-D043-2F32-3955-5453E0F56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465053C-A382-5336-3B29-D1D01837B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7BF6E982-B809-C52D-2333-974F3ADE5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5DBCA4-D763-E7E8-D368-F6226D8D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Selective</a:t>
            </a:r>
            <a:r>
              <a:rPr lang="de-DE" sz="4000" dirty="0"/>
              <a:t> Question </a:t>
            </a:r>
            <a:r>
              <a:rPr lang="de-DE" sz="4000" dirty="0" err="1"/>
              <a:t>Answering</a:t>
            </a:r>
            <a:r>
              <a:rPr lang="de-DE" sz="4000" dirty="0"/>
              <a:t> </a:t>
            </a:r>
            <a:r>
              <a:rPr lang="de-DE" sz="4000" dirty="0" err="1"/>
              <a:t>under</a:t>
            </a:r>
            <a:r>
              <a:rPr lang="de-DE" sz="4000" dirty="0"/>
              <a:t> Domain Shift (</a:t>
            </a:r>
            <a:r>
              <a:rPr lang="de-DE" sz="4000" dirty="0" err="1"/>
              <a:t>Kamath</a:t>
            </a:r>
            <a:r>
              <a:rPr lang="de-DE" sz="4000" dirty="0"/>
              <a:t> et al., 2020)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13CCA45E-C29B-D88C-5AD8-9E75FFA9D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95920F-0963-3E44-219C-8885E246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pPr fontAlgn="ctr"/>
            <a:r>
              <a:rPr lang="de-DE" sz="2000" dirty="0"/>
              <a:t>Real‐</a:t>
            </a:r>
            <a:r>
              <a:rPr lang="de-DE" sz="2000" dirty="0" err="1"/>
              <a:t>world</a:t>
            </a:r>
            <a:r>
              <a:rPr lang="de-DE" sz="2000" dirty="0"/>
              <a:t> QA </a:t>
            </a:r>
            <a:r>
              <a:rPr lang="de-DE" sz="2000" dirty="0" err="1"/>
              <a:t>systems</a:t>
            </a:r>
            <a:r>
              <a:rPr lang="de-DE" sz="2000" dirty="0"/>
              <a:t> </a:t>
            </a:r>
            <a:r>
              <a:rPr lang="de-DE" sz="2000" dirty="0" err="1"/>
              <a:t>must</a:t>
            </a:r>
            <a:r>
              <a:rPr lang="de-DE" sz="2000" dirty="0"/>
              <a:t> handle </a:t>
            </a:r>
            <a:r>
              <a:rPr lang="de-DE" sz="2000" dirty="0" err="1"/>
              <a:t>questions</a:t>
            </a:r>
            <a:r>
              <a:rPr lang="de-DE" sz="2000" dirty="0"/>
              <a:t> </a:t>
            </a:r>
            <a:r>
              <a:rPr lang="de-DE" sz="2000" i="1" dirty="0"/>
              <a:t>outside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scope</a:t>
            </a:r>
            <a:r>
              <a:rPr lang="de-DE" sz="2000" dirty="0"/>
              <a:t> → </a:t>
            </a:r>
            <a:r>
              <a:rPr lang="de-DE" sz="2000" dirty="0" err="1"/>
              <a:t>risk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 </a:t>
            </a:r>
            <a:r>
              <a:rPr lang="de-DE" sz="2000" dirty="0" err="1"/>
              <a:t>increases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The </a:t>
            </a:r>
            <a:r>
              <a:rPr lang="de-DE" sz="2000" dirty="0" err="1"/>
              <a:t>authors</a:t>
            </a:r>
            <a:r>
              <a:rPr lang="de-DE" sz="2000" dirty="0"/>
              <a:t> </a:t>
            </a:r>
            <a:r>
              <a:rPr lang="de-DE" sz="2000" dirty="0" err="1"/>
              <a:t>propose</a:t>
            </a:r>
            <a:r>
              <a:rPr lang="de-DE" sz="2000" dirty="0"/>
              <a:t>: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always</a:t>
            </a:r>
            <a:r>
              <a:rPr lang="de-DE" sz="2000" dirty="0"/>
              <a:t> </a:t>
            </a:r>
            <a:r>
              <a:rPr lang="de-DE" sz="2000" dirty="0" err="1"/>
              <a:t>answering</a:t>
            </a:r>
            <a:r>
              <a:rPr lang="de-DE" sz="2000" dirty="0"/>
              <a:t>, </a:t>
            </a:r>
            <a:r>
              <a:rPr lang="de-DE" sz="2000" dirty="0" err="1"/>
              <a:t>allow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i="1" dirty="0" err="1"/>
              <a:t>abstain</a:t>
            </a:r>
            <a:r>
              <a:rPr lang="de-DE" sz="2000" dirty="0"/>
              <a:t> </a:t>
            </a:r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unsure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Core </a:t>
            </a:r>
            <a:r>
              <a:rPr lang="de-DE" sz="2000" dirty="0" err="1"/>
              <a:t>challenge</a:t>
            </a:r>
            <a:r>
              <a:rPr lang="de-DE" sz="2000" dirty="0"/>
              <a:t>: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confidence</a:t>
            </a:r>
            <a:r>
              <a:rPr lang="de-DE" sz="2000" dirty="0"/>
              <a:t> (</a:t>
            </a:r>
            <a:r>
              <a:rPr lang="de-DE" sz="2000" dirty="0" err="1"/>
              <a:t>its</a:t>
            </a:r>
            <a:r>
              <a:rPr lang="de-DE" sz="2000" dirty="0"/>
              <a:t> “top </a:t>
            </a:r>
            <a:r>
              <a:rPr lang="de-DE" sz="2000" dirty="0" err="1"/>
              <a:t>probability</a:t>
            </a:r>
            <a:r>
              <a:rPr lang="de-DE" sz="2000" dirty="0"/>
              <a:t>”)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b="1" dirty="0"/>
              <a:t>not reliable</a:t>
            </a:r>
            <a:r>
              <a:rPr lang="de-DE" sz="2000" dirty="0"/>
              <a:t> </a:t>
            </a:r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domain</a:t>
            </a:r>
            <a:r>
              <a:rPr lang="de-DE" sz="2000" dirty="0"/>
              <a:t> </a:t>
            </a:r>
            <a:r>
              <a:rPr lang="de-DE" sz="2000" dirty="0" err="1"/>
              <a:t>shifts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Solution: Train a separate </a:t>
            </a:r>
            <a:r>
              <a:rPr lang="de-DE" sz="2000" dirty="0" err="1"/>
              <a:t>calibrator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predicts</a:t>
            </a:r>
            <a:r>
              <a:rPr lang="de-DE" sz="2000" dirty="0"/>
              <a:t> “</a:t>
            </a:r>
            <a:r>
              <a:rPr lang="de-DE" sz="2000" dirty="0" err="1"/>
              <a:t>model</a:t>
            </a:r>
            <a:r>
              <a:rPr lang="de-DE" sz="2000" dirty="0"/>
              <a:t> will </a:t>
            </a:r>
            <a:r>
              <a:rPr lang="de-DE" sz="2000" dirty="0" err="1"/>
              <a:t>err</a:t>
            </a:r>
            <a:r>
              <a:rPr lang="de-DE" sz="2000" dirty="0"/>
              <a:t>?” →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yes</a:t>
            </a:r>
            <a:r>
              <a:rPr lang="de-DE" sz="2000" dirty="0"/>
              <a:t> → </a:t>
            </a:r>
            <a:r>
              <a:rPr lang="de-DE" sz="2000" dirty="0" err="1"/>
              <a:t>abstain</a:t>
            </a:r>
            <a:r>
              <a:rPr lang="de-DE" sz="2000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3B4E8-52E4-450D-5776-8C6E57A3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F0D3175-7A36-88D9-0B26-ACED59697FE4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94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176C2-5BC9-381B-ABFD-F623AE64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D7F5D5B-B8DE-256E-F0BB-27D2CB8C4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F6063CE3-A55B-9BD1-526F-895A1C358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C0FDD297-F713-2582-78D1-C5EB11256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A793F3-F70C-4BE6-74AE-66564DD9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Selective</a:t>
            </a:r>
            <a:r>
              <a:rPr lang="de-DE" sz="4000" dirty="0"/>
              <a:t> Question </a:t>
            </a:r>
            <a:r>
              <a:rPr lang="de-DE" sz="4000" dirty="0" err="1"/>
              <a:t>Answering</a:t>
            </a:r>
            <a:r>
              <a:rPr lang="de-DE" sz="4000" dirty="0"/>
              <a:t> </a:t>
            </a:r>
            <a:r>
              <a:rPr lang="de-DE" sz="4000" dirty="0" err="1"/>
              <a:t>under</a:t>
            </a:r>
            <a:r>
              <a:rPr lang="de-DE" sz="4000" dirty="0"/>
              <a:t> Domain Shift (</a:t>
            </a:r>
            <a:r>
              <a:rPr lang="de-DE" sz="4000" dirty="0" err="1"/>
              <a:t>Kamath</a:t>
            </a:r>
            <a:r>
              <a:rPr lang="de-DE" sz="4000" dirty="0"/>
              <a:t> et al., 2020)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379C49B9-6864-D742-BE3D-78A8C4872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1F808-DE3F-9C08-04E8-A5CFED9C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pPr fontAlgn="ctr"/>
            <a:r>
              <a:rPr lang="de-DE" sz="2000" dirty="0"/>
              <a:t>Key </a:t>
            </a:r>
            <a:r>
              <a:rPr lang="de-DE" sz="2000" dirty="0" err="1"/>
              <a:t>result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System </a:t>
            </a:r>
            <a:r>
              <a:rPr lang="de-DE" sz="2000" dirty="0" err="1"/>
              <a:t>answers</a:t>
            </a:r>
            <a:r>
              <a:rPr lang="de-DE" sz="2000" dirty="0"/>
              <a:t> 56% </a:t>
            </a:r>
            <a:r>
              <a:rPr lang="de-DE" sz="2000" dirty="0" err="1"/>
              <a:t>while</a:t>
            </a:r>
            <a:r>
              <a:rPr lang="de-DE" sz="2000" dirty="0"/>
              <a:t> </a:t>
            </a:r>
            <a:r>
              <a:rPr lang="de-DE" sz="2000" dirty="0" err="1"/>
              <a:t>keeping</a:t>
            </a:r>
            <a:r>
              <a:rPr lang="de-DE" sz="2000" dirty="0"/>
              <a:t> 80% </a:t>
            </a:r>
            <a:r>
              <a:rPr lang="de-DE" sz="2000" dirty="0" err="1"/>
              <a:t>accuracy</a:t>
            </a:r>
            <a:r>
              <a:rPr lang="de-DE" sz="2000" dirty="0"/>
              <a:t>, </a:t>
            </a:r>
            <a:r>
              <a:rPr lang="de-DE" sz="2000" dirty="0" err="1"/>
              <a:t>vs</a:t>
            </a:r>
            <a:r>
              <a:rPr lang="de-DE" sz="2000" dirty="0"/>
              <a:t> </a:t>
            </a:r>
            <a:r>
              <a:rPr lang="de-DE" sz="2000" dirty="0" err="1"/>
              <a:t>baseline</a:t>
            </a:r>
            <a:r>
              <a:rPr lang="de-DE" sz="2000" dirty="0"/>
              <a:t> ~48% at same </a:t>
            </a:r>
            <a:r>
              <a:rPr lang="de-DE" sz="2000" dirty="0" err="1"/>
              <a:t>accuracy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 err="1"/>
              <a:t>Practical</a:t>
            </a:r>
            <a:r>
              <a:rPr lang="de-DE" sz="2000" dirty="0"/>
              <a:t> </a:t>
            </a:r>
            <a:r>
              <a:rPr lang="de-DE" sz="2000" dirty="0" err="1"/>
              <a:t>implication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challenge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build</a:t>
            </a:r>
            <a:r>
              <a:rPr lang="de-DE" sz="2000" dirty="0"/>
              <a:t> a “</a:t>
            </a:r>
            <a:r>
              <a:rPr lang="de-DE" sz="2000" dirty="0" err="1"/>
              <a:t>confidence</a:t>
            </a:r>
            <a:r>
              <a:rPr lang="de-DE" sz="2000" dirty="0"/>
              <a:t>/</a:t>
            </a:r>
            <a:r>
              <a:rPr lang="de-DE" sz="2000" dirty="0" err="1"/>
              <a:t>abstention</a:t>
            </a:r>
            <a:r>
              <a:rPr lang="de-DE" sz="2000" dirty="0"/>
              <a:t>” </a:t>
            </a:r>
            <a:r>
              <a:rPr lang="de-DE" sz="2000" dirty="0" err="1"/>
              <a:t>mechanism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recognise</a:t>
            </a:r>
            <a:r>
              <a:rPr lang="de-DE" sz="2000" dirty="0"/>
              <a:t> evasive </a:t>
            </a:r>
            <a:r>
              <a:rPr lang="de-DE" sz="2000" dirty="0" err="1"/>
              <a:t>or</a:t>
            </a:r>
            <a:r>
              <a:rPr lang="de-DE" sz="2000" dirty="0"/>
              <a:t> out‐</a:t>
            </a:r>
            <a:r>
              <a:rPr lang="de-DE" sz="2000" dirty="0" err="1"/>
              <a:t>of</a:t>
            </a:r>
            <a:r>
              <a:rPr lang="de-DE" sz="2000" dirty="0"/>
              <a:t>‐</a:t>
            </a:r>
            <a:r>
              <a:rPr lang="de-DE" sz="2000" dirty="0" err="1"/>
              <a:t>domain</a:t>
            </a:r>
            <a:r>
              <a:rPr lang="de-DE" sz="2000" dirty="0"/>
              <a:t> </a:t>
            </a:r>
            <a:r>
              <a:rPr lang="de-DE" sz="2000" dirty="0" err="1"/>
              <a:t>answers</a:t>
            </a:r>
            <a:r>
              <a:rPr lang="de-DE" sz="2000" dirty="0"/>
              <a:t> → </a:t>
            </a:r>
            <a:r>
              <a:rPr lang="de-DE" sz="2000" dirty="0" err="1"/>
              <a:t>improves</a:t>
            </a:r>
            <a:r>
              <a:rPr lang="de-DE" sz="2000" dirty="0"/>
              <a:t> </a:t>
            </a:r>
            <a:r>
              <a:rPr lang="de-DE" sz="2000" dirty="0" err="1"/>
              <a:t>reliability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labels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Bonus: </a:t>
            </a:r>
            <a:br>
              <a:rPr lang="de-DE" sz="2000" dirty="0"/>
            </a:br>
            <a:r>
              <a:rPr lang="de-DE" sz="2000" dirty="0" err="1"/>
              <a:t>Using</a:t>
            </a:r>
            <a:r>
              <a:rPr lang="de-DE" sz="2000" dirty="0"/>
              <a:t> a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bit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“out‐</a:t>
            </a:r>
            <a:r>
              <a:rPr lang="de-DE" sz="2000" dirty="0" err="1"/>
              <a:t>of</a:t>
            </a:r>
            <a:r>
              <a:rPr lang="de-DE" sz="2000" dirty="0"/>
              <a:t>‐</a:t>
            </a:r>
            <a:r>
              <a:rPr lang="de-DE" sz="2000" dirty="0" err="1"/>
              <a:t>domain</a:t>
            </a:r>
            <a:r>
              <a:rPr lang="de-DE" sz="2000" dirty="0"/>
              <a:t>”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calibrator</a:t>
            </a:r>
            <a:r>
              <a:rPr lang="de-DE" sz="2000" dirty="0"/>
              <a:t> </a:t>
            </a:r>
            <a:r>
              <a:rPr lang="de-DE" sz="2000" dirty="0" err="1"/>
              <a:t>helps</a:t>
            </a:r>
            <a:r>
              <a:rPr lang="de-DE" sz="2000" dirty="0"/>
              <a:t>—</a:t>
            </a:r>
            <a:r>
              <a:rPr lang="de-DE" sz="2000" dirty="0" err="1"/>
              <a:t>even</a:t>
            </a:r>
            <a:r>
              <a:rPr lang="de-DE" sz="2000" dirty="0"/>
              <a:t>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don’t</a:t>
            </a:r>
            <a:r>
              <a:rPr lang="de-DE" sz="2000" dirty="0"/>
              <a:t> </a:t>
            </a:r>
            <a:r>
              <a:rPr lang="de-DE" sz="2000" dirty="0" err="1"/>
              <a:t>know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exact</a:t>
            </a:r>
            <a:r>
              <a:rPr lang="de-DE" sz="2000" dirty="0"/>
              <a:t> </a:t>
            </a:r>
            <a:r>
              <a:rPr lang="de-DE" sz="2000" dirty="0" err="1"/>
              <a:t>future</a:t>
            </a:r>
            <a:r>
              <a:rPr lang="de-DE" sz="2000" dirty="0"/>
              <a:t> </a:t>
            </a:r>
            <a:r>
              <a:rPr lang="de-DE" sz="2000" dirty="0" err="1"/>
              <a:t>domain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Takeaway: </a:t>
            </a:r>
            <a:br>
              <a:rPr lang="de-DE" sz="2000" dirty="0"/>
            </a:br>
            <a:r>
              <a:rPr lang="de-DE" sz="2000" dirty="0" err="1"/>
              <a:t>It’s</a:t>
            </a:r>
            <a:r>
              <a:rPr lang="de-DE" sz="2000" dirty="0"/>
              <a:t> </a:t>
            </a:r>
            <a:r>
              <a:rPr lang="de-DE" sz="2000" dirty="0" err="1"/>
              <a:t>better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say</a:t>
            </a:r>
            <a:r>
              <a:rPr lang="de-DE" sz="2000" dirty="0"/>
              <a:t> “I </a:t>
            </a:r>
            <a:r>
              <a:rPr lang="de-DE" sz="2000" dirty="0" err="1"/>
              <a:t>don’t</a:t>
            </a:r>
            <a:r>
              <a:rPr lang="de-DE" sz="2000" dirty="0"/>
              <a:t> </a:t>
            </a:r>
            <a:r>
              <a:rPr lang="de-DE" sz="2000" dirty="0" err="1"/>
              <a:t>know</a:t>
            </a:r>
            <a:r>
              <a:rPr lang="de-DE" sz="2000" dirty="0"/>
              <a:t> / </a:t>
            </a:r>
            <a:r>
              <a:rPr lang="de-DE" sz="2000" dirty="0" err="1"/>
              <a:t>abstain</a:t>
            </a:r>
            <a:r>
              <a:rPr lang="de-DE" sz="2000" dirty="0"/>
              <a:t>” </a:t>
            </a:r>
            <a:r>
              <a:rPr lang="de-DE" sz="2000" dirty="0" err="1"/>
              <a:t>than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confidently</a:t>
            </a:r>
            <a:r>
              <a:rPr lang="de-DE" sz="2000" dirty="0"/>
              <a:t> </a:t>
            </a:r>
            <a:r>
              <a:rPr lang="de-DE" sz="2000" dirty="0" err="1"/>
              <a:t>output</a:t>
            </a:r>
            <a:r>
              <a:rPr lang="de-DE" sz="2000" dirty="0"/>
              <a:t> a </a:t>
            </a:r>
            <a:r>
              <a:rPr lang="de-DE" sz="2000" dirty="0" err="1"/>
              <a:t>wrong</a:t>
            </a:r>
            <a:r>
              <a:rPr lang="de-DE" sz="2000" dirty="0"/>
              <a:t> </a:t>
            </a:r>
            <a:r>
              <a:rPr lang="de-DE" sz="2000" dirty="0" err="1"/>
              <a:t>classification</a:t>
            </a:r>
            <a:r>
              <a:rPr lang="de-DE" sz="2000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658FE0-BB43-07CE-40CF-431773B1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2DB1D52-6E0D-EBF3-F4E7-1B00A3C0BC05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39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BA22E-9FD2-276A-A6DB-9A4EFD9A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10AF005C-C630-3EAB-3F2D-EA311839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1D00038-06D9-427F-6333-9E9016CB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C9881D1E-AB02-A98A-550D-89CC7ECB7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128B80-55D6-F89D-A441-64725CED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Deceiving</a:t>
            </a:r>
            <a:r>
              <a:rPr lang="de-DE" sz="4000" dirty="0"/>
              <a:t> QA Models: Hybrid Word-Level </a:t>
            </a:r>
            <a:r>
              <a:rPr lang="de-DE" sz="4000" dirty="0" err="1"/>
              <a:t>Attacks</a:t>
            </a:r>
            <a:r>
              <a:rPr lang="de-DE" sz="4000" dirty="0"/>
              <a:t> (Li et al., 2024)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3625FD79-1F4E-B19D-C6C4-B4A6D931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B867DA-3708-E5C9-1B6E-754673F3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pPr fontAlgn="ctr"/>
            <a:r>
              <a:rPr lang="de-DE" sz="2000" dirty="0"/>
              <a:t>Modern QA </a:t>
            </a:r>
            <a:r>
              <a:rPr lang="de-DE" sz="2000" dirty="0" err="1"/>
              <a:t>systems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good</a:t>
            </a:r>
            <a:r>
              <a:rPr lang="de-DE" sz="2000" dirty="0"/>
              <a:t> but fragile: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word</a:t>
            </a:r>
            <a:r>
              <a:rPr lang="de-DE" sz="2000" dirty="0"/>
              <a:t>-level </a:t>
            </a:r>
            <a:r>
              <a:rPr lang="de-DE" sz="2000" dirty="0" err="1"/>
              <a:t>changes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derail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 err="1"/>
              <a:t>Focuses</a:t>
            </a:r>
            <a:r>
              <a:rPr lang="de-DE" sz="2000" dirty="0"/>
              <a:t> on </a:t>
            </a:r>
            <a:r>
              <a:rPr lang="de-DE" sz="2000" dirty="0" err="1"/>
              <a:t>adversarial</a:t>
            </a:r>
            <a:r>
              <a:rPr lang="de-DE" sz="2000" dirty="0"/>
              <a:t> </a:t>
            </a:r>
            <a:r>
              <a:rPr lang="de-DE" sz="2000" dirty="0" err="1"/>
              <a:t>attacks</a:t>
            </a:r>
            <a:r>
              <a:rPr lang="de-DE" sz="2000" dirty="0"/>
              <a:t> (=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QA Models at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world</a:t>
            </a:r>
            <a:r>
              <a:rPr lang="de-DE" sz="2000" dirty="0"/>
              <a:t>-level, so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answer</a:t>
            </a:r>
            <a:r>
              <a:rPr lang="de-DE" sz="2000" dirty="0"/>
              <a:t> </a:t>
            </a:r>
            <a:r>
              <a:rPr lang="de-DE" sz="2000" dirty="0" err="1"/>
              <a:t>becomes</a:t>
            </a:r>
            <a:r>
              <a:rPr lang="de-DE" sz="2000" dirty="0"/>
              <a:t> </a:t>
            </a:r>
            <a:r>
              <a:rPr lang="de-DE" sz="2000" dirty="0" err="1"/>
              <a:t>wrong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irrelevant)</a:t>
            </a:r>
          </a:p>
          <a:p>
            <a:pPr fontAlgn="ctr"/>
            <a:r>
              <a:rPr lang="de-DE" sz="2000" dirty="0" err="1"/>
              <a:t>introduce</a:t>
            </a:r>
            <a:r>
              <a:rPr lang="de-DE" sz="2000" dirty="0"/>
              <a:t> „</a:t>
            </a:r>
            <a:r>
              <a:rPr lang="de-DE" sz="2000" b="1" dirty="0"/>
              <a:t>QA-</a:t>
            </a:r>
            <a:r>
              <a:rPr lang="de-DE" sz="2000" b="1" dirty="0" err="1"/>
              <a:t>Attack</a:t>
            </a:r>
            <a:r>
              <a:rPr lang="de-DE" sz="2000" b="1" dirty="0"/>
              <a:t>“</a:t>
            </a:r>
            <a:r>
              <a:rPr lang="de-DE" sz="2000" dirty="0"/>
              <a:t>, </a:t>
            </a:r>
            <a:r>
              <a:rPr lang="de-DE" sz="2000" dirty="0" err="1"/>
              <a:t>which</a:t>
            </a:r>
            <a:r>
              <a:rPr lang="de-DE" sz="2000" dirty="0"/>
              <a:t> alters </a:t>
            </a:r>
            <a:r>
              <a:rPr lang="de-DE" sz="2000" dirty="0" err="1"/>
              <a:t>questions</a:t>
            </a:r>
            <a:r>
              <a:rPr lang="de-DE" sz="2000" dirty="0"/>
              <a:t>/</a:t>
            </a:r>
            <a:r>
              <a:rPr lang="de-DE" sz="2000" dirty="0" err="1"/>
              <a:t>context</a:t>
            </a:r>
            <a:r>
              <a:rPr lang="de-DE" sz="2000" dirty="0"/>
              <a:t> at 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level</a:t>
            </a:r>
            <a:r>
              <a:rPr lang="de-DE" sz="2000" dirty="0"/>
              <a:t> (</a:t>
            </a:r>
            <a:r>
              <a:rPr lang="de-DE" sz="2000" dirty="0" err="1"/>
              <a:t>synonyms</a:t>
            </a:r>
            <a:r>
              <a:rPr lang="de-DE" sz="2000" dirty="0"/>
              <a:t>, </a:t>
            </a:r>
            <a:r>
              <a:rPr lang="de-DE" sz="2000" dirty="0" err="1"/>
              <a:t>insertions</a:t>
            </a:r>
            <a:r>
              <a:rPr lang="de-DE" sz="2000" dirty="0"/>
              <a:t>, </a:t>
            </a:r>
            <a:r>
              <a:rPr lang="de-DE" sz="2000" dirty="0" err="1"/>
              <a:t>deletions</a:t>
            </a:r>
            <a:r>
              <a:rPr lang="de-DE" sz="2000" dirty="0"/>
              <a:t>)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fool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Key </a:t>
            </a:r>
            <a:r>
              <a:rPr lang="de-DE" sz="2000" dirty="0" err="1"/>
              <a:t>finding</a:t>
            </a:r>
            <a:r>
              <a:rPr lang="de-DE" sz="2000" dirty="0"/>
              <a:t>: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not robust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these</a:t>
            </a:r>
            <a:r>
              <a:rPr lang="de-DE" sz="2000" dirty="0"/>
              <a:t> </a:t>
            </a:r>
            <a:r>
              <a:rPr lang="de-DE" sz="2000" dirty="0" err="1"/>
              <a:t>word</a:t>
            </a:r>
            <a:r>
              <a:rPr lang="de-DE" sz="2000" dirty="0"/>
              <a:t>-level </a:t>
            </a:r>
            <a:r>
              <a:rPr lang="de-DE" sz="2000" dirty="0" err="1"/>
              <a:t>attacks</a:t>
            </a:r>
            <a:r>
              <a:rPr lang="de-DE" sz="2000" dirty="0"/>
              <a:t> -</a:t>
            </a:r>
            <a:r>
              <a:rPr lang="de-DE" sz="2000" dirty="0" err="1"/>
              <a:t>meaning</a:t>
            </a:r>
            <a:r>
              <a:rPr lang="de-DE" sz="2000" dirty="0"/>
              <a:t>, </a:t>
            </a:r>
            <a:r>
              <a:rPr lang="de-DE" sz="2000" dirty="0" err="1"/>
              <a:t>when</a:t>
            </a:r>
            <a:r>
              <a:rPr lang="de-DE" sz="2000" dirty="0"/>
              <a:t> an </a:t>
            </a:r>
            <a:r>
              <a:rPr lang="de-DE" sz="2000" dirty="0" err="1"/>
              <a:t>answer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slightly</a:t>
            </a:r>
            <a:r>
              <a:rPr lang="de-DE" sz="2000" dirty="0"/>
              <a:t> </a:t>
            </a:r>
            <a:r>
              <a:rPr lang="de-DE" sz="2000" dirty="0" err="1"/>
              <a:t>manipulated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system’s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drops</a:t>
            </a:r>
            <a:r>
              <a:rPr lang="de-DE" sz="2000" dirty="0"/>
              <a:t> </a:t>
            </a:r>
            <a:r>
              <a:rPr lang="de-DE" sz="2000" dirty="0" err="1"/>
              <a:t>significantly</a:t>
            </a:r>
            <a:endParaRPr lang="de-DE" sz="2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6A779-4C69-6213-5999-0A92E85B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AE7654-2343-BC31-4740-D204CC7BB8D4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02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80DE4-4530-9474-5583-FC262CEAA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BE55B07-72F3-ABF1-0FD7-7B7119C6A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FCB1B112-C6AE-DFAF-61F5-F043C66DC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39D05759-52E4-3755-6D02-CFFDDAC8B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95E1D5-B0EE-4083-956C-0E39F213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Deceiving</a:t>
            </a:r>
            <a:r>
              <a:rPr lang="de-DE" sz="4000" dirty="0"/>
              <a:t> QA Models: Hybrid Word-Level </a:t>
            </a:r>
            <a:r>
              <a:rPr lang="de-DE" sz="4000" dirty="0" err="1"/>
              <a:t>Attacks</a:t>
            </a:r>
            <a:r>
              <a:rPr lang="de-DE" sz="4000" dirty="0"/>
              <a:t> (Li et al., 2024)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E1C34C13-0A73-DBBD-A9E1-15D332C0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FBA853-39C5-58C4-E4B7-4136F469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 fontScale="85000" lnSpcReduction="10000"/>
          </a:bodyPr>
          <a:lstStyle/>
          <a:p>
            <a:pPr fontAlgn="ctr"/>
            <a:r>
              <a:rPr lang="de-DE" dirty="0" err="1"/>
              <a:t>Implication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challenge</a:t>
            </a:r>
            <a:r>
              <a:rPr lang="de-DE" dirty="0"/>
              <a:t>: Evasive </a:t>
            </a:r>
            <a:r>
              <a:rPr lang="de-DE" dirty="0" err="1"/>
              <a:t>answers</a:t>
            </a:r>
            <a:r>
              <a:rPr lang="de-DE" dirty="0"/>
              <a:t> in </a:t>
            </a: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contexts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</a:t>
            </a:r>
            <a:r>
              <a:rPr lang="de-DE" dirty="0"/>
              <a:t> like </a:t>
            </a:r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: </a:t>
            </a:r>
            <a:r>
              <a:rPr lang="de-DE" dirty="0" err="1"/>
              <a:t>superficially</a:t>
            </a:r>
            <a:r>
              <a:rPr lang="de-DE" dirty="0"/>
              <a:t> plausible but </a:t>
            </a:r>
            <a:r>
              <a:rPr lang="de-DE" dirty="0" err="1"/>
              <a:t>semantically</a:t>
            </a:r>
            <a:r>
              <a:rPr lang="de-DE" dirty="0"/>
              <a:t> different.</a:t>
            </a:r>
          </a:p>
          <a:p>
            <a:pPr fontAlgn="ctr"/>
            <a:r>
              <a:rPr lang="de-DE" dirty="0" err="1"/>
              <a:t>Therefore</a:t>
            </a:r>
            <a:r>
              <a:rPr lang="de-DE" dirty="0"/>
              <a:t>: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i="1" dirty="0"/>
              <a:t>explicit</a:t>
            </a:r>
            <a:r>
              <a:rPr lang="de-DE" dirty="0"/>
              <a:t> </a:t>
            </a:r>
            <a:r>
              <a:rPr lang="de-DE" dirty="0" err="1"/>
              <a:t>evasion</a:t>
            </a:r>
            <a:r>
              <a:rPr lang="de-DE" dirty="0"/>
              <a:t>, but also </a:t>
            </a:r>
            <a:r>
              <a:rPr lang="de-DE" dirty="0" err="1"/>
              <a:t>be</a:t>
            </a:r>
            <a:r>
              <a:rPr lang="de-DE" dirty="0"/>
              <a:t> sensitive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 err="1"/>
              <a:t>subtle</a:t>
            </a:r>
            <a:r>
              <a:rPr lang="de-DE" i="1" dirty="0"/>
              <a:t> </a:t>
            </a:r>
            <a:r>
              <a:rPr lang="de-DE" i="1" dirty="0" err="1"/>
              <a:t>meaning</a:t>
            </a:r>
            <a:r>
              <a:rPr lang="de-DE" i="1" dirty="0"/>
              <a:t> </a:t>
            </a:r>
            <a:r>
              <a:rPr lang="de-DE" i="1" dirty="0" err="1"/>
              <a:t>shifts</a:t>
            </a:r>
            <a:r>
              <a:rPr lang="de-DE" dirty="0"/>
              <a:t>.</a:t>
            </a:r>
          </a:p>
          <a:p>
            <a:pPr fontAlgn="ctr"/>
            <a:r>
              <a:rPr lang="de-DE" dirty="0"/>
              <a:t>Takeaway: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b="1" dirty="0" err="1"/>
              <a:t>robustness</a:t>
            </a:r>
            <a:r>
              <a:rPr lang="de-DE" b="1" dirty="0"/>
              <a:t> </a:t>
            </a:r>
            <a:r>
              <a:rPr lang="de-DE" b="1" dirty="0" err="1"/>
              <a:t>checks</a:t>
            </a:r>
            <a:r>
              <a:rPr lang="de-DE" dirty="0"/>
              <a:t> (</a:t>
            </a:r>
            <a:r>
              <a:rPr lang="de-DE" dirty="0" err="1"/>
              <a:t>word‐level</a:t>
            </a:r>
            <a:r>
              <a:rPr lang="de-DE" dirty="0"/>
              <a:t>/</a:t>
            </a:r>
            <a:r>
              <a:rPr lang="de-DE" dirty="0" err="1"/>
              <a:t>hyper‐subtle</a:t>
            </a:r>
            <a:r>
              <a:rPr lang="de-DE" dirty="0"/>
              <a:t> feature </a:t>
            </a:r>
            <a:r>
              <a:rPr lang="de-DE" dirty="0" err="1"/>
              <a:t>inspection</a:t>
            </a:r>
            <a:r>
              <a:rPr lang="de-DE" dirty="0"/>
              <a:t>) and </a:t>
            </a:r>
            <a:r>
              <a:rPr lang="de-DE" b="1" dirty="0" err="1"/>
              <a:t>confidence</a:t>
            </a:r>
            <a:r>
              <a:rPr lang="de-DE" b="1" dirty="0"/>
              <a:t> </a:t>
            </a:r>
            <a:r>
              <a:rPr lang="de-DE" b="1" dirty="0" err="1"/>
              <a:t>calibration</a:t>
            </a:r>
            <a:r>
              <a:rPr lang="de-DE" dirty="0"/>
              <a:t> (</a:t>
            </a:r>
            <a:r>
              <a:rPr lang="de-DE" dirty="0" err="1"/>
              <a:t>flagging</a:t>
            </a:r>
            <a:r>
              <a:rPr lang="de-DE" dirty="0"/>
              <a:t> probable “</a:t>
            </a:r>
            <a:r>
              <a:rPr lang="de-DE" dirty="0" err="1"/>
              <a:t>trick</a:t>
            </a:r>
            <a:r>
              <a:rPr lang="de-DE" dirty="0"/>
              <a:t>” </a:t>
            </a:r>
            <a:r>
              <a:rPr lang="de-DE" dirty="0" err="1"/>
              <a:t>answers</a:t>
            </a:r>
            <a:r>
              <a:rPr lang="de-DE" dirty="0"/>
              <a:t>)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.</a:t>
            </a:r>
          </a:p>
          <a:p>
            <a:pPr lvl="1" fontAlgn="ctr"/>
            <a:r>
              <a:rPr lang="de-DE" dirty="0"/>
              <a:t>Even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high,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subtly</a:t>
            </a:r>
            <a:r>
              <a:rPr lang="de-DE" dirty="0"/>
              <a:t> </a:t>
            </a:r>
            <a:r>
              <a:rPr lang="de-DE" dirty="0" err="1"/>
              <a:t>altered</a:t>
            </a:r>
            <a:endParaRPr lang="de-DE" dirty="0"/>
          </a:p>
          <a:p>
            <a:pPr lvl="1" fontAlgn="ctr"/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achieving</a:t>
            </a:r>
            <a:r>
              <a:rPr lang="de-DE" dirty="0"/>
              <a:t> high </a:t>
            </a:r>
            <a:r>
              <a:rPr lang="de-DE" dirty="0" err="1"/>
              <a:t>accuracy</a:t>
            </a:r>
            <a:r>
              <a:rPr lang="de-DE" dirty="0"/>
              <a:t> on „normal“ </a:t>
            </a:r>
            <a:r>
              <a:rPr lang="de-DE" dirty="0" err="1"/>
              <a:t>data</a:t>
            </a:r>
            <a:r>
              <a:rPr lang="de-DE" dirty="0"/>
              <a:t>! </a:t>
            </a:r>
            <a:br>
              <a:rPr lang="de-DE" dirty="0"/>
            </a:br>
            <a:r>
              <a:rPr lang="de-DE" dirty="0"/>
              <a:t>-&gt; Models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on „</a:t>
            </a:r>
            <a:r>
              <a:rPr lang="de-DE" dirty="0" err="1"/>
              <a:t>harder</a:t>
            </a:r>
            <a:r>
              <a:rPr lang="de-DE" dirty="0"/>
              <a:t>“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adversarial</a:t>
            </a:r>
            <a:r>
              <a:rPr lang="de-DE" dirty="0"/>
              <a:t>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39AF6-276D-A1FB-1423-A54787C5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A099F6F-8B32-F01D-1DBA-6DA5BC63BB6E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387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9ACF0-6CEE-7A65-5206-3B24E36EB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5CFD4D6-E842-8812-174F-9A19EF04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9FB98A59-A082-770D-241D-DC526E07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25002887-35F7-36A0-7417-25DB89DAC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98E29-F1B8-E320-EC10-04026C28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Measuring</a:t>
            </a:r>
            <a:r>
              <a:rPr lang="de-DE" sz="4000" dirty="0"/>
              <a:t> </a:t>
            </a:r>
            <a:r>
              <a:rPr lang="de-DE" sz="4000" dirty="0" err="1"/>
              <a:t>Answer</a:t>
            </a:r>
            <a:r>
              <a:rPr lang="de-DE" sz="4000" dirty="0"/>
              <a:t> Quality in Political Question Time (</a:t>
            </a:r>
            <a:r>
              <a:rPr lang="de-DE" sz="4000" dirty="0" err="1"/>
              <a:t>Morrier</a:t>
            </a:r>
            <a:r>
              <a:rPr lang="de-DE" sz="4000" dirty="0"/>
              <a:t> et al., 2025)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9EEF4541-6AFC-9040-65F5-DFF2D1AB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7EE54C-B46C-FF27-0C5C-A31F34A7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 fontScale="92500" lnSpcReduction="20000"/>
          </a:bodyPr>
          <a:lstStyle/>
          <a:p>
            <a:r>
              <a:rPr lang="de-DE" dirty="0"/>
              <a:t>Content: </a:t>
            </a:r>
            <a:r>
              <a:rPr lang="de-DE" b="1" dirty="0" err="1"/>
              <a:t>measure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quality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political</a:t>
            </a:r>
            <a:r>
              <a:rPr lang="de-DE" b="1" dirty="0"/>
              <a:t> </a:t>
            </a:r>
            <a:r>
              <a:rPr lang="de-DE" b="1" dirty="0" err="1"/>
              <a:t>answers</a:t>
            </a:r>
            <a:r>
              <a:rPr lang="de-DE" b="1" dirty="0"/>
              <a:t> </a:t>
            </a:r>
            <a:r>
              <a:rPr lang="de-DE" b="1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-model </a:t>
            </a:r>
            <a:r>
              <a:rPr lang="de-DE" dirty="0" err="1"/>
              <a:t>embeddings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human </a:t>
            </a:r>
            <a:r>
              <a:rPr lang="de-DE" dirty="0" err="1"/>
              <a:t>ratings</a:t>
            </a:r>
            <a:r>
              <a:rPr lang="de-DE" dirty="0"/>
              <a:t>. (like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)</a:t>
            </a:r>
            <a:endParaRPr lang="de-DE" dirty="0"/>
          </a:p>
          <a:p>
            <a:r>
              <a:rPr lang="de-DE" dirty="0"/>
              <a:t>Goal: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a </a:t>
            </a:r>
            <a:r>
              <a:rPr lang="de-DE" dirty="0" err="1"/>
              <a:t>politician’s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i="1" dirty="0" err="1"/>
              <a:t>matches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.</a:t>
            </a:r>
          </a:p>
          <a:p>
            <a:r>
              <a:rPr lang="de-DE" dirty="0"/>
              <a:t>Method: Use a </a:t>
            </a:r>
            <a:r>
              <a:rPr lang="de-DE" b="1" dirty="0" err="1"/>
              <a:t>semantic</a:t>
            </a:r>
            <a:r>
              <a:rPr lang="de-DE" b="1" dirty="0"/>
              <a:t> </a:t>
            </a:r>
            <a:r>
              <a:rPr lang="de-DE" b="1" dirty="0" err="1"/>
              <a:t>similarity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r>
              <a:rPr lang="de-DE" dirty="0"/>
              <a:t> (a type </a:t>
            </a:r>
            <a:r>
              <a:rPr lang="de-DE" dirty="0" err="1"/>
              <a:t>of</a:t>
            </a:r>
            <a:r>
              <a:rPr lang="de-DE" dirty="0"/>
              <a:t> AI </a:t>
            </a:r>
            <a:r>
              <a:rPr lang="de-DE" dirty="0" err="1"/>
              <a:t>embedding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pair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real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“</a:t>
            </a:r>
            <a:r>
              <a:rPr lang="de-DE" dirty="0" err="1"/>
              <a:t>distractor</a:t>
            </a:r>
            <a:r>
              <a:rPr lang="de-DE" dirty="0"/>
              <a:t>” </a:t>
            </a:r>
            <a:r>
              <a:rPr lang="de-DE" dirty="0" err="1"/>
              <a:t>answers</a:t>
            </a:r>
            <a:r>
              <a:rPr lang="de-DE" dirty="0"/>
              <a:t>.</a:t>
            </a:r>
          </a:p>
          <a:p>
            <a:pPr fontAlgn="ctr"/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asking</a:t>
            </a:r>
            <a:r>
              <a:rPr lang="de-DE" dirty="0"/>
              <a:t> </a:t>
            </a:r>
            <a:r>
              <a:rPr lang="de-DE" dirty="0" err="1"/>
              <a:t>humans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an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“</a:t>
            </a:r>
            <a:r>
              <a:rPr lang="de-DE" dirty="0" err="1"/>
              <a:t>good</a:t>
            </a:r>
            <a:r>
              <a:rPr lang="de-DE" dirty="0"/>
              <a:t>,”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an AI </a:t>
            </a:r>
            <a:r>
              <a:rPr lang="de-DE" dirty="0" err="1"/>
              <a:t>can</a:t>
            </a:r>
            <a:r>
              <a:rPr lang="de-DE" dirty="0"/>
              <a:t> link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. The </a:t>
            </a:r>
            <a:r>
              <a:rPr lang="de-DE" dirty="0" err="1"/>
              <a:t>harder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5C1A8-C24F-033E-3848-0E3CEB13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FC84D6-B68A-4800-9ECF-B4F87E712E5B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234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B7A3A-9148-C549-C39B-F12E1283E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3F29C76-3873-8634-C299-2CD2C4DF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FDF791AC-1F0D-D289-74E8-E96EB7A2D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7AFAE8D0-BDC1-524D-23E4-BB41F93E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0E09B-4E4A-3E75-D009-2DF6A83C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Measuring</a:t>
            </a:r>
            <a:r>
              <a:rPr lang="de-DE" sz="4000" dirty="0"/>
              <a:t> </a:t>
            </a:r>
            <a:r>
              <a:rPr lang="de-DE" sz="4000" dirty="0" err="1"/>
              <a:t>Answer</a:t>
            </a:r>
            <a:r>
              <a:rPr lang="de-DE" sz="4000" dirty="0"/>
              <a:t> Quality in Political Question Time (</a:t>
            </a:r>
            <a:r>
              <a:rPr lang="de-DE" sz="4000" dirty="0" err="1"/>
              <a:t>Morrier</a:t>
            </a:r>
            <a:r>
              <a:rPr lang="de-DE" sz="4000" dirty="0"/>
              <a:t> et al., 2025)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6A79C608-1D92-C855-9AED-22FE72CB4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C9F310-FEF4-3DBC-4107-8E1A5ACB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pPr fontAlgn="ctr"/>
            <a:r>
              <a:rPr lang="de-DE" dirty="0"/>
              <a:t>Key </a:t>
            </a:r>
            <a:r>
              <a:rPr lang="de-DE" dirty="0" err="1"/>
              <a:t>findings</a:t>
            </a:r>
            <a:r>
              <a:rPr lang="de-DE" dirty="0"/>
              <a:t>:</a:t>
            </a:r>
          </a:p>
          <a:p>
            <a:pPr lvl="1" fontAlgn="ctr"/>
            <a:r>
              <a:rPr lang="de-DE" dirty="0"/>
              <a:t>On </a:t>
            </a:r>
            <a:r>
              <a:rPr lang="de-DE" dirty="0" err="1"/>
              <a:t>average</a:t>
            </a:r>
            <a:r>
              <a:rPr lang="de-DE" dirty="0"/>
              <a:t>, </a:t>
            </a:r>
            <a:r>
              <a:rPr lang="de-DE" b="1" dirty="0" err="1"/>
              <a:t>answers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semantically</a:t>
            </a:r>
            <a:r>
              <a:rPr lang="de-DE" b="1" dirty="0"/>
              <a:t> </a:t>
            </a:r>
            <a:r>
              <a:rPr lang="de-DE" b="1" dirty="0" err="1"/>
              <a:t>closer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their</a:t>
            </a:r>
            <a:r>
              <a:rPr lang="de-DE" b="1" dirty="0"/>
              <a:t> </a:t>
            </a:r>
            <a:r>
              <a:rPr lang="de-DE" b="1" dirty="0" err="1"/>
              <a:t>questions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distractors</a:t>
            </a:r>
            <a:r>
              <a:rPr lang="de-DE" dirty="0"/>
              <a:t> but </a:t>
            </a:r>
            <a:r>
              <a:rPr lang="de-DE" b="1" dirty="0" err="1"/>
              <a:t>quality</a:t>
            </a:r>
            <a:r>
              <a:rPr lang="de-DE" b="1" dirty="0"/>
              <a:t> </a:t>
            </a:r>
            <a:r>
              <a:rPr lang="de-DE" b="1" dirty="0" err="1"/>
              <a:t>varies</a:t>
            </a:r>
            <a:r>
              <a:rPr lang="de-DE" b="1" dirty="0"/>
              <a:t> </a:t>
            </a:r>
            <a:r>
              <a:rPr lang="de-DE" b="1" dirty="0" err="1"/>
              <a:t>widely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/>
              <a:t>Sensitive </a:t>
            </a:r>
            <a:r>
              <a:rPr lang="de-DE" b="1" dirty="0" err="1"/>
              <a:t>topics</a:t>
            </a:r>
            <a:r>
              <a:rPr lang="de-DE" dirty="0"/>
              <a:t> (e.g., </a:t>
            </a:r>
            <a:r>
              <a:rPr lang="de-DE" dirty="0" err="1"/>
              <a:t>scandals</a:t>
            </a:r>
            <a:r>
              <a:rPr lang="de-DE" dirty="0"/>
              <a:t>, </a:t>
            </a:r>
            <a:r>
              <a:rPr lang="de-DE" dirty="0" err="1"/>
              <a:t>immigration</a:t>
            </a:r>
            <a:r>
              <a:rPr lang="de-DE" dirty="0"/>
              <a:t>) </a:t>
            </a:r>
            <a:r>
              <a:rPr lang="de-DE" dirty="0" err="1"/>
              <a:t>yield</a:t>
            </a:r>
            <a:r>
              <a:rPr lang="de-DE" dirty="0"/>
              <a:t> </a:t>
            </a:r>
            <a:r>
              <a:rPr lang="de-DE" i="1" dirty="0" err="1"/>
              <a:t>lower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match </a:t>
            </a:r>
            <a:r>
              <a:rPr lang="de-DE" dirty="0" err="1"/>
              <a:t>scores</a:t>
            </a:r>
            <a:r>
              <a:rPr lang="de-DE" dirty="0"/>
              <a:t> → </a:t>
            </a:r>
            <a:r>
              <a:rPr lang="de-DE" dirty="0" err="1"/>
              <a:t>more</a:t>
            </a:r>
            <a:r>
              <a:rPr lang="de-DE" dirty="0"/>
              <a:t> evasive </a:t>
            </a:r>
            <a:r>
              <a:rPr lang="de-DE" dirty="0" err="1"/>
              <a:t>or</a:t>
            </a:r>
            <a:r>
              <a:rPr lang="de-DE" dirty="0"/>
              <a:t> off-topic </a:t>
            </a:r>
            <a:r>
              <a:rPr lang="de-DE" dirty="0" err="1"/>
              <a:t>answers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 err="1"/>
              <a:t>Institutional</a:t>
            </a:r>
            <a:r>
              <a:rPr lang="de-DE" b="1" dirty="0"/>
              <a:t> </a:t>
            </a:r>
            <a:r>
              <a:rPr lang="de-DE" b="1" dirty="0" err="1"/>
              <a:t>context</a:t>
            </a:r>
            <a:r>
              <a:rPr lang="de-DE" b="1" dirty="0"/>
              <a:t> </a:t>
            </a:r>
            <a:r>
              <a:rPr lang="de-DE" b="1" dirty="0" err="1"/>
              <a:t>matters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governments</a:t>
            </a:r>
            <a:r>
              <a:rPr lang="de-DE" dirty="0"/>
              <a:t> </a:t>
            </a:r>
            <a:r>
              <a:rPr lang="de-DE" dirty="0" err="1"/>
              <a:t>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-quality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relevant) </a:t>
            </a:r>
            <a:r>
              <a:rPr lang="de-DE" dirty="0" err="1"/>
              <a:t>answers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 err="1"/>
              <a:t>Answer</a:t>
            </a:r>
            <a:r>
              <a:rPr lang="de-DE" b="1" dirty="0"/>
              <a:t> </a:t>
            </a:r>
            <a:r>
              <a:rPr lang="de-DE" b="1" dirty="0" err="1"/>
              <a:t>length</a:t>
            </a:r>
            <a:r>
              <a:rPr lang="de-DE" dirty="0"/>
              <a:t> </a:t>
            </a:r>
            <a:r>
              <a:rPr lang="de-DE" dirty="0" err="1"/>
              <a:t>correlates</a:t>
            </a:r>
            <a:r>
              <a:rPr lang="de-DE" dirty="0"/>
              <a:t> </a:t>
            </a:r>
            <a:r>
              <a:rPr lang="de-DE" dirty="0" err="1"/>
              <a:t>positively</a:t>
            </a:r>
            <a:r>
              <a:rPr lang="de-DE" dirty="0"/>
              <a:t> but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: </a:t>
            </a:r>
            <a:r>
              <a:rPr lang="de-DE" dirty="0" err="1"/>
              <a:t>longer</a:t>
            </a:r>
            <a:r>
              <a:rPr lang="de-DE" dirty="0"/>
              <a:t> ≈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clearer</a:t>
            </a:r>
            <a:r>
              <a:rPr lang="de-DE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9290E-78B1-88F0-D0C7-C0CD5857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C55BC1C-2987-F1FE-DD4F-13E0BBDB4577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1601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DA22A-5899-BCAD-1E76-1155EA64F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1DA02DF-5AE6-8E22-D913-C6E0B2AA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97F5925C-F5A1-C8E2-6642-5889159F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E11F513F-5D14-98FB-E400-B338C0F5D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98C64E-78B6-BE4D-4136-7B9AF827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Measuring</a:t>
            </a:r>
            <a:r>
              <a:rPr lang="de-DE" sz="4000" dirty="0"/>
              <a:t> </a:t>
            </a:r>
            <a:r>
              <a:rPr lang="de-DE" sz="4000" dirty="0" err="1"/>
              <a:t>Answer</a:t>
            </a:r>
            <a:r>
              <a:rPr lang="de-DE" sz="4000" dirty="0"/>
              <a:t> Quality in Political Question Time (</a:t>
            </a:r>
            <a:r>
              <a:rPr lang="de-DE" sz="4000" dirty="0" err="1"/>
              <a:t>Morrier</a:t>
            </a:r>
            <a:r>
              <a:rPr lang="de-DE" sz="4000" dirty="0"/>
              <a:t> et al., 2025)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61ADEFA5-D6B6-9AE6-102C-0BF6F38E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2E13C-F043-953E-A979-E07996A9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 fontScale="92500"/>
          </a:bodyPr>
          <a:lstStyle/>
          <a:p>
            <a:pPr font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matters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:</a:t>
            </a:r>
          </a:p>
          <a:p>
            <a:pPr lvl="1" fontAlgn="ctr"/>
            <a:r>
              <a:rPr lang="de-DE" dirty="0"/>
              <a:t>The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a </a:t>
            </a:r>
            <a:r>
              <a:rPr lang="de-DE" b="1" dirty="0"/>
              <a:t>quantitative </a:t>
            </a:r>
            <a:r>
              <a:rPr lang="de-DE" b="1" dirty="0" err="1"/>
              <a:t>way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detect</a:t>
            </a:r>
            <a:r>
              <a:rPr lang="de-DE" b="1" dirty="0"/>
              <a:t> </a:t>
            </a:r>
            <a:r>
              <a:rPr lang="de-DE" b="1" dirty="0" err="1"/>
              <a:t>evasiveness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 err="1"/>
              <a:t>Semantic</a:t>
            </a:r>
            <a:r>
              <a:rPr lang="de-DE" b="1" dirty="0"/>
              <a:t> </a:t>
            </a:r>
            <a:r>
              <a:rPr lang="de-DE" b="1" dirty="0" err="1"/>
              <a:t>similarity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</a:t>
            </a:r>
            <a:r>
              <a:rPr lang="de-DE" dirty="0" err="1"/>
              <a:t>question</a:t>
            </a:r>
            <a:r>
              <a:rPr lang="de-DE" dirty="0"/>
              <a:t> and an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powerful, domain-neutral </a:t>
            </a:r>
            <a:r>
              <a:rPr lang="de-DE" dirty="0" err="1"/>
              <a:t>signal</a:t>
            </a:r>
            <a:r>
              <a:rPr lang="de-DE" dirty="0"/>
              <a:t>:</a:t>
            </a:r>
          </a:p>
          <a:p>
            <a:pPr lvl="2" fontAlgn="ctr"/>
            <a:r>
              <a:rPr lang="de-DE" dirty="0"/>
              <a:t>High </a:t>
            </a:r>
            <a:r>
              <a:rPr lang="de-DE" dirty="0" err="1"/>
              <a:t>similarity</a:t>
            </a:r>
            <a:r>
              <a:rPr lang="de-DE" dirty="0"/>
              <a:t> →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reply</a:t>
            </a:r>
            <a:endParaRPr lang="de-DE" dirty="0"/>
          </a:p>
          <a:p>
            <a:pPr lvl="2" fontAlgn="ctr"/>
            <a:r>
              <a:rPr lang="de-DE" dirty="0"/>
              <a:t>Low </a:t>
            </a:r>
            <a:r>
              <a:rPr lang="de-DE" dirty="0" err="1"/>
              <a:t>similarity</a:t>
            </a:r>
            <a:r>
              <a:rPr lang="de-DE" dirty="0"/>
              <a:t> → possible </a:t>
            </a:r>
            <a:r>
              <a:rPr lang="de-DE" dirty="0" err="1"/>
              <a:t>evasion</a:t>
            </a:r>
            <a:r>
              <a:rPr lang="de-DE" dirty="0"/>
              <a:t> / non-</a:t>
            </a:r>
            <a:r>
              <a:rPr lang="de-DE" dirty="0" err="1"/>
              <a:t>reply</a:t>
            </a:r>
            <a:endParaRPr lang="de-DE" dirty="0"/>
          </a:p>
          <a:p>
            <a:pPr lvl="1" fontAlgn="ctr"/>
            <a:r>
              <a:rPr lang="de-DE" dirty="0"/>
              <a:t>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b="1" dirty="0"/>
              <a:t>feature </a:t>
            </a:r>
            <a:r>
              <a:rPr lang="de-DE" b="1" dirty="0" err="1"/>
              <a:t>or</a:t>
            </a:r>
            <a:r>
              <a:rPr lang="de-DE" b="1" dirty="0"/>
              <a:t> sub-module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clarity-classification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</a:t>
            </a:r>
          </a:p>
          <a:p>
            <a:pPr lvl="1" fontAlgn="ctr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b="1" dirty="0" err="1"/>
              <a:t>pre</a:t>
            </a:r>
            <a:r>
              <a:rPr lang="de-DE" b="1" dirty="0"/>
              <a:t>-train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on </a:t>
            </a:r>
            <a:r>
              <a:rPr lang="de-DE" dirty="0" err="1"/>
              <a:t>this</a:t>
            </a:r>
            <a:r>
              <a:rPr lang="de-DE" dirty="0"/>
              <a:t> “</a:t>
            </a:r>
            <a:r>
              <a:rPr lang="de-DE" dirty="0" err="1"/>
              <a:t>matching</a:t>
            </a:r>
            <a:r>
              <a:rPr lang="de-DE" dirty="0"/>
              <a:t>”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-tuning on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clarity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456CD-F5D9-D182-475D-21A24A10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EF609C-5DFD-4CCD-FFC0-1C135AE6E576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17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Refresher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414867" y="1469601"/>
            <a:ext cx="5776549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Problem: </a:t>
            </a:r>
            <a:r>
              <a:rPr lang="de-DE" sz="3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Unmasking</a:t>
            </a:r>
            <a:r>
              <a:rPr lang="de-DE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3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political</a:t>
            </a:r>
            <a:r>
              <a:rPr lang="de-DE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3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ambiguity</a:t>
            </a:r>
            <a:r>
              <a:rPr lang="de-DE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- </a:t>
            </a:r>
            <a:r>
              <a:rPr lang="de-DE" sz="3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classification</a:t>
            </a:r>
            <a:r>
              <a:rPr lang="de-DE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3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problem</a:t>
            </a:r>
            <a:endParaRPr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414867" y="3142629"/>
            <a:ext cx="5681133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Classes: Clear Reply, Clear Non-</a:t>
            </a:r>
            <a:r>
              <a:rPr lang="de-DE" sz="3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reply</a:t>
            </a:r>
            <a:r>
              <a:rPr lang="de-DE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Ambivalent</a:t>
            </a:r>
            <a:endParaRPr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686D52A-B996-D8C7-9323-4CA2EBCE001E}"/>
              </a:ext>
            </a:extLst>
          </p:cNvPr>
          <p:cNvGrpSpPr/>
          <p:nvPr/>
        </p:nvGrpSpPr>
        <p:grpSpPr>
          <a:xfrm>
            <a:off x="6096000" y="1742462"/>
            <a:ext cx="5681133" cy="3844863"/>
            <a:chOff x="7377683" y="2545773"/>
            <a:chExt cx="4311220" cy="2658656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FBAD24EE-51A0-06B3-F05D-0A468043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27888"/>
            <a:stretch>
              <a:fillRect/>
            </a:stretch>
          </p:blipFill>
          <p:spPr>
            <a:xfrm>
              <a:off x="7377683" y="2545773"/>
              <a:ext cx="3138768" cy="1788765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30EFCBEF-792D-7368-8025-905B9566E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8486" y="4349344"/>
              <a:ext cx="4210417" cy="855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Dataset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800" y="1077980"/>
            <a:ext cx="5228160" cy="554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960" y="1077980"/>
            <a:ext cx="3161859" cy="554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Dataset - Problem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414867" y="1469601"/>
            <a:ext cx="10896400" cy="1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46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Provide more accurate context to our classifier model</a:t>
            </a:r>
            <a:endParaRPr sz="4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Dataset - Versions Documentation</a:t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414867" y="1469600"/>
            <a:ext cx="94564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4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VX.Y - Single column manipulation</a:t>
            </a: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414867" y="2813400"/>
            <a:ext cx="10629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4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VX - Combined columns manipulation </a:t>
            </a: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Dataset - Manipulation</a:t>
            </a:r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414867" y="1469600"/>
            <a:ext cx="10272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4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V1.1 - Summary generation using BERT</a:t>
            </a: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Dataset - Manipulation</a:t>
            </a:r>
            <a:endParaRPr/>
          </a:p>
        </p:txBody>
      </p:sp>
      <p:sp>
        <p:nvSpPr>
          <p:cNvPr id="223" name="Google Shape;223;p36"/>
          <p:cNvSpPr txBox="1"/>
          <p:nvPr/>
        </p:nvSpPr>
        <p:spPr>
          <a:xfrm>
            <a:off x="414867" y="1469600"/>
            <a:ext cx="8550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3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V1.2 - Identity hiding</a:t>
            </a:r>
            <a:endParaRPr sz="3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767" y="904467"/>
            <a:ext cx="5170400" cy="560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Dataset - Manipulation</a:t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414867" y="1469601"/>
            <a:ext cx="85504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4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V1.3 - Filler words removal</a:t>
            </a: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08243F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1945</Words>
  <Application>Microsoft Macintosh PowerPoint</Application>
  <PresentationFormat>Breitbild</PresentationFormat>
  <Paragraphs>134</Paragraphs>
  <Slides>27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27</vt:i4>
      </vt:variant>
    </vt:vector>
  </HeadingPairs>
  <TitlesOfParts>
    <vt:vector size="38" baseType="lpstr">
      <vt:lpstr>-webkit-standard</vt:lpstr>
      <vt:lpstr>Aptos</vt:lpstr>
      <vt:lpstr>Aptos Display</vt:lpstr>
      <vt:lpstr>Arial</vt:lpstr>
      <vt:lpstr>Calibri</vt:lpstr>
      <vt:lpstr>Noto Sans Symbols</vt:lpstr>
      <vt:lpstr>Wingdings</vt:lpstr>
      <vt:lpstr>Office</vt:lpstr>
      <vt:lpstr>Titel 2</vt:lpstr>
      <vt:lpstr>Titel 1</vt:lpstr>
      <vt:lpstr>Inhalt</vt:lpstr>
      <vt:lpstr>Human-Centered Computing: applications in natural language processing, network science, machine learning, and AI (IN0012, IN2106, IN4906_8)</vt:lpstr>
      <vt:lpstr>28. Oktober 2025</vt:lpstr>
      <vt:lpstr>Refresher</vt:lpstr>
      <vt:lpstr>Dataset</vt:lpstr>
      <vt:lpstr>Dataset - Problem</vt:lpstr>
      <vt:lpstr>Dataset - Versions Documentation</vt:lpstr>
      <vt:lpstr>Dataset - Manipulation</vt:lpstr>
      <vt:lpstr>Dataset - Manipulation</vt:lpstr>
      <vt:lpstr>Dataset - Manipulation</vt:lpstr>
      <vt:lpstr>Summary</vt:lpstr>
      <vt:lpstr>Next step</vt:lpstr>
      <vt:lpstr>Evaluation Metrics</vt:lpstr>
      <vt:lpstr>Commonly Used Metrics</vt:lpstr>
      <vt:lpstr>Models for Classification</vt:lpstr>
      <vt:lpstr>Outdated Technologies</vt:lpstr>
      <vt:lpstr>Transformer Models</vt:lpstr>
      <vt:lpstr>Architectures for Classification</vt:lpstr>
      <vt:lpstr>Methods to Enhance Classification</vt:lpstr>
      <vt:lpstr>PAG: Paraphrase and Aggregate </vt:lpstr>
      <vt:lpstr>Paraphrase and Aggregate </vt:lpstr>
      <vt:lpstr>Selective Question Answering under Domain Shift (Kamath et al., 2020)</vt:lpstr>
      <vt:lpstr>Selective Question Answering under Domain Shift (Kamath et al., 2020)</vt:lpstr>
      <vt:lpstr>Deceiving QA Models: Hybrid Word-Level Attacks (Li et al., 2024)</vt:lpstr>
      <vt:lpstr>Deceiving QA Models: Hybrid Word-Level Attacks (Li et al., 2024)</vt:lpstr>
      <vt:lpstr>Measuring Answer Quality in Political Question Time (Morrier et al., 2025)</vt:lpstr>
      <vt:lpstr>Measuring Answer Quality in Political Question Time (Morrier et al., 2025)</vt:lpstr>
      <vt:lpstr>Measuring Answer Quality in Political Question Time (Morrier et al., 2025)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Knittel</dc:creator>
  <cp:lastModifiedBy>Nils Knittel</cp:lastModifiedBy>
  <cp:revision>12</cp:revision>
  <dcterms:created xsi:type="dcterms:W3CDTF">2025-10-26T16:53:50Z</dcterms:created>
  <dcterms:modified xsi:type="dcterms:W3CDTF">2025-10-28T13:53:35Z</dcterms:modified>
</cp:coreProperties>
</file>