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83" r:id="rId2"/>
    <p:sldId id="259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19"/>
  </p:normalViewPr>
  <p:slideViewPr>
    <p:cSldViewPr snapToGrid="0">
      <p:cViewPr>
        <p:scale>
          <a:sx n="105" d="100"/>
          <a:sy n="105" d="100"/>
        </p:scale>
        <p:origin x="68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3927-1953-433A-B746-7B2C07EE241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E4A077-6B76-4092-A5B1-8E69ADFA0E7C}">
      <dgm:prSet/>
      <dgm:spPr/>
      <dgm:t>
        <a:bodyPr/>
        <a:lstStyle/>
        <a:p>
          <a:r>
            <a:rPr lang="de-DE"/>
            <a:t>Based on a Question and Answer classify the Answer Type</a:t>
          </a:r>
          <a:endParaRPr lang="en-US"/>
        </a:p>
      </dgm:t>
    </dgm:pt>
    <dgm:pt modelId="{30D4EE6F-1054-49D2-8C8C-59436A72D7F6}" type="parTrans" cxnId="{D87FFD5C-836D-4386-B5EF-8B1FF2D92228}">
      <dgm:prSet/>
      <dgm:spPr/>
      <dgm:t>
        <a:bodyPr/>
        <a:lstStyle/>
        <a:p>
          <a:endParaRPr lang="en-US"/>
        </a:p>
      </dgm:t>
    </dgm:pt>
    <dgm:pt modelId="{DCA966CF-6510-4EF5-A8BE-65E43E70C5D2}" type="sibTrans" cxnId="{D87FFD5C-836D-4386-B5EF-8B1FF2D92228}">
      <dgm:prSet/>
      <dgm:spPr/>
      <dgm:t>
        <a:bodyPr/>
        <a:lstStyle/>
        <a:p>
          <a:endParaRPr lang="en-US"/>
        </a:p>
      </dgm:t>
    </dgm:pt>
    <dgm:pt modelId="{3F92AFF4-2692-48A1-A42C-86703C26FAD1}">
      <dgm:prSet/>
      <dgm:spPr/>
      <dgm:t>
        <a:bodyPr/>
        <a:lstStyle/>
        <a:p>
          <a:r>
            <a:rPr lang="de-DE" dirty="0"/>
            <a:t>Task 1</a:t>
          </a:r>
          <a:endParaRPr lang="en-US" dirty="0"/>
        </a:p>
      </dgm:t>
    </dgm:pt>
    <dgm:pt modelId="{EB851DBB-D5D3-4B09-BD9D-CB5B329320EF}" type="parTrans" cxnId="{8EAC4434-5D19-460E-AED9-12746BCB02D7}">
      <dgm:prSet/>
      <dgm:spPr/>
      <dgm:t>
        <a:bodyPr/>
        <a:lstStyle/>
        <a:p>
          <a:endParaRPr lang="en-US"/>
        </a:p>
      </dgm:t>
    </dgm:pt>
    <dgm:pt modelId="{17F5FAB1-5BA3-41A5-9F14-72E089A6A4AA}" type="sibTrans" cxnId="{8EAC4434-5D19-460E-AED9-12746BCB02D7}">
      <dgm:prSet/>
      <dgm:spPr/>
      <dgm:t>
        <a:bodyPr/>
        <a:lstStyle/>
        <a:p>
          <a:endParaRPr lang="en-US"/>
        </a:p>
      </dgm:t>
    </dgm:pt>
    <dgm:pt modelId="{F34E2F6D-E8E3-4B2A-824E-CA0917ABB61A}">
      <dgm:prSet/>
      <dgm:spPr/>
      <dgm:t>
        <a:bodyPr/>
        <a:lstStyle/>
        <a:p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answer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 </a:t>
          </a:r>
          <a:r>
            <a:rPr lang="de-DE" i="1" dirty="0"/>
            <a:t>Clear Reply</a:t>
          </a:r>
          <a:r>
            <a:rPr lang="de-DE" dirty="0"/>
            <a:t>, </a:t>
          </a:r>
          <a:r>
            <a:rPr lang="de-DE" i="1" dirty="0" err="1"/>
            <a:t>Ambiguous</a:t>
          </a:r>
          <a:r>
            <a:rPr lang="de-DE" dirty="0"/>
            <a:t> </a:t>
          </a:r>
          <a:r>
            <a:rPr lang="de-DE" dirty="0" err="1"/>
            <a:t>or</a:t>
          </a:r>
          <a:r>
            <a:rPr lang="de-DE" dirty="0"/>
            <a:t> </a:t>
          </a:r>
          <a:r>
            <a:rPr lang="de-DE" i="1" dirty="0"/>
            <a:t>Clear Non-Reply</a:t>
          </a:r>
          <a:endParaRPr lang="en-US" dirty="0"/>
        </a:p>
      </dgm:t>
    </dgm:pt>
    <dgm:pt modelId="{126722F4-434D-476C-88CD-473E55B518AE}" type="parTrans" cxnId="{21FA708B-F648-49E3-B4F3-72618A638B9A}">
      <dgm:prSet/>
      <dgm:spPr/>
      <dgm:t>
        <a:bodyPr/>
        <a:lstStyle/>
        <a:p>
          <a:endParaRPr lang="en-US"/>
        </a:p>
      </dgm:t>
    </dgm:pt>
    <dgm:pt modelId="{F30A588D-F23A-47CA-AA50-43315A70658D}" type="sibTrans" cxnId="{21FA708B-F648-49E3-B4F3-72618A638B9A}">
      <dgm:prSet/>
      <dgm:spPr/>
      <dgm:t>
        <a:bodyPr/>
        <a:lstStyle/>
        <a:p>
          <a:endParaRPr lang="en-US"/>
        </a:p>
      </dgm:t>
    </dgm:pt>
    <dgm:pt modelId="{3617C499-2813-4BA5-9968-91D1C896B939}">
      <dgm:prSet/>
      <dgm:spPr/>
      <dgm:t>
        <a:bodyPr/>
        <a:lstStyle/>
        <a:p>
          <a:r>
            <a:rPr lang="de-DE"/>
            <a:t>Task 2</a:t>
          </a:r>
          <a:endParaRPr lang="en-US"/>
        </a:p>
      </dgm:t>
    </dgm:pt>
    <dgm:pt modelId="{7DFCD14F-D7FE-4EE9-9CEB-70A8F2708CFB}" type="parTrans" cxnId="{777FEFCD-CD33-4515-B585-BADEB110A633}">
      <dgm:prSet/>
      <dgm:spPr/>
      <dgm:t>
        <a:bodyPr/>
        <a:lstStyle/>
        <a:p>
          <a:endParaRPr lang="en-US"/>
        </a:p>
      </dgm:t>
    </dgm:pt>
    <dgm:pt modelId="{4576B28C-292B-4517-8CB7-925B23C7B177}" type="sibTrans" cxnId="{777FEFCD-CD33-4515-B585-BADEB110A633}">
      <dgm:prSet/>
      <dgm:spPr/>
      <dgm:t>
        <a:bodyPr/>
        <a:lstStyle/>
        <a:p>
          <a:endParaRPr lang="en-US"/>
        </a:p>
      </dgm:t>
    </dgm:pt>
    <dgm:pt modelId="{DEF00A9B-48C2-4B16-8204-67F0A41AD8D8}">
      <dgm:prSet/>
      <dgm:spPr/>
      <dgm:t>
        <a:bodyPr/>
        <a:lstStyle/>
        <a:p>
          <a:r>
            <a:rPr lang="de-DE"/>
            <a:t>Classify the answer into one of the 9 </a:t>
          </a:r>
          <a:r>
            <a:rPr lang="de-DE" i="1"/>
            <a:t>evasion</a:t>
          </a:r>
          <a:r>
            <a:rPr lang="de-DE"/>
            <a:t> techniques</a:t>
          </a:r>
          <a:endParaRPr lang="en-US"/>
        </a:p>
      </dgm:t>
    </dgm:pt>
    <dgm:pt modelId="{D9CAC2A8-CA5E-4B00-A16D-F621CDBF653A}" type="parTrans" cxnId="{C733D203-DB21-4116-B03B-2532E20C9E89}">
      <dgm:prSet/>
      <dgm:spPr/>
      <dgm:t>
        <a:bodyPr/>
        <a:lstStyle/>
        <a:p>
          <a:endParaRPr lang="en-US"/>
        </a:p>
      </dgm:t>
    </dgm:pt>
    <dgm:pt modelId="{3373D276-9F47-470E-A288-C3235985C5C2}" type="sibTrans" cxnId="{C733D203-DB21-4116-B03B-2532E20C9E89}">
      <dgm:prSet/>
      <dgm:spPr/>
      <dgm:t>
        <a:bodyPr/>
        <a:lstStyle/>
        <a:p>
          <a:endParaRPr lang="en-US"/>
        </a:p>
      </dgm:t>
    </dgm:pt>
    <dgm:pt modelId="{91CBC2DE-E004-3043-86E4-D8D2C15B79DE}" type="pres">
      <dgm:prSet presAssocID="{56F03927-1953-433A-B746-7B2C07EE2413}" presName="outerComposite" presStyleCnt="0">
        <dgm:presLayoutVars>
          <dgm:chMax val="5"/>
          <dgm:dir/>
          <dgm:resizeHandles val="exact"/>
        </dgm:presLayoutVars>
      </dgm:prSet>
      <dgm:spPr/>
    </dgm:pt>
    <dgm:pt modelId="{59EFE69B-8062-2940-AA59-E11172418510}" type="pres">
      <dgm:prSet presAssocID="{56F03927-1953-433A-B746-7B2C07EE2413}" presName="dummyMaxCanvas" presStyleCnt="0">
        <dgm:presLayoutVars/>
      </dgm:prSet>
      <dgm:spPr/>
    </dgm:pt>
    <dgm:pt modelId="{F685536D-A0E1-6A40-95C8-22FED1FB1D63}" type="pres">
      <dgm:prSet presAssocID="{56F03927-1953-433A-B746-7B2C07EE2413}" presName="ThreeNodes_1" presStyleLbl="node1" presStyleIdx="0" presStyleCnt="3">
        <dgm:presLayoutVars>
          <dgm:bulletEnabled val="1"/>
        </dgm:presLayoutVars>
      </dgm:prSet>
      <dgm:spPr/>
    </dgm:pt>
    <dgm:pt modelId="{0FC7D040-0B08-BB49-9679-DDDFE58EB77A}" type="pres">
      <dgm:prSet presAssocID="{56F03927-1953-433A-B746-7B2C07EE2413}" presName="ThreeNodes_2" presStyleLbl="node1" presStyleIdx="1" presStyleCnt="3">
        <dgm:presLayoutVars>
          <dgm:bulletEnabled val="1"/>
        </dgm:presLayoutVars>
      </dgm:prSet>
      <dgm:spPr/>
    </dgm:pt>
    <dgm:pt modelId="{94E0C5FA-F37F-154A-BAF8-659A674DA88E}" type="pres">
      <dgm:prSet presAssocID="{56F03927-1953-433A-B746-7B2C07EE2413}" presName="ThreeNodes_3" presStyleLbl="node1" presStyleIdx="2" presStyleCnt="3">
        <dgm:presLayoutVars>
          <dgm:bulletEnabled val="1"/>
        </dgm:presLayoutVars>
      </dgm:prSet>
      <dgm:spPr/>
    </dgm:pt>
    <dgm:pt modelId="{795E2C58-AEF2-044D-AECC-D04CA1F8AEC2}" type="pres">
      <dgm:prSet presAssocID="{56F03927-1953-433A-B746-7B2C07EE2413}" presName="ThreeConn_1-2" presStyleLbl="fgAccFollowNode1" presStyleIdx="0" presStyleCnt="2">
        <dgm:presLayoutVars>
          <dgm:bulletEnabled val="1"/>
        </dgm:presLayoutVars>
      </dgm:prSet>
      <dgm:spPr/>
    </dgm:pt>
    <dgm:pt modelId="{24C20207-D305-4342-B6C8-AA5BE6116FEB}" type="pres">
      <dgm:prSet presAssocID="{56F03927-1953-433A-B746-7B2C07EE2413}" presName="ThreeConn_2-3" presStyleLbl="fgAccFollowNode1" presStyleIdx="1" presStyleCnt="2">
        <dgm:presLayoutVars>
          <dgm:bulletEnabled val="1"/>
        </dgm:presLayoutVars>
      </dgm:prSet>
      <dgm:spPr/>
    </dgm:pt>
    <dgm:pt modelId="{BAA7168A-AF7D-8D43-9D44-8E7EF36CEA61}" type="pres">
      <dgm:prSet presAssocID="{56F03927-1953-433A-B746-7B2C07EE2413}" presName="ThreeNodes_1_text" presStyleLbl="node1" presStyleIdx="2" presStyleCnt="3">
        <dgm:presLayoutVars>
          <dgm:bulletEnabled val="1"/>
        </dgm:presLayoutVars>
      </dgm:prSet>
      <dgm:spPr/>
    </dgm:pt>
    <dgm:pt modelId="{A9D13B8D-519A-D34A-A07C-EAADACFAAB49}" type="pres">
      <dgm:prSet presAssocID="{56F03927-1953-433A-B746-7B2C07EE2413}" presName="ThreeNodes_2_text" presStyleLbl="node1" presStyleIdx="2" presStyleCnt="3">
        <dgm:presLayoutVars>
          <dgm:bulletEnabled val="1"/>
        </dgm:presLayoutVars>
      </dgm:prSet>
      <dgm:spPr/>
    </dgm:pt>
    <dgm:pt modelId="{3549AC75-6E2E-954A-8AF9-E6FB144813B5}" type="pres">
      <dgm:prSet presAssocID="{56F03927-1953-433A-B746-7B2C07EE24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33D203-DB21-4116-B03B-2532E20C9E89}" srcId="{3617C499-2813-4BA5-9968-91D1C896B939}" destId="{DEF00A9B-48C2-4B16-8204-67F0A41AD8D8}" srcOrd="0" destOrd="0" parTransId="{D9CAC2A8-CA5E-4B00-A16D-F621CDBF653A}" sibTransId="{3373D276-9F47-470E-A288-C3235985C5C2}"/>
    <dgm:cxn modelId="{F6A3D932-B06F-854E-9D0C-DF9DBCCCA84B}" type="presOf" srcId="{56F03927-1953-433A-B746-7B2C07EE2413}" destId="{91CBC2DE-E004-3043-86E4-D8D2C15B79DE}" srcOrd="0" destOrd="0" presId="urn:microsoft.com/office/officeart/2005/8/layout/vProcess5"/>
    <dgm:cxn modelId="{8EAC4434-5D19-460E-AED9-12746BCB02D7}" srcId="{56F03927-1953-433A-B746-7B2C07EE2413}" destId="{3F92AFF4-2692-48A1-A42C-86703C26FAD1}" srcOrd="1" destOrd="0" parTransId="{EB851DBB-D5D3-4B09-BD9D-CB5B329320EF}" sibTransId="{17F5FAB1-5BA3-41A5-9F14-72E089A6A4AA}"/>
    <dgm:cxn modelId="{7E84A537-43AF-E246-B2BC-C751F2BD78D6}" type="presOf" srcId="{3617C499-2813-4BA5-9968-91D1C896B939}" destId="{3549AC75-6E2E-954A-8AF9-E6FB144813B5}" srcOrd="1" destOrd="0" presId="urn:microsoft.com/office/officeart/2005/8/layout/vProcess5"/>
    <dgm:cxn modelId="{63E54049-3281-014E-BFBC-DC69BE081582}" type="presOf" srcId="{DEF00A9B-48C2-4B16-8204-67F0A41AD8D8}" destId="{94E0C5FA-F37F-154A-BAF8-659A674DA88E}" srcOrd="0" destOrd="1" presId="urn:microsoft.com/office/officeart/2005/8/layout/vProcess5"/>
    <dgm:cxn modelId="{234EB45B-F947-5E40-8F77-F8A15E16513A}" type="presOf" srcId="{17F5FAB1-5BA3-41A5-9F14-72E089A6A4AA}" destId="{24C20207-D305-4342-B6C8-AA5BE6116FEB}" srcOrd="0" destOrd="0" presId="urn:microsoft.com/office/officeart/2005/8/layout/vProcess5"/>
    <dgm:cxn modelId="{D87FFD5C-836D-4386-B5EF-8B1FF2D92228}" srcId="{56F03927-1953-433A-B746-7B2C07EE2413}" destId="{E3E4A077-6B76-4092-A5B1-8E69ADFA0E7C}" srcOrd="0" destOrd="0" parTransId="{30D4EE6F-1054-49D2-8C8C-59436A72D7F6}" sibTransId="{DCA966CF-6510-4EF5-A8BE-65E43E70C5D2}"/>
    <dgm:cxn modelId="{55571986-ED6E-5748-A996-564932F8E74F}" type="presOf" srcId="{3F92AFF4-2692-48A1-A42C-86703C26FAD1}" destId="{A9D13B8D-519A-D34A-A07C-EAADACFAAB49}" srcOrd="1" destOrd="0" presId="urn:microsoft.com/office/officeart/2005/8/layout/vProcess5"/>
    <dgm:cxn modelId="{BA48798A-6D23-2741-9AAB-C6A7111F365E}" type="presOf" srcId="{DEF00A9B-48C2-4B16-8204-67F0A41AD8D8}" destId="{3549AC75-6E2E-954A-8AF9-E6FB144813B5}" srcOrd="1" destOrd="1" presId="urn:microsoft.com/office/officeart/2005/8/layout/vProcess5"/>
    <dgm:cxn modelId="{21FA708B-F648-49E3-B4F3-72618A638B9A}" srcId="{3F92AFF4-2692-48A1-A42C-86703C26FAD1}" destId="{F34E2F6D-E8E3-4B2A-824E-CA0917ABB61A}" srcOrd="0" destOrd="0" parTransId="{126722F4-434D-476C-88CD-473E55B518AE}" sibTransId="{F30A588D-F23A-47CA-AA50-43315A70658D}"/>
    <dgm:cxn modelId="{F28B8A9F-D592-844B-86DF-131766EC3D5B}" type="presOf" srcId="{3F92AFF4-2692-48A1-A42C-86703C26FAD1}" destId="{0FC7D040-0B08-BB49-9679-DDDFE58EB77A}" srcOrd="0" destOrd="0" presId="urn:microsoft.com/office/officeart/2005/8/layout/vProcess5"/>
    <dgm:cxn modelId="{F71836BD-E365-2943-BF12-5879EFB13956}" type="presOf" srcId="{F34E2F6D-E8E3-4B2A-824E-CA0917ABB61A}" destId="{A9D13B8D-519A-D34A-A07C-EAADACFAAB49}" srcOrd="1" destOrd="1" presId="urn:microsoft.com/office/officeart/2005/8/layout/vProcess5"/>
    <dgm:cxn modelId="{9CCBFAC8-A586-1B4E-80E5-1236A25E1E84}" type="presOf" srcId="{DCA966CF-6510-4EF5-A8BE-65E43E70C5D2}" destId="{795E2C58-AEF2-044D-AECC-D04CA1F8AEC2}" srcOrd="0" destOrd="0" presId="urn:microsoft.com/office/officeart/2005/8/layout/vProcess5"/>
    <dgm:cxn modelId="{777FEFCD-CD33-4515-B585-BADEB110A633}" srcId="{56F03927-1953-433A-B746-7B2C07EE2413}" destId="{3617C499-2813-4BA5-9968-91D1C896B939}" srcOrd="2" destOrd="0" parTransId="{7DFCD14F-D7FE-4EE9-9CEB-70A8F2708CFB}" sibTransId="{4576B28C-292B-4517-8CB7-925B23C7B177}"/>
    <dgm:cxn modelId="{B67F0BE9-FE81-EE4F-9C63-CD84D93CE9FC}" type="presOf" srcId="{E3E4A077-6B76-4092-A5B1-8E69ADFA0E7C}" destId="{F685536D-A0E1-6A40-95C8-22FED1FB1D63}" srcOrd="0" destOrd="0" presId="urn:microsoft.com/office/officeart/2005/8/layout/vProcess5"/>
    <dgm:cxn modelId="{43C32EF0-415C-0F4A-B9DB-4593005A76F3}" type="presOf" srcId="{F34E2F6D-E8E3-4B2A-824E-CA0917ABB61A}" destId="{0FC7D040-0B08-BB49-9679-DDDFE58EB77A}" srcOrd="0" destOrd="1" presId="urn:microsoft.com/office/officeart/2005/8/layout/vProcess5"/>
    <dgm:cxn modelId="{DDAEB9F0-2DA3-6948-B752-97B3C5B4DD05}" type="presOf" srcId="{3617C499-2813-4BA5-9968-91D1C896B939}" destId="{94E0C5FA-F37F-154A-BAF8-659A674DA88E}" srcOrd="0" destOrd="0" presId="urn:microsoft.com/office/officeart/2005/8/layout/vProcess5"/>
    <dgm:cxn modelId="{CB4748F7-A730-CC4E-B3DE-2C28C6173ED9}" type="presOf" srcId="{E3E4A077-6B76-4092-A5B1-8E69ADFA0E7C}" destId="{BAA7168A-AF7D-8D43-9D44-8E7EF36CEA61}" srcOrd="1" destOrd="0" presId="urn:microsoft.com/office/officeart/2005/8/layout/vProcess5"/>
    <dgm:cxn modelId="{DC604B8D-AD11-4947-A788-A9271ED6D3C5}" type="presParOf" srcId="{91CBC2DE-E004-3043-86E4-D8D2C15B79DE}" destId="{59EFE69B-8062-2940-AA59-E11172418510}" srcOrd="0" destOrd="0" presId="urn:microsoft.com/office/officeart/2005/8/layout/vProcess5"/>
    <dgm:cxn modelId="{F5016C37-9E0E-EF4E-831D-B116DF5DE1AC}" type="presParOf" srcId="{91CBC2DE-E004-3043-86E4-D8D2C15B79DE}" destId="{F685536D-A0E1-6A40-95C8-22FED1FB1D63}" srcOrd="1" destOrd="0" presId="urn:microsoft.com/office/officeart/2005/8/layout/vProcess5"/>
    <dgm:cxn modelId="{8DC9B953-2684-F247-ACE4-EA3E2D74B0FF}" type="presParOf" srcId="{91CBC2DE-E004-3043-86E4-D8D2C15B79DE}" destId="{0FC7D040-0B08-BB49-9679-DDDFE58EB77A}" srcOrd="2" destOrd="0" presId="urn:microsoft.com/office/officeart/2005/8/layout/vProcess5"/>
    <dgm:cxn modelId="{CA458C5C-1D1F-BE4A-903F-FB5F6A88039B}" type="presParOf" srcId="{91CBC2DE-E004-3043-86E4-D8D2C15B79DE}" destId="{94E0C5FA-F37F-154A-BAF8-659A674DA88E}" srcOrd="3" destOrd="0" presId="urn:microsoft.com/office/officeart/2005/8/layout/vProcess5"/>
    <dgm:cxn modelId="{C9DBF2C5-BFEE-5A40-ABC1-145C0B4354D4}" type="presParOf" srcId="{91CBC2DE-E004-3043-86E4-D8D2C15B79DE}" destId="{795E2C58-AEF2-044D-AECC-D04CA1F8AEC2}" srcOrd="4" destOrd="0" presId="urn:microsoft.com/office/officeart/2005/8/layout/vProcess5"/>
    <dgm:cxn modelId="{9437D64F-E4CB-2240-8A65-EEC3C906DEDD}" type="presParOf" srcId="{91CBC2DE-E004-3043-86E4-D8D2C15B79DE}" destId="{24C20207-D305-4342-B6C8-AA5BE6116FEB}" srcOrd="5" destOrd="0" presId="urn:microsoft.com/office/officeart/2005/8/layout/vProcess5"/>
    <dgm:cxn modelId="{8ACEDB3C-385B-8D4A-8D72-AE595DEB6E6B}" type="presParOf" srcId="{91CBC2DE-E004-3043-86E4-D8D2C15B79DE}" destId="{BAA7168A-AF7D-8D43-9D44-8E7EF36CEA61}" srcOrd="6" destOrd="0" presId="urn:microsoft.com/office/officeart/2005/8/layout/vProcess5"/>
    <dgm:cxn modelId="{A3066FF7-81D0-E44D-B176-59D5A1B6BBB2}" type="presParOf" srcId="{91CBC2DE-E004-3043-86E4-D8D2C15B79DE}" destId="{A9D13B8D-519A-D34A-A07C-EAADACFAAB49}" srcOrd="7" destOrd="0" presId="urn:microsoft.com/office/officeart/2005/8/layout/vProcess5"/>
    <dgm:cxn modelId="{AE19F077-65D6-F84C-98BE-0A4630FC2994}" type="presParOf" srcId="{91CBC2DE-E004-3043-86E4-D8D2C15B79DE}" destId="{3549AC75-6E2E-954A-8AF9-E6FB144813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5536D-A0E1-6A40-95C8-22FED1FB1D63}">
      <dsp:nvSpPr>
        <dsp:cNvPr id="0" name=""/>
        <dsp:cNvSpPr/>
      </dsp:nvSpPr>
      <dsp:spPr>
        <a:xfrm>
          <a:off x="0" y="0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Based on a Question and Answer classify the Answer Type</a:t>
          </a:r>
          <a:endParaRPr lang="en-US" sz="1700" kern="1200"/>
        </a:p>
      </dsp:txBody>
      <dsp:txXfrm>
        <a:off x="31280" y="31280"/>
        <a:ext cx="2522433" cy="1005416"/>
      </dsp:txXfrm>
    </dsp:sp>
    <dsp:sp modelId="{0FC7D040-0B08-BB49-9679-DDDFE58EB77A}">
      <dsp:nvSpPr>
        <dsp:cNvPr id="0" name=""/>
        <dsp:cNvSpPr/>
      </dsp:nvSpPr>
      <dsp:spPr>
        <a:xfrm>
          <a:off x="324252" y="1245972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Task 1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Classify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answer</a:t>
          </a:r>
          <a:r>
            <a:rPr lang="de-DE" sz="1300" kern="1200" dirty="0"/>
            <a:t> </a:t>
          </a:r>
          <a:r>
            <a:rPr lang="de-DE" sz="1300" kern="1200" dirty="0" err="1"/>
            <a:t>as</a:t>
          </a:r>
          <a:r>
            <a:rPr lang="de-DE" sz="1300" kern="1200" dirty="0"/>
            <a:t> </a:t>
          </a:r>
          <a:r>
            <a:rPr lang="de-DE" sz="1300" i="1" kern="1200" dirty="0"/>
            <a:t>Clear Reply</a:t>
          </a:r>
          <a:r>
            <a:rPr lang="de-DE" sz="1300" kern="1200" dirty="0"/>
            <a:t>, </a:t>
          </a:r>
          <a:r>
            <a:rPr lang="de-DE" sz="1300" i="1" kern="1200" dirty="0" err="1"/>
            <a:t>Ambiguous</a:t>
          </a:r>
          <a:r>
            <a:rPr lang="de-DE" sz="1300" kern="1200" dirty="0"/>
            <a:t> </a:t>
          </a:r>
          <a:r>
            <a:rPr lang="de-DE" sz="1300" kern="1200" dirty="0" err="1"/>
            <a:t>or</a:t>
          </a:r>
          <a:r>
            <a:rPr lang="de-DE" sz="1300" kern="1200" dirty="0"/>
            <a:t> </a:t>
          </a:r>
          <a:r>
            <a:rPr lang="de-DE" sz="1300" i="1" kern="1200" dirty="0"/>
            <a:t>Clear Non-Reply</a:t>
          </a:r>
          <a:endParaRPr lang="en-US" sz="1300" kern="1200" dirty="0"/>
        </a:p>
      </dsp:txBody>
      <dsp:txXfrm>
        <a:off x="355532" y="1277252"/>
        <a:ext cx="2593866" cy="1005416"/>
      </dsp:txXfrm>
    </dsp:sp>
    <dsp:sp modelId="{94E0C5FA-F37F-154A-BAF8-659A674DA88E}">
      <dsp:nvSpPr>
        <dsp:cNvPr id="0" name=""/>
        <dsp:cNvSpPr/>
      </dsp:nvSpPr>
      <dsp:spPr>
        <a:xfrm>
          <a:off x="648505" y="2491945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Task 2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Classify the answer into one of the 9 </a:t>
          </a:r>
          <a:r>
            <a:rPr lang="de-DE" sz="1300" i="1" kern="1200"/>
            <a:t>evasion</a:t>
          </a:r>
          <a:r>
            <a:rPr lang="de-DE" sz="1300" kern="1200"/>
            <a:t> techniques</a:t>
          </a:r>
          <a:endParaRPr lang="en-US" sz="1300" kern="1200"/>
        </a:p>
      </dsp:txBody>
      <dsp:txXfrm>
        <a:off x="679785" y="2523225"/>
        <a:ext cx="2593866" cy="1005416"/>
      </dsp:txXfrm>
    </dsp:sp>
    <dsp:sp modelId="{795E2C58-AEF2-044D-AECC-D04CA1F8AEC2}">
      <dsp:nvSpPr>
        <dsp:cNvPr id="0" name=""/>
        <dsp:cNvSpPr/>
      </dsp:nvSpPr>
      <dsp:spPr>
        <a:xfrm>
          <a:off x="2980678" y="809882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136869" y="809882"/>
        <a:ext cx="381802" cy="522373"/>
      </dsp:txXfrm>
    </dsp:sp>
    <dsp:sp modelId="{24C20207-D305-4342-B6C8-AA5BE6116FEB}">
      <dsp:nvSpPr>
        <dsp:cNvPr id="0" name=""/>
        <dsp:cNvSpPr/>
      </dsp:nvSpPr>
      <dsp:spPr>
        <a:xfrm>
          <a:off x="3304931" y="2048735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461122" y="2048735"/>
        <a:ext cx="381802" cy="52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C1F7-8C9D-E94B-A2E6-386A9BA8258B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74A-6F23-7340-A375-EC766AC2A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1365-F567-A455-2D7F-3739268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8504D-32A6-1FB4-69D1-8D0D4F7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62D7-5028-28C8-D9D3-DF582728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05FCD-11D1-D184-71EB-DF44201A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EECB-BE48-308A-602D-D6028BD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203D-6706-405B-4FAD-23D4E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DF2F9-FE14-470A-525F-E9D06E98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73A34-694A-B55D-3D50-DFEFCF4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054-DEEB-1B04-8C5F-16B717B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74A16-4335-22B3-3330-373D577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7A58C-AA06-C85F-7A2A-BA79AA2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A7250-6B03-F177-B8A4-EC71ADC5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A4C9-92E5-B89D-5FC7-FDB5AAB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E7F9-A890-21E1-8420-76163CE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C13A-465C-6B71-BE90-88E046C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D17BE-4414-3BAB-5D76-03807BB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05091-FCAD-0EEC-3EC5-4A686744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4349-ED71-C7FD-0657-33A03EA9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74430-11D0-F549-2D44-056C963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40EB-F27D-EC61-3B1B-624103B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A9A77-F2E8-83E9-CEA5-C02E9A2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EF09-B747-05EB-CBA1-54FBD1C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800DE-4D22-8A49-EB15-8DBBBE8B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5D11C-C74E-EB67-3961-B6F4BB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AC5F4-8CF0-EC9C-EBEF-67E550C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7D464-A5D4-A252-4081-7FDF63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1A55-A7AB-EA7F-895D-CC8D1D2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56DFD-5B5C-3314-C425-A68BDCB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FE901-BF0C-49FD-9B3F-0CF8F8B6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219F8-8E8F-EA38-6996-A012188D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2549-7E43-03C7-E674-8F997135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A1912-EE4A-D5C5-6CB2-C3DF169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9603B-7B56-1F51-8C76-FA324E9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0EE59-F1CC-9411-6847-010B4E5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F38A-BCA5-7207-056C-329A21B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1B30F-72AE-CC77-90ED-16590E7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CED08-49FA-6506-8237-D47662A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5B14D-F624-BE3A-5DB1-E2822C6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4C415-7BBE-3FF3-E06A-BBB89E8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E7D5A-389C-D3BF-CE10-EFF9E209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853C7-92C0-1248-74C5-CF719B7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805-6279-6132-173D-1D72F60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3AFF6-02A2-E0B9-3836-74CCF8FC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C0D58-7A9A-67BB-C6FC-7AFC1F8E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9301B-72B2-FED6-60C7-0CCD63C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44F15-CF60-D222-3F82-DC822F5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E9B9-B449-E1A0-43F6-7F927B7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FA65-FADE-73C6-9811-8645A62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31B60-A684-0C73-7975-392AFFD0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F1B5E-46E8-1DD2-88C6-212C5295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2E5A3-300C-B2F0-90F3-4BD9920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454D1-DBA2-E285-FEF4-502632A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EB7C-7A44-1FF9-09F0-1B68D20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76CF3-E371-0054-4F54-32207E1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A61F4-452C-10CC-0CEB-3325513B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8D5D-C44C-607A-671E-F99A7A1F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60FA1-A8ED-8F4D-BC07-FDC876F454D7}" type="datetimeFigureOut">
              <a:rPr lang="de-DE" smtClean="0"/>
              <a:t>26.10.25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07F53-13C6-1919-9EC7-07C59F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1C9FC-67AD-E0EA-3482-4CD39749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ijcnlp-main.3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emnlp.603/" TargetMode="External"/><Relationship Id="rId2" Type="http://schemas.openxmlformats.org/officeDocument/2006/relationships/hyperlink" Target="https://aclanthology.org/2023.icnlsp-1.3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E608-2414-B008-8EE9-7E380630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06247D3-92F8-7F45-4B18-EE448B5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E428995-CDA7-A93F-34E1-577547B06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4D158A50-210C-648A-2DFC-B45397C0E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05E5EB-411F-D247-FBA4-0CBD8DD0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Retro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5CBC54D-6911-CDB8-C633-A0ECE7EB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345DA-EF87-98F5-6FDC-EB1291F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2ED47-208E-08F5-821D-C3CC9C0EC0D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B4A7F3C6-06BA-A4FE-5817-6102E5DE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386685"/>
              </p:ext>
            </p:extLst>
          </p:nvPr>
        </p:nvGraphicFramePr>
        <p:xfrm>
          <a:off x="1077687" y="2276856"/>
          <a:ext cx="4323369" cy="355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14A94F6-6D04-7D7D-5E98-6E81F46B0EB1}"/>
              </a:ext>
            </a:extLst>
          </p:cNvPr>
          <p:cNvGrpSpPr/>
          <p:nvPr/>
        </p:nvGrpSpPr>
        <p:grpSpPr>
          <a:xfrm>
            <a:off x="6110721" y="2454346"/>
            <a:ext cx="5361255" cy="3204941"/>
            <a:chOff x="7377683" y="2545773"/>
            <a:chExt cx="4311220" cy="265865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C4DCC0D-FC6D-9066-3019-8D07B772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27888"/>
            <a:stretch>
              <a:fillRect/>
            </a:stretch>
          </p:blipFill>
          <p:spPr>
            <a:xfrm>
              <a:off x="7377683" y="2545773"/>
              <a:ext cx="3138768" cy="178876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FA1781F-98EB-A66F-7B62-15D1A71A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78486" y="4349344"/>
              <a:ext cx="4210417" cy="855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4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F588-7B7C-0736-3279-A4980753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09BF20B-1C01-6F3B-944A-FA89AC67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A60728-A6B5-F31F-4E08-2ED66986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61E3204-7019-95C5-F04F-EE7028491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6A67E-B435-9076-8E5F-55AE2B9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B5354769-987C-8145-8C19-CF5394D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C9216-BB7C-1DF9-4F0F-46B9295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9DEDB0-72B7-F4F8-66CD-DE248ACD3C9F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8911C0-EF14-2026-E166-F398D4C9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52" y="2332750"/>
            <a:ext cx="777768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F32A2-DE90-B443-3AE4-AB3205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Evaluation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074CE-1AB1-389F-4D46-CFF6BE5DD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5214" b="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F0BA4-E962-4086-B095-7BFD9F7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de-DE" sz="1800" dirty="0" err="1"/>
              <a:t>Measure</a:t>
            </a:r>
            <a:r>
              <a:rPr lang="de-DE" sz="1800" dirty="0"/>
              <a:t> and </a:t>
            </a:r>
            <a:r>
              <a:rPr lang="de-DE" sz="1800" dirty="0" err="1"/>
              <a:t>compare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Matrix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table</a:t>
            </a:r>
            <a:r>
              <a:rPr lang="de-DE" sz="1800" dirty="0"/>
              <a:t> </a:t>
            </a:r>
            <a:r>
              <a:rPr lang="de-DE" sz="1800" dirty="0" err="1"/>
              <a:t>showing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vs. </a:t>
            </a: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r>
              <a:rPr lang="de-DE" sz="1800" dirty="0"/>
              <a:t>Count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fall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combination</a:t>
            </a:r>
            <a:endParaRPr lang="de-DE" sz="1800" dirty="0"/>
          </a:p>
          <a:p>
            <a:pPr lvl="1"/>
            <a:r>
              <a:rPr lang="de-DE" sz="1800" dirty="0"/>
              <a:t>Basis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reduce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numbers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80CB9-B160-6646-7694-3668DEE2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57D04-A6B9-7222-B5AD-54FCB7908A0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D5-AD81-66D1-B333-BEBE5E0D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684BBA8-EEF4-B089-2E94-C7D1DD57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C65480-8D0E-5F66-1E18-3D674BEB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D7D309-1537-2E21-E69A-FF19A8C7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4D772-62DE-4335-0BF5-96FCC6E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Commonly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4C9F5304-48F7-96A5-61CD-847AC173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AE84D-F3C0-49D0-B49C-0DAB7C3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 fontScale="55000" lnSpcReduction="20000"/>
          </a:bodyPr>
          <a:lstStyle/>
          <a:p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(TP+TN / total)</a:t>
            </a:r>
          </a:p>
          <a:p>
            <a:pPr lvl="1"/>
            <a:r>
              <a:rPr lang="de-DE" dirty="0" err="1"/>
              <a:t>Misleading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 paradox).</a:t>
            </a:r>
          </a:p>
          <a:p>
            <a:r>
              <a:rPr lang="de-DE" dirty="0"/>
              <a:t>Precision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(TP / (TP+FP))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Recall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(TP / (TP+FN))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positive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F1-Score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, </a:t>
            </a:r>
            <a:r>
              <a:rPr lang="de-DE" dirty="0" err="1"/>
              <a:t>balances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and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“positive.”</a:t>
            </a:r>
          </a:p>
          <a:p>
            <a:r>
              <a:rPr lang="de-DE" dirty="0" err="1"/>
              <a:t>Informedness</a:t>
            </a:r>
            <a:endParaRPr lang="de-DE" dirty="0"/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A1A13-EB50-F1A0-9173-1EE10CB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F8B0E-E1D9-0C8C-14FA-BDCD956BD088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59FC-06BA-6011-C3D1-040541A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2C3463-1BBC-0188-BB4D-626C46CE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7C04CBA-9BE4-DF7A-3F69-2A5174E7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D676D9A-88CF-221F-9BC4-0A65F06F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E98F1-7F47-4A9C-D987-999AC82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Models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5336CE1-705F-CDAE-F33F-F58BCE1E7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416E-CD20-D521-39FF-0D38C52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478024"/>
            <a:ext cx="10784862" cy="369417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53F61-50A1-7004-0DF9-544E0FC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FEE2D-3FFC-9712-D68E-0E79AF940E1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CCBFFFA1-51C8-CBB6-3F76-DBFEC40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567446"/>
            <a:ext cx="11156632" cy="2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944D-F12C-BD61-15F7-765C1552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81D1F2-2EEF-C8C4-52B3-80998B0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BB54A8C-A3BF-C810-266C-76433CD4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B9DF7E9-00F6-4C63-99F3-66FA2A09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A539A-A3F1-AC86-C82C-D966E57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Outdated</a:t>
            </a:r>
            <a:r>
              <a:rPr lang="de-DE" sz="4000" dirty="0"/>
              <a:t> Technologies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4C4D87F-5304-BCC4-902C-1D8305D3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0339-A011-0103-9802-6BCBB6FF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Traditional </a:t>
            </a:r>
            <a:r>
              <a:rPr lang="de-DE" sz="2000" dirty="0" err="1"/>
              <a:t>Machine</a:t>
            </a:r>
            <a:r>
              <a:rPr lang="de-DE" sz="2000" dirty="0"/>
              <a:t> Learning (</a:t>
            </a:r>
            <a:r>
              <a:rPr lang="de-DE" sz="2000" dirty="0" err="1"/>
              <a:t>Naïve</a:t>
            </a:r>
            <a:r>
              <a:rPr lang="de-DE" sz="2000" dirty="0"/>
              <a:t> Bayes, KNN,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manual</a:t>
            </a:r>
            <a:r>
              <a:rPr lang="de-DE" sz="2000" dirty="0"/>
              <a:t> feature </a:t>
            </a:r>
            <a:r>
              <a:rPr lang="de-DE" sz="2000" dirty="0" err="1"/>
              <a:t>engineering</a:t>
            </a:r>
            <a:endParaRPr lang="de-DE" sz="2000" dirty="0"/>
          </a:p>
          <a:p>
            <a:pPr lvl="1"/>
            <a:r>
              <a:rPr lang="de-DE" sz="2000" dirty="0" err="1"/>
              <a:t>Can’t</a:t>
            </a:r>
            <a:r>
              <a:rPr lang="de-DE" sz="2000" dirty="0"/>
              <a:t> </a:t>
            </a:r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semantics</a:t>
            </a:r>
            <a:endParaRPr lang="de-DE" sz="2000" dirty="0"/>
          </a:p>
          <a:p>
            <a:pPr lvl="1"/>
            <a:r>
              <a:rPr lang="de-DE" sz="2000" dirty="0"/>
              <a:t>Performance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large, </a:t>
            </a:r>
            <a:r>
              <a:rPr lang="de-DE" sz="2000" dirty="0" err="1"/>
              <a:t>unstructured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r>
              <a:rPr lang="de-DE" sz="2000" dirty="0"/>
              <a:t>Early Deep Learning (CNNs, RNNs, LSTMs)</a:t>
            </a:r>
          </a:p>
          <a:p>
            <a:pPr lvl="1"/>
            <a:r>
              <a:rPr lang="de-DE" sz="2000" dirty="0" err="1"/>
              <a:t>Automatic</a:t>
            </a:r>
            <a:r>
              <a:rPr lang="de-DE" sz="2000" dirty="0"/>
              <a:t> feature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endParaRPr lang="de-DE" sz="2000" dirty="0"/>
          </a:p>
          <a:p>
            <a:pPr lvl="1"/>
            <a:r>
              <a:rPr lang="de-DE" sz="2000" dirty="0"/>
              <a:t>Limited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and </a:t>
            </a:r>
            <a:r>
              <a:rPr lang="de-DE" sz="2000" dirty="0" err="1"/>
              <a:t>relatively</a:t>
            </a:r>
            <a:r>
              <a:rPr lang="de-DE" sz="2000" dirty="0"/>
              <a:t> slow</a:t>
            </a:r>
          </a:p>
          <a:p>
            <a:pPr lvl="1"/>
            <a:r>
              <a:rPr lang="de-DE" sz="2000" dirty="0" err="1"/>
              <a:t>Computationally</a:t>
            </a:r>
            <a:r>
              <a:rPr lang="de-DE" sz="2000" dirty="0"/>
              <a:t> heavy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Transformers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101FE-477D-2575-5C14-1845C1B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B5DEE-2425-2F58-DCA9-B3F28E213CF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EC69-1BF3-1B98-706A-CB8F2D06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BC94E0A-B146-5E53-431E-6185D105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37D2CC8-80F6-F1A8-1BA3-AC31AC74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B6432EE-657F-6B43-EC9D-B99558C1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C83B77-1672-D3EC-D5DE-BB5DEFFF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Transformer Models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851ED327-1FAC-E62B-AEA4-57316FD8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350B-2EB9-EDFA-027A-C52F6016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3606369" cy="3694176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self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r>
              <a:rPr lang="de-DE" sz="2000" dirty="0"/>
              <a:t>: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</a:t>
            </a:r>
            <a:r>
              <a:rPr lang="de-DE" sz="2000" dirty="0" err="1"/>
              <a:t>looks</a:t>
            </a:r>
            <a:r>
              <a:rPr lang="de-DE" sz="2000" dirty="0"/>
              <a:t> at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in </a:t>
            </a:r>
            <a:r>
              <a:rPr lang="de-DE" sz="2000" dirty="0" err="1"/>
              <a:t>input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Model </a:t>
            </a:r>
            <a:r>
              <a:rPr lang="de-DE" altLang="de-DE" sz="2000" dirty="0" err="1">
                <a:solidFill>
                  <a:srgbClr val="000000"/>
                </a:solidFill>
                <a:latin typeface="-webkit-standard"/>
              </a:rPr>
              <a:t>learns</a:t>
            </a:r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relationships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between</a:t>
            </a:r>
            <a:r>
              <a:rPr lang="de-DE" altLang="de-DE" sz="2000" dirty="0">
                <a:solidFill>
                  <a:srgbClr val="000000"/>
                </a:solidFill>
              </a:rPr>
              <a:t> all </a:t>
            </a:r>
            <a:r>
              <a:rPr lang="de-DE" altLang="de-DE" sz="2000" dirty="0" err="1">
                <a:solidFill>
                  <a:srgbClr val="000000"/>
                </a:solidFill>
              </a:rPr>
              <a:t>words</a:t>
            </a:r>
            <a:r>
              <a:rPr lang="de-DE" altLang="de-DE" sz="2000" dirty="0">
                <a:solidFill>
                  <a:srgbClr val="000000"/>
                </a:solidFill>
              </a:rPr>
              <a:t> in a </a:t>
            </a:r>
            <a:r>
              <a:rPr lang="de-DE" altLang="de-DE" sz="2000" dirty="0" err="1">
                <a:solidFill>
                  <a:srgbClr val="000000"/>
                </a:solidFill>
              </a:rPr>
              <a:t>sequence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simultaneously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93434-A25A-78A1-868B-EEC393E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466C38-6FF4-06DF-913A-656314E514BA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AC4AE3-119E-DA67-7658-3384DBBF9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12373"/>
          <a:stretch>
            <a:fillRect/>
          </a:stretch>
        </p:blipFill>
        <p:spPr bwMode="auto">
          <a:xfrm>
            <a:off x="4233220" y="2202956"/>
            <a:ext cx="7489388" cy="3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B703-83FF-1B07-5147-E238308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3F5F58E-4AB9-E96C-4CF0-124555D81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17003BA-E9CB-4C46-40A2-92439912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112F382-88D8-5CEA-8103-0B67BEE5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24633-3450-DD35-8D3C-9AFCE181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Architectures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B72945-4D02-763C-3803-1AB40B07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510BE-FE32-60F2-7207-ED81E836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Encoder-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Models (</a:t>
            </a:r>
            <a:r>
              <a:rPr lang="de-DE" sz="2000" dirty="0"/>
              <a:t>e.g. BERT, </a:t>
            </a:r>
            <a:r>
              <a:rPr lang="de-DE" sz="2000" dirty="0" err="1"/>
              <a:t>RoBERTa</a:t>
            </a:r>
            <a:r>
              <a:rPr lang="de-DE" sz="2000" dirty="0"/>
              <a:t>, </a:t>
            </a:r>
            <a:r>
              <a:rPr lang="de-DE" sz="2000" dirty="0" err="1"/>
              <a:t>DistilBERT</a:t>
            </a:r>
            <a:r>
              <a:rPr lang="de-DE" sz="2000" dirty="0"/>
              <a:t>, …)</a:t>
            </a:r>
          </a:p>
          <a:p>
            <a:pPr lvl="1"/>
            <a:r>
              <a:rPr lang="de-DE" altLang="de-DE" sz="2000" dirty="0" err="1"/>
              <a:t>Pretrained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encoders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fine</a:t>
            </a:r>
            <a:r>
              <a:rPr lang="de-DE" altLang="de-DE" sz="2000" dirty="0"/>
              <a:t>-tune end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end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data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set</a:t>
            </a:r>
            <a:endParaRPr lang="de-DE" altLang="de-DE" sz="2000" dirty="0"/>
          </a:p>
          <a:p>
            <a:r>
              <a:rPr lang="de-DE" altLang="de-DE" sz="2000" dirty="0"/>
              <a:t>Fine-</a:t>
            </a:r>
            <a:r>
              <a:rPr lang="de-DE" altLang="de-DE" sz="2000" dirty="0" err="1"/>
              <a:t>tuned</a:t>
            </a:r>
            <a:r>
              <a:rPr lang="de-DE" altLang="de-DE" sz="2000" dirty="0"/>
              <a:t> 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LoRA</a:t>
            </a:r>
            <a:endParaRPr lang="de-DE" altLang="de-DE" sz="2000" dirty="0"/>
          </a:p>
          <a:p>
            <a:pPr lvl="1"/>
            <a:r>
              <a:rPr lang="de-DE" altLang="de-DE" sz="2000" dirty="0"/>
              <a:t>Use </a:t>
            </a:r>
            <a:r>
              <a:rPr lang="de-DE" altLang="de-DE" sz="2000" dirty="0" err="1"/>
              <a:t>big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models</a:t>
            </a:r>
            <a:r>
              <a:rPr lang="de-DE" altLang="de-DE" sz="2000" dirty="0"/>
              <a:t> (GPT, LLaMA, …) but 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small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adapter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layers</a:t>
            </a:r>
            <a:endParaRPr lang="de-DE" altLang="de-DE" sz="2000" dirty="0"/>
          </a:p>
          <a:p>
            <a:r>
              <a:rPr lang="de-DE" altLang="de-DE" sz="2000" dirty="0"/>
              <a:t>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Prompting</a:t>
            </a:r>
            <a:endParaRPr lang="de-DE" altLang="de-DE" sz="2000" dirty="0"/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Use </a:t>
            </a:r>
            <a:r>
              <a:rPr lang="de-DE" altLang="de-DE" sz="2000" dirty="0" err="1">
                <a:solidFill>
                  <a:srgbClr val="000000"/>
                </a:solidFill>
              </a:rPr>
              <a:t>frozen</a:t>
            </a:r>
            <a:r>
              <a:rPr lang="de-DE" altLang="de-DE" sz="2000" dirty="0">
                <a:solidFill>
                  <a:srgbClr val="000000"/>
                </a:solidFill>
              </a:rPr>
              <a:t> LLM, </a:t>
            </a:r>
            <a:r>
              <a:rPr lang="de-DE" altLang="de-DE" sz="2000" dirty="0" err="1">
                <a:solidFill>
                  <a:srgbClr val="000000"/>
                </a:solidFill>
              </a:rPr>
              <a:t>give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task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instructions</a:t>
            </a:r>
            <a:r>
              <a:rPr lang="de-DE" altLang="de-DE" sz="2000" dirty="0">
                <a:solidFill>
                  <a:srgbClr val="000000"/>
                </a:solidFill>
              </a:rPr>
              <a:t> + </a:t>
            </a:r>
            <a:r>
              <a:rPr lang="de-DE" altLang="de-DE" sz="2000" dirty="0" err="1">
                <a:solidFill>
                  <a:srgbClr val="000000"/>
                </a:solidFill>
              </a:rPr>
              <a:t>examples</a:t>
            </a:r>
            <a:r>
              <a:rPr lang="de-DE" altLang="de-DE" sz="2000" dirty="0">
                <a:solidFill>
                  <a:srgbClr val="000000"/>
                </a:solidFill>
              </a:rPr>
              <a:t> in </a:t>
            </a:r>
            <a:r>
              <a:rPr lang="de-DE" altLang="de-DE" sz="2000" dirty="0" err="1">
                <a:solidFill>
                  <a:srgbClr val="000000"/>
                </a:solidFill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</a:rPr>
              <a:t> prompt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3E979-6C27-3460-964D-0DB512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97EAFC-E0E6-3643-0008-6DEF8B8679E0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3B4F-6D8E-83FD-BC46-661B07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50690E-6A57-522B-7FAF-2B850CC94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4419073-0E5C-53FE-E2E4-AC5FB987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381226-A4B1-4CBC-682D-319E252E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C7FA2-CF77-B04E-0FB7-7B6E2CF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Methods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Enhance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321CB51-70C9-D719-E59F-70197DD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03F42-A14E-C1D4-1994-67C9BD2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349752"/>
          </a:xfrm>
        </p:spPr>
        <p:txBody>
          <a:bodyPr anchor="ctr">
            <a:normAutofit/>
          </a:bodyPr>
          <a:lstStyle/>
          <a:p>
            <a:r>
              <a:rPr lang="de-DE" altLang="de-DE" sz="2000" dirty="0">
                <a:solidFill>
                  <a:srgbClr val="000000"/>
                </a:solidFill>
              </a:rPr>
              <a:t>CARP (</a:t>
            </a:r>
            <a:r>
              <a:rPr lang="de-DE" altLang="de-DE" sz="2000" dirty="0" err="1">
                <a:solidFill>
                  <a:srgbClr val="000000"/>
                </a:solidFill>
              </a:rPr>
              <a:t>Clue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Reasoning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Prompting</a:t>
            </a:r>
            <a:r>
              <a:rPr lang="de-DE" altLang="de-DE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Breaks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into</a:t>
            </a:r>
            <a:r>
              <a:rPr lang="de-DE" altLang="de-DE" sz="2000" dirty="0">
                <a:solidFill>
                  <a:srgbClr val="000000"/>
                </a:solidFill>
              </a:rPr>
              <a:t> 3 </a:t>
            </a:r>
            <a:r>
              <a:rPr lang="de-DE" altLang="de-DE" sz="2000" dirty="0" err="1">
                <a:solidFill>
                  <a:srgbClr val="000000"/>
                </a:solidFill>
              </a:rPr>
              <a:t>steps</a:t>
            </a:r>
            <a:r>
              <a:rPr lang="de-DE" altLang="de-DE" sz="2000" dirty="0">
                <a:solidFill>
                  <a:srgbClr val="000000"/>
                </a:solidFill>
              </a:rPr>
              <a:t>: find </a:t>
            </a:r>
            <a:r>
              <a:rPr lang="de-DE" altLang="de-DE" sz="2000" dirty="0" err="1">
                <a:solidFill>
                  <a:srgbClr val="000000"/>
                </a:solidFill>
              </a:rPr>
              <a:t>clues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reason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decide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label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Handles </a:t>
            </a:r>
            <a:r>
              <a:rPr lang="de-DE" altLang="de-DE" sz="2000" dirty="0" err="1">
                <a:solidFill>
                  <a:srgbClr val="000000"/>
                </a:solidFill>
              </a:rPr>
              <a:t>tricky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cases</a:t>
            </a:r>
            <a:r>
              <a:rPr lang="de-DE" altLang="de-DE" sz="2000" dirty="0">
                <a:solidFill>
                  <a:srgbClr val="000000"/>
                </a:solidFill>
              </a:rPr>
              <a:t> like </a:t>
            </a:r>
            <a:r>
              <a:rPr lang="de-DE" altLang="de-DE" sz="2000" dirty="0" err="1">
                <a:solidFill>
                  <a:srgbClr val="000000"/>
                </a:solidFill>
              </a:rPr>
              <a:t>better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a </a:t>
            </a:r>
            <a:r>
              <a:rPr lang="de-DE" altLang="de-DE" sz="2000" dirty="0" err="1">
                <a:solidFill>
                  <a:srgbClr val="000000"/>
                </a:solidFill>
              </a:rPr>
              <a:t>single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step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>
                <a:solidFill>
                  <a:srgbClr val="000000"/>
                </a:solidFill>
              </a:rPr>
              <a:t>EASE (Data Augmentation)</a:t>
            </a: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Creates</a:t>
            </a:r>
            <a:r>
              <a:rPr lang="de-DE" altLang="de-DE" sz="2000" dirty="0">
                <a:solidFill>
                  <a:srgbClr val="000000"/>
                </a:solidFill>
              </a:rPr>
              <a:t> extra </a:t>
            </a:r>
            <a:r>
              <a:rPr lang="de-DE" altLang="de-DE" sz="2000" dirty="0" err="1">
                <a:solidFill>
                  <a:srgbClr val="000000"/>
                </a:solidFill>
              </a:rPr>
              <a:t>training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samples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Stable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effective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for</a:t>
            </a:r>
            <a:r>
              <a:rPr lang="de-DE" altLang="de-DE" sz="2000" dirty="0">
                <a:solidFill>
                  <a:srgbClr val="000000"/>
                </a:solidFill>
              </a:rPr>
              <a:t> Transformer </a:t>
            </a:r>
            <a:r>
              <a:rPr lang="de-DE" altLang="de-DE" sz="2000" dirty="0" err="1">
                <a:solidFill>
                  <a:srgbClr val="000000"/>
                </a:solidFill>
              </a:rPr>
              <a:t>models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older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augmentation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methods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Useful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when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only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small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datasets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are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available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9D55A-C8DD-0B0C-A456-EEBB0E7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5827776"/>
            <a:ext cx="11223774" cy="8936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de-DE" sz="1000" dirty="0"/>
              <a:t>A M </a:t>
            </a:r>
            <a:r>
              <a:rPr lang="de-DE" sz="1000" dirty="0" err="1"/>
              <a:t>Muntasir</a:t>
            </a:r>
            <a:r>
              <a:rPr lang="de-DE" sz="1000" dirty="0"/>
              <a:t> Rahman, </a:t>
            </a:r>
            <a:r>
              <a:rPr lang="de-DE" sz="1000" dirty="0" err="1"/>
              <a:t>Wenpeng</a:t>
            </a:r>
            <a:r>
              <a:rPr lang="de-DE" sz="1000" dirty="0"/>
              <a:t> Yin, and </a:t>
            </a:r>
            <a:r>
              <a:rPr lang="de-DE" sz="1000" dirty="0" err="1"/>
              <a:t>Guiling</a:t>
            </a:r>
            <a:r>
              <a:rPr lang="de-DE" sz="1000" dirty="0"/>
              <a:t> Wang. 2023. </a:t>
            </a:r>
            <a:r>
              <a:rPr lang="de-DE" sz="1000" dirty="0">
                <a:hlinkClick r:id="rId2"/>
              </a:rPr>
              <a:t>Data Augmentation for Text Classification with EASE</a:t>
            </a:r>
            <a:r>
              <a:rPr lang="de-DE" sz="1000" dirty="0"/>
              <a:t>. In </a:t>
            </a:r>
            <a:r>
              <a:rPr lang="de-DE" sz="1000" i="1" dirty="0"/>
              <a:t>Proceedings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6th International Conference on Natural Language and Speech Processing (ICNLSP 2023)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324–332, Online.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  <a:p>
            <a:pPr>
              <a:spcAft>
                <a:spcPts val="1200"/>
              </a:spcAft>
            </a:pPr>
            <a:r>
              <a:rPr lang="de-DE" sz="1000" dirty="0" err="1"/>
              <a:t>Xiaofei</a:t>
            </a:r>
            <a:r>
              <a:rPr lang="de-DE" sz="1000" dirty="0"/>
              <a:t> Sun, </a:t>
            </a:r>
            <a:r>
              <a:rPr lang="de-DE" sz="1000" dirty="0" err="1"/>
              <a:t>Xiaoya</a:t>
            </a:r>
            <a:r>
              <a:rPr lang="de-DE" sz="1000" dirty="0"/>
              <a:t> Li, Jiwei Li, Fei Wu, </a:t>
            </a:r>
            <a:r>
              <a:rPr lang="de-DE" sz="1000" dirty="0" err="1"/>
              <a:t>Shangwei</a:t>
            </a:r>
            <a:r>
              <a:rPr lang="de-DE" sz="1000" dirty="0"/>
              <a:t> Guo, Tianwei Zhang, and </a:t>
            </a:r>
            <a:r>
              <a:rPr lang="de-DE" sz="1000" dirty="0" err="1"/>
              <a:t>Guoyin</a:t>
            </a:r>
            <a:r>
              <a:rPr lang="de-DE" sz="1000" dirty="0"/>
              <a:t> Wang. 2023. </a:t>
            </a:r>
            <a:r>
              <a:rPr lang="de-DE" sz="1000" dirty="0">
                <a:hlinkClick r:id="rId3"/>
              </a:rPr>
              <a:t>Text Classification via Large Language Models</a:t>
            </a:r>
            <a:r>
              <a:rPr lang="de-DE" sz="1000" dirty="0"/>
              <a:t>. In </a:t>
            </a:r>
            <a:r>
              <a:rPr lang="de-DE" sz="1000" i="1" dirty="0" err="1"/>
              <a:t>Findings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Association</a:t>
            </a:r>
            <a:r>
              <a:rPr lang="de-DE" sz="1000" i="1" dirty="0"/>
              <a:t> </a:t>
            </a:r>
            <a:r>
              <a:rPr lang="de-DE" sz="1000" i="1" dirty="0" err="1"/>
              <a:t>for</a:t>
            </a:r>
            <a:r>
              <a:rPr lang="de-DE" sz="1000" i="1" dirty="0"/>
              <a:t> Computational </a:t>
            </a:r>
            <a:r>
              <a:rPr lang="de-DE" sz="1000" i="1" dirty="0" err="1"/>
              <a:t>Linguistics</a:t>
            </a:r>
            <a:r>
              <a:rPr lang="de-DE" sz="1000" i="1" dirty="0"/>
              <a:t>: EMNLP 2023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8990–9005, Singapore.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8E7F44-8058-8CDB-F938-399BD3C42D3D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7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F3-153B-2625-5D50-193236C6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88C86B-2D2A-7AF8-3E27-DC69A7DA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D93CB98-B946-0738-FC20-7BCA7C9E6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8330301F-0B4A-B8F8-A21D-EF909F758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856B4-B255-E6C1-5E89-6F12B244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6E1051D-5CD0-5394-7ABA-4A76A6E1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B9F6F-C652-F4DC-A99B-8FA09B9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Problem</a:t>
            </a:r>
          </a:p>
          <a:p>
            <a:pPr lvl="1"/>
            <a:r>
              <a:rPr lang="de-DE" altLang="de-DE" sz="2000" dirty="0"/>
              <a:t>LLMs perform </a:t>
            </a:r>
            <a:r>
              <a:rPr lang="de-DE" altLang="de-DE" sz="2000" dirty="0" err="1"/>
              <a:t>well</a:t>
            </a:r>
            <a:r>
              <a:rPr lang="de-DE" altLang="de-DE" sz="2000" dirty="0"/>
              <a:t> on </a:t>
            </a:r>
            <a:r>
              <a:rPr lang="de-DE" altLang="de-DE" sz="2000" dirty="0" err="1"/>
              <a:t>classification</a:t>
            </a:r>
            <a:r>
              <a:rPr lang="de-DE" altLang="de-DE" sz="2000" dirty="0"/>
              <a:t> but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still </a:t>
            </a:r>
            <a:r>
              <a:rPr lang="de-DE" altLang="de-DE" sz="2000" dirty="0" err="1"/>
              <a:t>prone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misclassifications</a:t>
            </a:r>
            <a:r>
              <a:rPr lang="de-DE" altLang="de-DE" sz="2000" dirty="0"/>
              <a:t> and </a:t>
            </a:r>
            <a:r>
              <a:rPr lang="de-DE" altLang="de-DE" sz="2000" dirty="0" err="1"/>
              <a:t>hallucinations</a:t>
            </a:r>
            <a:endParaRPr lang="de-DE" altLang="de-DE" sz="2000" dirty="0"/>
          </a:p>
          <a:p>
            <a:r>
              <a:rPr lang="de-DE" altLang="de-DE" sz="2000" dirty="0"/>
              <a:t>Solution</a:t>
            </a:r>
          </a:p>
          <a:p>
            <a:pPr lvl="1"/>
            <a:r>
              <a:rPr lang="de-DE" altLang="de-DE" sz="2000" dirty="0"/>
              <a:t>1. Paraphrase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multiple </a:t>
            </a:r>
            <a:r>
              <a:rPr lang="de-DE" sz="2000" dirty="0" err="1"/>
              <a:t>variations</a:t>
            </a:r>
            <a:endParaRPr lang="de-DE" sz="2000" dirty="0"/>
          </a:p>
          <a:p>
            <a:pPr lvl="1"/>
            <a:r>
              <a:rPr lang="de-DE" altLang="de-DE" sz="2000" dirty="0"/>
              <a:t>2. </a:t>
            </a:r>
            <a:r>
              <a:rPr lang="de-DE" altLang="de-DE" sz="2000" dirty="0" err="1"/>
              <a:t>Classify</a:t>
            </a:r>
            <a:r>
              <a:rPr lang="de-DE" altLang="de-DE" sz="2000" dirty="0"/>
              <a:t> original + </a:t>
            </a:r>
            <a:r>
              <a:rPr lang="de-DE" altLang="de-DE" sz="2000" dirty="0" err="1"/>
              <a:t>paraphrases</a:t>
            </a:r>
            <a:endParaRPr lang="de-DE" altLang="de-DE" sz="2000" dirty="0"/>
          </a:p>
          <a:p>
            <a:pPr lvl="1"/>
            <a:r>
              <a:rPr lang="de-DE" altLang="de-DE" sz="2000" dirty="0"/>
              <a:t>3. Aggregate </a:t>
            </a:r>
            <a:r>
              <a:rPr lang="de-DE" altLang="de-DE" sz="2000" dirty="0" err="1">
                <a:solidFill>
                  <a:srgbClr val="000000"/>
                </a:solidFill>
              </a:rPr>
              <a:t>predictions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 err="1">
                <a:solidFill>
                  <a:srgbClr val="000000"/>
                </a:solidFill>
              </a:rPr>
              <a:t>Results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Error </a:t>
            </a:r>
            <a:r>
              <a:rPr lang="de-DE" altLang="de-DE" sz="2000" dirty="0" err="1">
                <a:solidFill>
                  <a:srgbClr val="000000"/>
                </a:solidFill>
              </a:rPr>
              <a:t>reduction</a:t>
            </a:r>
            <a:r>
              <a:rPr lang="de-DE" altLang="de-DE" sz="2000" dirty="0">
                <a:solidFill>
                  <a:srgbClr val="000000"/>
                </a:solidFill>
              </a:rPr>
              <a:t>: 22.7% (CLINC), 15.1% (Banking)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E3A2D-8720-4667-EAD1-E1F94D7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BABEDD-27E7-49A6-BDFB-6853FDFE5D1C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08243F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Macintosh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Calibri</vt:lpstr>
      <vt:lpstr>Office</vt:lpstr>
      <vt:lpstr>Retro</vt:lpstr>
      <vt:lpstr>Evaluation Metrics</vt:lpstr>
      <vt:lpstr>Commonly Used Metrics</vt:lpstr>
      <vt:lpstr>Models for Classification</vt:lpstr>
      <vt:lpstr>Outdated Technologies</vt:lpstr>
      <vt:lpstr>Transformer Models</vt:lpstr>
      <vt:lpstr>Architectures for Classification</vt:lpstr>
      <vt:lpstr>Methods to Enhance Classification</vt:lpstr>
      <vt:lpstr>Paraphrase and Aggregate </vt:lpstr>
      <vt:lpstr>Paraphrase and Aggregate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Knittel</dc:creator>
  <cp:lastModifiedBy>Nils Knittel</cp:lastModifiedBy>
  <cp:revision>3</cp:revision>
  <dcterms:created xsi:type="dcterms:W3CDTF">2025-10-26T16:53:50Z</dcterms:created>
  <dcterms:modified xsi:type="dcterms:W3CDTF">2025-10-26T23:52:55Z</dcterms:modified>
</cp:coreProperties>
</file>