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9"/>
  </p:notesMasterIdLst>
  <p:sldIdLst>
    <p:sldId id="283" r:id="rId2"/>
    <p:sldId id="259" r:id="rId3"/>
    <p:sldId id="271" r:id="rId4"/>
    <p:sldId id="273" r:id="rId5"/>
    <p:sldId id="276" r:id="rId6"/>
    <p:sldId id="277" r:id="rId7"/>
    <p:sldId id="278" r:id="rId8"/>
    <p:sldId id="279" r:id="rId9"/>
    <p:sldId id="280" r:id="rId10"/>
    <p:sldId id="281" r:id="rId11"/>
    <p:sldId id="284" r:id="rId12"/>
    <p:sldId id="289" r:id="rId13"/>
    <p:sldId id="285" r:id="rId14"/>
    <p:sldId id="290" r:id="rId15"/>
    <p:sldId id="286" r:id="rId16"/>
    <p:sldId id="287" r:id="rId17"/>
    <p:sldId id="28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719"/>
  </p:normalViewPr>
  <p:slideViewPr>
    <p:cSldViewPr snapToGrid="0">
      <p:cViewPr varScale="1">
        <p:scale>
          <a:sx n="106" d="100"/>
          <a:sy n="106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03927-1953-433A-B746-7B2C07EE241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E4A077-6B76-4092-A5B1-8E69ADFA0E7C}">
      <dgm:prSet/>
      <dgm:spPr/>
      <dgm:t>
        <a:bodyPr/>
        <a:lstStyle/>
        <a:p>
          <a:r>
            <a:rPr lang="de-DE"/>
            <a:t>Based on a Question and Answer classify the Answer Type</a:t>
          </a:r>
          <a:endParaRPr lang="en-US"/>
        </a:p>
      </dgm:t>
    </dgm:pt>
    <dgm:pt modelId="{30D4EE6F-1054-49D2-8C8C-59436A72D7F6}" type="parTrans" cxnId="{D87FFD5C-836D-4386-B5EF-8B1FF2D92228}">
      <dgm:prSet/>
      <dgm:spPr/>
      <dgm:t>
        <a:bodyPr/>
        <a:lstStyle/>
        <a:p>
          <a:endParaRPr lang="en-US"/>
        </a:p>
      </dgm:t>
    </dgm:pt>
    <dgm:pt modelId="{DCA966CF-6510-4EF5-A8BE-65E43E70C5D2}" type="sibTrans" cxnId="{D87FFD5C-836D-4386-B5EF-8B1FF2D92228}">
      <dgm:prSet/>
      <dgm:spPr/>
      <dgm:t>
        <a:bodyPr/>
        <a:lstStyle/>
        <a:p>
          <a:endParaRPr lang="en-US"/>
        </a:p>
      </dgm:t>
    </dgm:pt>
    <dgm:pt modelId="{3F92AFF4-2692-48A1-A42C-86703C26FAD1}">
      <dgm:prSet/>
      <dgm:spPr/>
      <dgm:t>
        <a:bodyPr/>
        <a:lstStyle/>
        <a:p>
          <a:r>
            <a:rPr lang="de-DE" dirty="0"/>
            <a:t>Task 1</a:t>
          </a:r>
          <a:endParaRPr lang="en-US" dirty="0"/>
        </a:p>
      </dgm:t>
    </dgm:pt>
    <dgm:pt modelId="{EB851DBB-D5D3-4B09-BD9D-CB5B329320EF}" type="parTrans" cxnId="{8EAC4434-5D19-460E-AED9-12746BCB02D7}">
      <dgm:prSet/>
      <dgm:spPr/>
      <dgm:t>
        <a:bodyPr/>
        <a:lstStyle/>
        <a:p>
          <a:endParaRPr lang="en-US"/>
        </a:p>
      </dgm:t>
    </dgm:pt>
    <dgm:pt modelId="{17F5FAB1-5BA3-41A5-9F14-72E089A6A4AA}" type="sibTrans" cxnId="{8EAC4434-5D19-460E-AED9-12746BCB02D7}">
      <dgm:prSet/>
      <dgm:spPr/>
      <dgm:t>
        <a:bodyPr/>
        <a:lstStyle/>
        <a:p>
          <a:endParaRPr lang="en-US"/>
        </a:p>
      </dgm:t>
    </dgm:pt>
    <dgm:pt modelId="{F34E2F6D-E8E3-4B2A-824E-CA0917ABB61A}">
      <dgm:prSet/>
      <dgm:spPr/>
      <dgm:t>
        <a:bodyPr/>
        <a:lstStyle/>
        <a:p>
          <a:r>
            <a:rPr lang="de-DE" dirty="0" err="1"/>
            <a:t>Classify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answer</a:t>
          </a:r>
          <a:r>
            <a:rPr lang="de-DE" dirty="0"/>
            <a:t> </a:t>
          </a:r>
          <a:r>
            <a:rPr lang="de-DE" dirty="0" err="1"/>
            <a:t>as</a:t>
          </a:r>
          <a:r>
            <a:rPr lang="de-DE" dirty="0"/>
            <a:t> </a:t>
          </a:r>
          <a:r>
            <a:rPr lang="de-DE" i="1" dirty="0"/>
            <a:t>Clear Reply</a:t>
          </a:r>
          <a:r>
            <a:rPr lang="de-DE" dirty="0"/>
            <a:t>, </a:t>
          </a:r>
          <a:r>
            <a:rPr lang="de-DE" i="1" dirty="0" err="1"/>
            <a:t>Ambiguous</a:t>
          </a:r>
          <a:r>
            <a:rPr lang="de-DE" dirty="0"/>
            <a:t> </a:t>
          </a:r>
          <a:r>
            <a:rPr lang="de-DE" dirty="0" err="1"/>
            <a:t>or</a:t>
          </a:r>
          <a:r>
            <a:rPr lang="de-DE" dirty="0"/>
            <a:t> </a:t>
          </a:r>
          <a:r>
            <a:rPr lang="de-DE" i="1" dirty="0"/>
            <a:t>Clear Non-Reply</a:t>
          </a:r>
          <a:endParaRPr lang="en-US" dirty="0"/>
        </a:p>
      </dgm:t>
    </dgm:pt>
    <dgm:pt modelId="{126722F4-434D-476C-88CD-473E55B518AE}" type="parTrans" cxnId="{21FA708B-F648-49E3-B4F3-72618A638B9A}">
      <dgm:prSet/>
      <dgm:spPr/>
      <dgm:t>
        <a:bodyPr/>
        <a:lstStyle/>
        <a:p>
          <a:endParaRPr lang="en-US"/>
        </a:p>
      </dgm:t>
    </dgm:pt>
    <dgm:pt modelId="{F30A588D-F23A-47CA-AA50-43315A70658D}" type="sibTrans" cxnId="{21FA708B-F648-49E3-B4F3-72618A638B9A}">
      <dgm:prSet/>
      <dgm:spPr/>
      <dgm:t>
        <a:bodyPr/>
        <a:lstStyle/>
        <a:p>
          <a:endParaRPr lang="en-US"/>
        </a:p>
      </dgm:t>
    </dgm:pt>
    <dgm:pt modelId="{3617C499-2813-4BA5-9968-91D1C896B939}">
      <dgm:prSet/>
      <dgm:spPr/>
      <dgm:t>
        <a:bodyPr/>
        <a:lstStyle/>
        <a:p>
          <a:r>
            <a:rPr lang="de-DE"/>
            <a:t>Task 2</a:t>
          </a:r>
          <a:endParaRPr lang="en-US"/>
        </a:p>
      </dgm:t>
    </dgm:pt>
    <dgm:pt modelId="{7DFCD14F-D7FE-4EE9-9CEB-70A8F2708CFB}" type="parTrans" cxnId="{777FEFCD-CD33-4515-B585-BADEB110A633}">
      <dgm:prSet/>
      <dgm:spPr/>
      <dgm:t>
        <a:bodyPr/>
        <a:lstStyle/>
        <a:p>
          <a:endParaRPr lang="en-US"/>
        </a:p>
      </dgm:t>
    </dgm:pt>
    <dgm:pt modelId="{4576B28C-292B-4517-8CB7-925B23C7B177}" type="sibTrans" cxnId="{777FEFCD-CD33-4515-B585-BADEB110A633}">
      <dgm:prSet/>
      <dgm:spPr/>
      <dgm:t>
        <a:bodyPr/>
        <a:lstStyle/>
        <a:p>
          <a:endParaRPr lang="en-US"/>
        </a:p>
      </dgm:t>
    </dgm:pt>
    <dgm:pt modelId="{DEF00A9B-48C2-4B16-8204-67F0A41AD8D8}">
      <dgm:prSet/>
      <dgm:spPr/>
      <dgm:t>
        <a:bodyPr/>
        <a:lstStyle/>
        <a:p>
          <a:r>
            <a:rPr lang="de-DE"/>
            <a:t>Classify the answer into one of the 9 </a:t>
          </a:r>
          <a:r>
            <a:rPr lang="de-DE" i="1"/>
            <a:t>evasion</a:t>
          </a:r>
          <a:r>
            <a:rPr lang="de-DE"/>
            <a:t> techniques</a:t>
          </a:r>
          <a:endParaRPr lang="en-US"/>
        </a:p>
      </dgm:t>
    </dgm:pt>
    <dgm:pt modelId="{D9CAC2A8-CA5E-4B00-A16D-F621CDBF653A}" type="parTrans" cxnId="{C733D203-DB21-4116-B03B-2532E20C9E89}">
      <dgm:prSet/>
      <dgm:spPr/>
      <dgm:t>
        <a:bodyPr/>
        <a:lstStyle/>
        <a:p>
          <a:endParaRPr lang="en-US"/>
        </a:p>
      </dgm:t>
    </dgm:pt>
    <dgm:pt modelId="{3373D276-9F47-470E-A288-C3235985C5C2}" type="sibTrans" cxnId="{C733D203-DB21-4116-B03B-2532E20C9E89}">
      <dgm:prSet/>
      <dgm:spPr/>
      <dgm:t>
        <a:bodyPr/>
        <a:lstStyle/>
        <a:p>
          <a:endParaRPr lang="en-US"/>
        </a:p>
      </dgm:t>
    </dgm:pt>
    <dgm:pt modelId="{91CBC2DE-E004-3043-86E4-D8D2C15B79DE}" type="pres">
      <dgm:prSet presAssocID="{56F03927-1953-433A-B746-7B2C07EE2413}" presName="outerComposite" presStyleCnt="0">
        <dgm:presLayoutVars>
          <dgm:chMax val="5"/>
          <dgm:dir/>
          <dgm:resizeHandles val="exact"/>
        </dgm:presLayoutVars>
      </dgm:prSet>
      <dgm:spPr/>
    </dgm:pt>
    <dgm:pt modelId="{59EFE69B-8062-2940-AA59-E11172418510}" type="pres">
      <dgm:prSet presAssocID="{56F03927-1953-433A-B746-7B2C07EE2413}" presName="dummyMaxCanvas" presStyleCnt="0">
        <dgm:presLayoutVars/>
      </dgm:prSet>
      <dgm:spPr/>
    </dgm:pt>
    <dgm:pt modelId="{F685536D-A0E1-6A40-95C8-22FED1FB1D63}" type="pres">
      <dgm:prSet presAssocID="{56F03927-1953-433A-B746-7B2C07EE2413}" presName="ThreeNodes_1" presStyleLbl="node1" presStyleIdx="0" presStyleCnt="3">
        <dgm:presLayoutVars>
          <dgm:bulletEnabled val="1"/>
        </dgm:presLayoutVars>
      </dgm:prSet>
      <dgm:spPr/>
    </dgm:pt>
    <dgm:pt modelId="{0FC7D040-0B08-BB49-9679-DDDFE58EB77A}" type="pres">
      <dgm:prSet presAssocID="{56F03927-1953-433A-B746-7B2C07EE2413}" presName="ThreeNodes_2" presStyleLbl="node1" presStyleIdx="1" presStyleCnt="3">
        <dgm:presLayoutVars>
          <dgm:bulletEnabled val="1"/>
        </dgm:presLayoutVars>
      </dgm:prSet>
      <dgm:spPr/>
    </dgm:pt>
    <dgm:pt modelId="{94E0C5FA-F37F-154A-BAF8-659A674DA88E}" type="pres">
      <dgm:prSet presAssocID="{56F03927-1953-433A-B746-7B2C07EE2413}" presName="ThreeNodes_3" presStyleLbl="node1" presStyleIdx="2" presStyleCnt="3">
        <dgm:presLayoutVars>
          <dgm:bulletEnabled val="1"/>
        </dgm:presLayoutVars>
      </dgm:prSet>
      <dgm:spPr/>
    </dgm:pt>
    <dgm:pt modelId="{795E2C58-AEF2-044D-AECC-D04CA1F8AEC2}" type="pres">
      <dgm:prSet presAssocID="{56F03927-1953-433A-B746-7B2C07EE2413}" presName="ThreeConn_1-2" presStyleLbl="fgAccFollowNode1" presStyleIdx="0" presStyleCnt="2">
        <dgm:presLayoutVars>
          <dgm:bulletEnabled val="1"/>
        </dgm:presLayoutVars>
      </dgm:prSet>
      <dgm:spPr/>
    </dgm:pt>
    <dgm:pt modelId="{24C20207-D305-4342-B6C8-AA5BE6116FEB}" type="pres">
      <dgm:prSet presAssocID="{56F03927-1953-433A-B746-7B2C07EE2413}" presName="ThreeConn_2-3" presStyleLbl="fgAccFollowNode1" presStyleIdx="1" presStyleCnt="2">
        <dgm:presLayoutVars>
          <dgm:bulletEnabled val="1"/>
        </dgm:presLayoutVars>
      </dgm:prSet>
      <dgm:spPr/>
    </dgm:pt>
    <dgm:pt modelId="{BAA7168A-AF7D-8D43-9D44-8E7EF36CEA61}" type="pres">
      <dgm:prSet presAssocID="{56F03927-1953-433A-B746-7B2C07EE2413}" presName="ThreeNodes_1_text" presStyleLbl="node1" presStyleIdx="2" presStyleCnt="3">
        <dgm:presLayoutVars>
          <dgm:bulletEnabled val="1"/>
        </dgm:presLayoutVars>
      </dgm:prSet>
      <dgm:spPr/>
    </dgm:pt>
    <dgm:pt modelId="{A9D13B8D-519A-D34A-A07C-EAADACFAAB49}" type="pres">
      <dgm:prSet presAssocID="{56F03927-1953-433A-B746-7B2C07EE2413}" presName="ThreeNodes_2_text" presStyleLbl="node1" presStyleIdx="2" presStyleCnt="3">
        <dgm:presLayoutVars>
          <dgm:bulletEnabled val="1"/>
        </dgm:presLayoutVars>
      </dgm:prSet>
      <dgm:spPr/>
    </dgm:pt>
    <dgm:pt modelId="{3549AC75-6E2E-954A-8AF9-E6FB144813B5}" type="pres">
      <dgm:prSet presAssocID="{56F03927-1953-433A-B746-7B2C07EE241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733D203-DB21-4116-B03B-2532E20C9E89}" srcId="{3617C499-2813-4BA5-9968-91D1C896B939}" destId="{DEF00A9B-48C2-4B16-8204-67F0A41AD8D8}" srcOrd="0" destOrd="0" parTransId="{D9CAC2A8-CA5E-4B00-A16D-F621CDBF653A}" sibTransId="{3373D276-9F47-470E-A288-C3235985C5C2}"/>
    <dgm:cxn modelId="{F6A3D932-B06F-854E-9D0C-DF9DBCCCA84B}" type="presOf" srcId="{56F03927-1953-433A-B746-7B2C07EE2413}" destId="{91CBC2DE-E004-3043-86E4-D8D2C15B79DE}" srcOrd="0" destOrd="0" presId="urn:microsoft.com/office/officeart/2005/8/layout/vProcess5"/>
    <dgm:cxn modelId="{8EAC4434-5D19-460E-AED9-12746BCB02D7}" srcId="{56F03927-1953-433A-B746-7B2C07EE2413}" destId="{3F92AFF4-2692-48A1-A42C-86703C26FAD1}" srcOrd="1" destOrd="0" parTransId="{EB851DBB-D5D3-4B09-BD9D-CB5B329320EF}" sibTransId="{17F5FAB1-5BA3-41A5-9F14-72E089A6A4AA}"/>
    <dgm:cxn modelId="{7E84A537-43AF-E246-B2BC-C751F2BD78D6}" type="presOf" srcId="{3617C499-2813-4BA5-9968-91D1C896B939}" destId="{3549AC75-6E2E-954A-8AF9-E6FB144813B5}" srcOrd="1" destOrd="0" presId="urn:microsoft.com/office/officeart/2005/8/layout/vProcess5"/>
    <dgm:cxn modelId="{234EB45B-F947-5E40-8F77-F8A15E16513A}" type="presOf" srcId="{17F5FAB1-5BA3-41A5-9F14-72E089A6A4AA}" destId="{24C20207-D305-4342-B6C8-AA5BE6116FEB}" srcOrd="0" destOrd="0" presId="urn:microsoft.com/office/officeart/2005/8/layout/vProcess5"/>
    <dgm:cxn modelId="{D87FFD5C-836D-4386-B5EF-8B1FF2D92228}" srcId="{56F03927-1953-433A-B746-7B2C07EE2413}" destId="{E3E4A077-6B76-4092-A5B1-8E69ADFA0E7C}" srcOrd="0" destOrd="0" parTransId="{30D4EE6F-1054-49D2-8C8C-59436A72D7F6}" sibTransId="{DCA966CF-6510-4EF5-A8BE-65E43E70C5D2}"/>
    <dgm:cxn modelId="{63E54049-3281-014E-BFBC-DC69BE081582}" type="presOf" srcId="{DEF00A9B-48C2-4B16-8204-67F0A41AD8D8}" destId="{94E0C5FA-F37F-154A-BAF8-659A674DA88E}" srcOrd="0" destOrd="1" presId="urn:microsoft.com/office/officeart/2005/8/layout/vProcess5"/>
    <dgm:cxn modelId="{55571986-ED6E-5748-A996-564932F8E74F}" type="presOf" srcId="{3F92AFF4-2692-48A1-A42C-86703C26FAD1}" destId="{A9D13B8D-519A-D34A-A07C-EAADACFAAB49}" srcOrd="1" destOrd="0" presId="urn:microsoft.com/office/officeart/2005/8/layout/vProcess5"/>
    <dgm:cxn modelId="{BA48798A-6D23-2741-9AAB-C6A7111F365E}" type="presOf" srcId="{DEF00A9B-48C2-4B16-8204-67F0A41AD8D8}" destId="{3549AC75-6E2E-954A-8AF9-E6FB144813B5}" srcOrd="1" destOrd="1" presId="urn:microsoft.com/office/officeart/2005/8/layout/vProcess5"/>
    <dgm:cxn modelId="{21FA708B-F648-49E3-B4F3-72618A638B9A}" srcId="{3F92AFF4-2692-48A1-A42C-86703C26FAD1}" destId="{F34E2F6D-E8E3-4B2A-824E-CA0917ABB61A}" srcOrd="0" destOrd="0" parTransId="{126722F4-434D-476C-88CD-473E55B518AE}" sibTransId="{F30A588D-F23A-47CA-AA50-43315A70658D}"/>
    <dgm:cxn modelId="{F28B8A9F-D592-844B-86DF-131766EC3D5B}" type="presOf" srcId="{3F92AFF4-2692-48A1-A42C-86703C26FAD1}" destId="{0FC7D040-0B08-BB49-9679-DDDFE58EB77A}" srcOrd="0" destOrd="0" presId="urn:microsoft.com/office/officeart/2005/8/layout/vProcess5"/>
    <dgm:cxn modelId="{F71836BD-E365-2943-BF12-5879EFB13956}" type="presOf" srcId="{F34E2F6D-E8E3-4B2A-824E-CA0917ABB61A}" destId="{A9D13B8D-519A-D34A-A07C-EAADACFAAB49}" srcOrd="1" destOrd="1" presId="urn:microsoft.com/office/officeart/2005/8/layout/vProcess5"/>
    <dgm:cxn modelId="{9CCBFAC8-A586-1B4E-80E5-1236A25E1E84}" type="presOf" srcId="{DCA966CF-6510-4EF5-A8BE-65E43E70C5D2}" destId="{795E2C58-AEF2-044D-AECC-D04CA1F8AEC2}" srcOrd="0" destOrd="0" presId="urn:microsoft.com/office/officeart/2005/8/layout/vProcess5"/>
    <dgm:cxn modelId="{777FEFCD-CD33-4515-B585-BADEB110A633}" srcId="{56F03927-1953-433A-B746-7B2C07EE2413}" destId="{3617C499-2813-4BA5-9968-91D1C896B939}" srcOrd="2" destOrd="0" parTransId="{7DFCD14F-D7FE-4EE9-9CEB-70A8F2708CFB}" sibTransId="{4576B28C-292B-4517-8CB7-925B23C7B177}"/>
    <dgm:cxn modelId="{B67F0BE9-FE81-EE4F-9C63-CD84D93CE9FC}" type="presOf" srcId="{E3E4A077-6B76-4092-A5B1-8E69ADFA0E7C}" destId="{F685536D-A0E1-6A40-95C8-22FED1FB1D63}" srcOrd="0" destOrd="0" presId="urn:microsoft.com/office/officeart/2005/8/layout/vProcess5"/>
    <dgm:cxn modelId="{43C32EF0-415C-0F4A-B9DB-4593005A76F3}" type="presOf" srcId="{F34E2F6D-E8E3-4B2A-824E-CA0917ABB61A}" destId="{0FC7D040-0B08-BB49-9679-DDDFE58EB77A}" srcOrd="0" destOrd="1" presId="urn:microsoft.com/office/officeart/2005/8/layout/vProcess5"/>
    <dgm:cxn modelId="{DDAEB9F0-2DA3-6948-B752-97B3C5B4DD05}" type="presOf" srcId="{3617C499-2813-4BA5-9968-91D1C896B939}" destId="{94E0C5FA-F37F-154A-BAF8-659A674DA88E}" srcOrd="0" destOrd="0" presId="urn:microsoft.com/office/officeart/2005/8/layout/vProcess5"/>
    <dgm:cxn modelId="{CB4748F7-A730-CC4E-B3DE-2C28C6173ED9}" type="presOf" srcId="{E3E4A077-6B76-4092-A5B1-8E69ADFA0E7C}" destId="{BAA7168A-AF7D-8D43-9D44-8E7EF36CEA61}" srcOrd="1" destOrd="0" presId="urn:microsoft.com/office/officeart/2005/8/layout/vProcess5"/>
    <dgm:cxn modelId="{DC604B8D-AD11-4947-A788-A9271ED6D3C5}" type="presParOf" srcId="{91CBC2DE-E004-3043-86E4-D8D2C15B79DE}" destId="{59EFE69B-8062-2940-AA59-E11172418510}" srcOrd="0" destOrd="0" presId="urn:microsoft.com/office/officeart/2005/8/layout/vProcess5"/>
    <dgm:cxn modelId="{F5016C37-9E0E-EF4E-831D-B116DF5DE1AC}" type="presParOf" srcId="{91CBC2DE-E004-3043-86E4-D8D2C15B79DE}" destId="{F685536D-A0E1-6A40-95C8-22FED1FB1D63}" srcOrd="1" destOrd="0" presId="urn:microsoft.com/office/officeart/2005/8/layout/vProcess5"/>
    <dgm:cxn modelId="{8DC9B953-2684-F247-ACE4-EA3E2D74B0FF}" type="presParOf" srcId="{91CBC2DE-E004-3043-86E4-D8D2C15B79DE}" destId="{0FC7D040-0B08-BB49-9679-DDDFE58EB77A}" srcOrd="2" destOrd="0" presId="urn:microsoft.com/office/officeart/2005/8/layout/vProcess5"/>
    <dgm:cxn modelId="{CA458C5C-1D1F-BE4A-903F-FB5F6A88039B}" type="presParOf" srcId="{91CBC2DE-E004-3043-86E4-D8D2C15B79DE}" destId="{94E0C5FA-F37F-154A-BAF8-659A674DA88E}" srcOrd="3" destOrd="0" presId="urn:microsoft.com/office/officeart/2005/8/layout/vProcess5"/>
    <dgm:cxn modelId="{C9DBF2C5-BFEE-5A40-ABC1-145C0B4354D4}" type="presParOf" srcId="{91CBC2DE-E004-3043-86E4-D8D2C15B79DE}" destId="{795E2C58-AEF2-044D-AECC-D04CA1F8AEC2}" srcOrd="4" destOrd="0" presId="urn:microsoft.com/office/officeart/2005/8/layout/vProcess5"/>
    <dgm:cxn modelId="{9437D64F-E4CB-2240-8A65-EEC3C906DEDD}" type="presParOf" srcId="{91CBC2DE-E004-3043-86E4-D8D2C15B79DE}" destId="{24C20207-D305-4342-B6C8-AA5BE6116FEB}" srcOrd="5" destOrd="0" presId="urn:microsoft.com/office/officeart/2005/8/layout/vProcess5"/>
    <dgm:cxn modelId="{8ACEDB3C-385B-8D4A-8D72-AE595DEB6E6B}" type="presParOf" srcId="{91CBC2DE-E004-3043-86E4-D8D2C15B79DE}" destId="{BAA7168A-AF7D-8D43-9D44-8E7EF36CEA61}" srcOrd="6" destOrd="0" presId="urn:microsoft.com/office/officeart/2005/8/layout/vProcess5"/>
    <dgm:cxn modelId="{A3066FF7-81D0-E44D-B176-59D5A1B6BBB2}" type="presParOf" srcId="{91CBC2DE-E004-3043-86E4-D8D2C15B79DE}" destId="{A9D13B8D-519A-D34A-A07C-EAADACFAAB49}" srcOrd="7" destOrd="0" presId="urn:microsoft.com/office/officeart/2005/8/layout/vProcess5"/>
    <dgm:cxn modelId="{AE19F077-65D6-F84C-98BE-0A4630FC2994}" type="presParOf" srcId="{91CBC2DE-E004-3043-86E4-D8D2C15B79DE}" destId="{3549AC75-6E2E-954A-8AF9-E6FB144813B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5536D-A0E1-6A40-95C8-22FED1FB1D63}">
      <dsp:nvSpPr>
        <dsp:cNvPr id="0" name=""/>
        <dsp:cNvSpPr/>
      </dsp:nvSpPr>
      <dsp:spPr>
        <a:xfrm>
          <a:off x="0" y="0"/>
          <a:ext cx="3674863" cy="1067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Based on a Question and Answer classify the Answer Type</a:t>
          </a:r>
          <a:endParaRPr lang="en-US" sz="1700" kern="1200"/>
        </a:p>
      </dsp:txBody>
      <dsp:txXfrm>
        <a:off x="31280" y="31280"/>
        <a:ext cx="2522433" cy="1005416"/>
      </dsp:txXfrm>
    </dsp:sp>
    <dsp:sp modelId="{0FC7D040-0B08-BB49-9679-DDDFE58EB77A}">
      <dsp:nvSpPr>
        <dsp:cNvPr id="0" name=""/>
        <dsp:cNvSpPr/>
      </dsp:nvSpPr>
      <dsp:spPr>
        <a:xfrm>
          <a:off x="324252" y="1245972"/>
          <a:ext cx="3674863" cy="1067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Task 1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Classify</a:t>
          </a:r>
          <a:r>
            <a:rPr lang="de-DE" sz="1300" kern="1200" dirty="0"/>
            <a:t> </a:t>
          </a:r>
          <a:r>
            <a:rPr lang="de-DE" sz="1300" kern="1200" dirty="0" err="1"/>
            <a:t>the</a:t>
          </a:r>
          <a:r>
            <a:rPr lang="de-DE" sz="1300" kern="1200" dirty="0"/>
            <a:t> </a:t>
          </a:r>
          <a:r>
            <a:rPr lang="de-DE" sz="1300" kern="1200" dirty="0" err="1"/>
            <a:t>answer</a:t>
          </a:r>
          <a:r>
            <a:rPr lang="de-DE" sz="1300" kern="1200" dirty="0"/>
            <a:t> </a:t>
          </a:r>
          <a:r>
            <a:rPr lang="de-DE" sz="1300" kern="1200" dirty="0" err="1"/>
            <a:t>as</a:t>
          </a:r>
          <a:r>
            <a:rPr lang="de-DE" sz="1300" kern="1200" dirty="0"/>
            <a:t> </a:t>
          </a:r>
          <a:r>
            <a:rPr lang="de-DE" sz="1300" i="1" kern="1200" dirty="0"/>
            <a:t>Clear Reply</a:t>
          </a:r>
          <a:r>
            <a:rPr lang="de-DE" sz="1300" kern="1200" dirty="0"/>
            <a:t>, </a:t>
          </a:r>
          <a:r>
            <a:rPr lang="de-DE" sz="1300" i="1" kern="1200" dirty="0" err="1"/>
            <a:t>Ambiguous</a:t>
          </a:r>
          <a:r>
            <a:rPr lang="de-DE" sz="1300" kern="1200" dirty="0"/>
            <a:t> </a:t>
          </a:r>
          <a:r>
            <a:rPr lang="de-DE" sz="1300" kern="1200" dirty="0" err="1"/>
            <a:t>or</a:t>
          </a:r>
          <a:r>
            <a:rPr lang="de-DE" sz="1300" kern="1200" dirty="0"/>
            <a:t> </a:t>
          </a:r>
          <a:r>
            <a:rPr lang="de-DE" sz="1300" i="1" kern="1200" dirty="0"/>
            <a:t>Clear Non-Reply</a:t>
          </a:r>
          <a:endParaRPr lang="en-US" sz="1300" kern="1200" dirty="0"/>
        </a:p>
      </dsp:txBody>
      <dsp:txXfrm>
        <a:off x="355532" y="1277252"/>
        <a:ext cx="2593866" cy="1005416"/>
      </dsp:txXfrm>
    </dsp:sp>
    <dsp:sp modelId="{94E0C5FA-F37F-154A-BAF8-659A674DA88E}">
      <dsp:nvSpPr>
        <dsp:cNvPr id="0" name=""/>
        <dsp:cNvSpPr/>
      </dsp:nvSpPr>
      <dsp:spPr>
        <a:xfrm>
          <a:off x="648505" y="2491945"/>
          <a:ext cx="3674863" cy="1067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Task 2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Classify the answer into one of the 9 </a:t>
          </a:r>
          <a:r>
            <a:rPr lang="de-DE" sz="1300" i="1" kern="1200"/>
            <a:t>evasion</a:t>
          </a:r>
          <a:r>
            <a:rPr lang="de-DE" sz="1300" kern="1200"/>
            <a:t> techniques</a:t>
          </a:r>
          <a:endParaRPr lang="en-US" sz="1300" kern="1200"/>
        </a:p>
      </dsp:txBody>
      <dsp:txXfrm>
        <a:off x="679785" y="2523225"/>
        <a:ext cx="2593866" cy="1005416"/>
      </dsp:txXfrm>
    </dsp:sp>
    <dsp:sp modelId="{795E2C58-AEF2-044D-AECC-D04CA1F8AEC2}">
      <dsp:nvSpPr>
        <dsp:cNvPr id="0" name=""/>
        <dsp:cNvSpPr/>
      </dsp:nvSpPr>
      <dsp:spPr>
        <a:xfrm>
          <a:off x="2980678" y="809882"/>
          <a:ext cx="694184" cy="6941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136869" y="809882"/>
        <a:ext cx="381802" cy="522373"/>
      </dsp:txXfrm>
    </dsp:sp>
    <dsp:sp modelId="{24C20207-D305-4342-B6C8-AA5BE6116FEB}">
      <dsp:nvSpPr>
        <dsp:cNvPr id="0" name=""/>
        <dsp:cNvSpPr/>
      </dsp:nvSpPr>
      <dsp:spPr>
        <a:xfrm>
          <a:off x="3304931" y="2048735"/>
          <a:ext cx="694184" cy="6941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461122" y="2048735"/>
        <a:ext cx="381802" cy="522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BC1F7-8C9D-E94B-A2E6-386A9BA8258B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274A-6F23-7340-A375-EC766AC2A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1365-F567-A455-2D7F-3739268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68504D-32A6-1FB4-69D1-8D0D4F7A2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F62D7-5028-28C8-D9D3-DF582728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05FCD-11D1-D184-71EB-DF44201A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1EECB-BE48-308A-602D-D6028BD4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15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F203D-6706-405B-4FAD-23D4EA2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7DF2F9-FE14-470A-525F-E9D06E98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173A34-694A-B55D-3D50-DFEFCF48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8B054-DEEB-1B04-8C5F-16B717B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74A16-4335-22B3-3330-373D577E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7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37A58C-AA06-C85F-7A2A-BA79AA25A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EA7250-6B03-F177-B8A4-EC71ADC5E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AA4C9-92E5-B89D-5FC7-FDB5AABE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A9E7F9-A890-21E1-8420-76163CE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9C13A-465C-6B71-BE90-88E046C0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25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F9D72-E743-ED77-CAD4-2C1835D1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C3C4A-EBAF-E984-B87E-AE390557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2A2CC-A956-F89C-F88B-625F209F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69F07-9CD1-7647-5F9A-AA40265D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93F9D-469C-9EEF-A02B-7A68E9A1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10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D17BE-4414-3BAB-5D76-03807BBC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605091-FCAD-0EEC-3EC5-4A686744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4349-ED71-C7FD-0657-33A03EA9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174430-11D0-F549-2D44-056C963C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540EB-F27D-EC61-3B1B-624103B4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22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A9A77-F2E8-83E9-CEA5-C02E9A23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7AEF09-B747-05EB-CBA1-54FBD1C39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B800DE-4D22-8A49-EB15-8DBBBE8BE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5D11C-C74E-EB67-3961-B6F4BB60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5AC5F4-8CF0-EC9C-EBEF-67E550C7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27D464-A5D4-A252-4081-7FDF63F3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06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01A55-A7AB-EA7F-895D-CC8D1D2F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56DFD-5B5C-3314-C425-A68BDCBD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6FE901-BF0C-49FD-9B3F-0CF8F8B6A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7219F8-8E8F-EA38-6996-A012188DB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82549-7E43-03C7-E674-8F997135A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8A1912-EE4A-D5C5-6CB2-C3DF1696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79603B-7B56-1F51-8C76-FA324E9D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50EE59-F1CC-9411-6847-010B4E5F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8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FF38A-BCA5-7207-056C-329A21B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41B30F-72AE-CC77-90ED-16590E72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CED08-49FA-6506-8237-D47662A6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65B14D-F624-BE3A-5DB1-E2822C6E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14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84C415-7BBE-3FF3-E06A-BBB89E8C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2E7D5A-389C-D3BF-CE10-EFF9E209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3853C7-92C0-1248-74C5-CF719B76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D7805-6279-6132-173D-1D72F603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3AFF6-02A2-E0B9-3836-74CCF8FC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4C0D58-7A9A-67BB-C6FC-7AFC1F8EF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79301B-72B2-FED6-60C7-0CCD63C8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244F15-CF60-D222-3F82-DC822F5A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79E9B9-B449-E1A0-43F6-7F927B7E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98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CFA65-FADE-73C6-9811-8645A620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531B60-A684-0C73-7975-392AFFD0C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6F1B5E-46E8-1DD2-88C6-212C5295B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92E5A3-300C-B2F0-90F3-4BD99206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3454D1-DBA2-E285-FEF4-502632A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EB7C-7A44-1FF9-09F0-1B68D202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22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176CF3-E371-0054-4F54-32207E19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A61F4-452C-10CC-0CEB-3325513B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C8D5D-C44C-607A-671E-F99A7A1FA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60FA1-A8ED-8F4D-BC07-FDC876F454D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07F53-13C6-1919-9EC7-07C59FAD2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1C9FC-67AD-E0EA-3482-4CD39749E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8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aclanthology.org/2023.ijcnlp-main.33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ijcnlp-main.33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3.ijcnlp-main.3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findings-emnlp.603/" TargetMode="External"/><Relationship Id="rId2" Type="http://schemas.openxmlformats.org/officeDocument/2006/relationships/hyperlink" Target="https://aclanthology.org/2023.icnlsp-1.3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1E608-2414-B008-8EE9-7E3806301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06247D3-92F8-7F45-4B18-EE448B51F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E428995-CDA7-A93F-34E1-577547B06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4D158A50-210C-648A-2DFC-B45397C0E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05E5EB-411F-D247-FBA4-0CBD8DD0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Retro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D5CBC54D-6911-CDB8-C633-A0ECE7EB2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345DA-EF87-98F5-6FDC-EB1291FB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Peter Vickers, Loic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Barrault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Emilio Monti, and Nikolaos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Aletras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2023. 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We Need to Talk About Classification Evaluation Metrics in NLP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In 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Proceedings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13th International Joint Conference on Natural Language Processing and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3rd Conference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Asia-Pacific Chapter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(Volume 1: Long Papers)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pages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498–510, Nusa Dua, Bali.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92ED47-208E-08F5-821D-C3CC9C0EC0D3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B4A7F3C6-06BA-A4FE-5817-6102E5DE9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386685"/>
              </p:ext>
            </p:extLst>
          </p:nvPr>
        </p:nvGraphicFramePr>
        <p:xfrm>
          <a:off x="1077687" y="2276856"/>
          <a:ext cx="4323369" cy="3559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14A94F6-6D04-7D7D-5E98-6E81F46B0EB1}"/>
              </a:ext>
            </a:extLst>
          </p:cNvPr>
          <p:cNvGrpSpPr/>
          <p:nvPr/>
        </p:nvGrpSpPr>
        <p:grpSpPr>
          <a:xfrm>
            <a:off x="6110721" y="2454346"/>
            <a:ext cx="5361255" cy="3204941"/>
            <a:chOff x="7377683" y="2545773"/>
            <a:chExt cx="4311220" cy="265865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C4DCC0D-FC6D-9066-3019-8D07B772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b="27888"/>
            <a:stretch>
              <a:fillRect/>
            </a:stretch>
          </p:blipFill>
          <p:spPr>
            <a:xfrm>
              <a:off x="7377683" y="2545773"/>
              <a:ext cx="3138768" cy="1788765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FA1781F-98EB-A66F-7B62-15D1A71AB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78486" y="4349344"/>
              <a:ext cx="4210417" cy="855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647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AF588-7B7C-0736-3279-A49807537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09BF20B-1C01-6F3B-944A-FA89AC670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AA60728-A6B5-F31F-4E08-2ED66986C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061E3204-7019-95C5-F04F-EE7028491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66A67E-B435-9076-8E5F-55AE2B94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Paraphrase and Aggregate 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B5354769-987C-8145-8C19-CF5394D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C9216-BB7C-1DF9-4F0F-46B92952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r>
              <a:rPr lang="de-DE" sz="1000" dirty="0"/>
              <a:t>Vikas </a:t>
            </a:r>
            <a:r>
              <a:rPr lang="de-DE" sz="1000" dirty="0" err="1"/>
              <a:t>Yadav</a:t>
            </a:r>
            <a:r>
              <a:rPr lang="de-DE" sz="1000" dirty="0"/>
              <a:t>, Zheng Tang, and Vijay Srinivasan. 2024. PAG-LLM: Paraphrase and Aggregate </a:t>
            </a:r>
            <a:r>
              <a:rPr lang="de-DE" sz="1000" dirty="0" err="1"/>
              <a:t>with</a:t>
            </a:r>
            <a:r>
              <a:rPr lang="de-DE" sz="1000" dirty="0"/>
              <a:t> Large Language Models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Minimizing</a:t>
            </a:r>
            <a:r>
              <a:rPr lang="de-DE" sz="1000" dirty="0"/>
              <a:t> </a:t>
            </a:r>
            <a:r>
              <a:rPr lang="de-DE" sz="1000" dirty="0" err="1"/>
              <a:t>Intent</a:t>
            </a:r>
            <a:r>
              <a:rPr lang="de-DE" sz="1000" dirty="0"/>
              <a:t> Classification Errors. In Proceedings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47th International ACM SIGIR Conference on Research and Development in Information Retrieval (SIGIR '24).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Computing Machinery, New York, NY, USA, 2569–2573. https://</a:t>
            </a:r>
            <a:r>
              <a:rPr lang="de-DE" sz="1000" dirty="0" err="1"/>
              <a:t>doi.org</a:t>
            </a:r>
            <a:r>
              <a:rPr lang="de-DE" sz="1000" dirty="0"/>
              <a:t>/10.1145/3626772.3657959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B9DEDB0-72B7-F4F8-66CD-DE248ACD3C9F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98911C0-EF14-2026-E166-F398D4C9D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752" y="2332750"/>
            <a:ext cx="7777683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3A786-5739-9CB0-9930-EFA57867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4910"/>
          </a:xfrm>
        </p:spPr>
        <p:txBody>
          <a:bodyPr>
            <a:normAutofit fontScale="90000"/>
          </a:bodyPr>
          <a:lstStyle/>
          <a:p>
            <a:r>
              <a:rPr lang="de-DE" b="1" dirty="0" err="1"/>
              <a:t>Selective</a:t>
            </a:r>
            <a:r>
              <a:rPr lang="de-DE" b="1" dirty="0"/>
              <a:t> Question </a:t>
            </a:r>
            <a:r>
              <a:rPr lang="de-DE" b="1" dirty="0" err="1"/>
              <a:t>Answering</a:t>
            </a:r>
            <a:r>
              <a:rPr lang="de-DE" b="1" dirty="0"/>
              <a:t> </a:t>
            </a:r>
            <a:r>
              <a:rPr lang="de-DE" b="1" dirty="0" err="1"/>
              <a:t>under</a:t>
            </a:r>
            <a:r>
              <a:rPr lang="de-DE" b="1" dirty="0"/>
              <a:t> Domain Shift (</a:t>
            </a:r>
            <a:r>
              <a:rPr lang="de-DE" b="1" dirty="0" err="1"/>
              <a:t>Kamath</a:t>
            </a:r>
            <a:r>
              <a:rPr lang="de-DE" b="1" dirty="0"/>
              <a:t> et al., 2020)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0455E-1894-0F32-8E58-83861F9D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105"/>
            <a:ext cx="10515600" cy="4465858"/>
          </a:xfrm>
        </p:spPr>
        <p:txBody>
          <a:bodyPr>
            <a:normAutofit/>
          </a:bodyPr>
          <a:lstStyle/>
          <a:p>
            <a:pPr fontAlgn="ctr"/>
            <a:r>
              <a:rPr lang="de-DE" dirty="0"/>
              <a:t>Real‐</a:t>
            </a:r>
            <a:r>
              <a:rPr lang="de-DE" dirty="0" err="1"/>
              <a:t>world</a:t>
            </a:r>
            <a:r>
              <a:rPr lang="de-DE" dirty="0"/>
              <a:t> QA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handle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i="1" dirty="0"/>
              <a:t>outside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scope</a:t>
            </a:r>
            <a:r>
              <a:rPr lang="de-DE" dirty="0"/>
              <a:t> → </a:t>
            </a:r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increases</a:t>
            </a:r>
            <a:r>
              <a:rPr lang="de-DE" dirty="0"/>
              <a:t>.</a:t>
            </a:r>
          </a:p>
          <a:p>
            <a:pPr fontAlgn="ctr"/>
            <a:r>
              <a:rPr lang="de-DE" dirty="0"/>
              <a:t>The </a:t>
            </a:r>
            <a:r>
              <a:rPr lang="de-DE" dirty="0" err="1"/>
              <a:t>authors</a:t>
            </a:r>
            <a:r>
              <a:rPr lang="de-DE" dirty="0"/>
              <a:t> </a:t>
            </a:r>
            <a:r>
              <a:rPr lang="de-DE" dirty="0" err="1"/>
              <a:t>propose</a:t>
            </a:r>
            <a:r>
              <a:rPr lang="de-DE" dirty="0"/>
              <a:t>: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answering</a:t>
            </a:r>
            <a:r>
              <a:rPr lang="de-DE" dirty="0"/>
              <a:t>,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 err="1"/>
              <a:t>abstain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unsure</a:t>
            </a:r>
            <a:r>
              <a:rPr lang="de-DE" dirty="0"/>
              <a:t>.</a:t>
            </a:r>
          </a:p>
          <a:p>
            <a:pPr fontAlgn="ctr"/>
            <a:r>
              <a:rPr lang="de-DE" dirty="0"/>
              <a:t>Core </a:t>
            </a:r>
            <a:r>
              <a:rPr lang="de-DE" dirty="0" err="1"/>
              <a:t>challenge</a:t>
            </a:r>
            <a:r>
              <a:rPr lang="de-DE" dirty="0"/>
              <a:t>: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confidence</a:t>
            </a:r>
            <a:r>
              <a:rPr lang="de-DE" dirty="0"/>
              <a:t> (</a:t>
            </a:r>
            <a:r>
              <a:rPr lang="de-DE" dirty="0" err="1"/>
              <a:t>its</a:t>
            </a:r>
            <a:r>
              <a:rPr lang="de-DE" dirty="0"/>
              <a:t> “top </a:t>
            </a:r>
            <a:r>
              <a:rPr lang="de-DE" dirty="0" err="1"/>
              <a:t>probability</a:t>
            </a:r>
            <a:r>
              <a:rPr lang="de-DE" dirty="0"/>
              <a:t>”)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not reliable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.</a:t>
            </a:r>
          </a:p>
          <a:p>
            <a:pPr fontAlgn="ctr"/>
            <a:r>
              <a:rPr lang="de-DE" dirty="0"/>
              <a:t>Solution: Train a separate </a:t>
            </a:r>
            <a:r>
              <a:rPr lang="de-DE" dirty="0" err="1"/>
              <a:t>calibrator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predicts</a:t>
            </a:r>
            <a:r>
              <a:rPr lang="de-DE" dirty="0"/>
              <a:t> “</a:t>
            </a:r>
            <a:r>
              <a:rPr lang="de-DE" dirty="0" err="1"/>
              <a:t>model</a:t>
            </a:r>
            <a:r>
              <a:rPr lang="de-DE" dirty="0"/>
              <a:t> will </a:t>
            </a:r>
            <a:r>
              <a:rPr lang="de-DE" dirty="0" err="1"/>
              <a:t>err</a:t>
            </a:r>
            <a:r>
              <a:rPr lang="de-DE" dirty="0"/>
              <a:t>?” →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yes</a:t>
            </a:r>
            <a:r>
              <a:rPr lang="de-DE" dirty="0"/>
              <a:t> → </a:t>
            </a:r>
            <a:r>
              <a:rPr lang="de-DE" dirty="0" err="1"/>
              <a:t>abstain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167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4709F-CF08-700D-7F23-DBA6CEA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86B9B7-8F91-857B-C17A-C19406547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dirty="0"/>
              <a:t>Key </a:t>
            </a:r>
            <a:r>
              <a:rPr lang="de-DE" dirty="0" err="1"/>
              <a:t>result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System </a:t>
            </a:r>
            <a:r>
              <a:rPr lang="de-DE" dirty="0" err="1"/>
              <a:t>answers</a:t>
            </a:r>
            <a:r>
              <a:rPr lang="de-DE" dirty="0"/>
              <a:t> 56%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keeping</a:t>
            </a:r>
            <a:r>
              <a:rPr lang="de-DE" dirty="0"/>
              <a:t> 80% </a:t>
            </a:r>
            <a:r>
              <a:rPr lang="de-DE" dirty="0" err="1"/>
              <a:t>accuracy</a:t>
            </a:r>
            <a:r>
              <a:rPr lang="de-DE" dirty="0"/>
              <a:t>,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 ~48% at same </a:t>
            </a:r>
            <a:r>
              <a:rPr lang="de-DE" dirty="0" err="1"/>
              <a:t>accuracy</a:t>
            </a:r>
            <a:r>
              <a:rPr lang="de-DE" dirty="0"/>
              <a:t>.</a:t>
            </a:r>
          </a:p>
          <a:p>
            <a:pPr fontAlgn="ctr"/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implication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challenge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 “</a:t>
            </a:r>
            <a:r>
              <a:rPr lang="de-DE" dirty="0" err="1"/>
              <a:t>confidence</a:t>
            </a:r>
            <a:r>
              <a:rPr lang="de-DE" dirty="0"/>
              <a:t>/</a:t>
            </a:r>
            <a:r>
              <a:rPr lang="de-DE" dirty="0" err="1"/>
              <a:t>abstention</a:t>
            </a:r>
            <a:r>
              <a:rPr lang="de-DE" dirty="0"/>
              <a:t>”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recognise</a:t>
            </a:r>
            <a:r>
              <a:rPr lang="de-DE" dirty="0"/>
              <a:t> evasive </a:t>
            </a:r>
            <a:r>
              <a:rPr lang="de-DE" dirty="0" err="1"/>
              <a:t>or</a:t>
            </a:r>
            <a:r>
              <a:rPr lang="de-DE" dirty="0"/>
              <a:t> out‐</a:t>
            </a:r>
            <a:r>
              <a:rPr lang="de-DE" dirty="0" err="1"/>
              <a:t>of</a:t>
            </a:r>
            <a:r>
              <a:rPr lang="de-DE" dirty="0"/>
              <a:t>‐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 → </a:t>
            </a:r>
            <a:r>
              <a:rPr lang="de-DE" dirty="0" err="1"/>
              <a:t>improves</a:t>
            </a:r>
            <a:r>
              <a:rPr lang="de-DE" dirty="0"/>
              <a:t> </a:t>
            </a:r>
            <a:r>
              <a:rPr lang="de-DE" dirty="0" err="1"/>
              <a:t>reliability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.</a:t>
            </a:r>
          </a:p>
          <a:p>
            <a:pPr fontAlgn="ctr"/>
            <a:r>
              <a:rPr lang="de-DE" dirty="0"/>
              <a:t>Bonus: </a:t>
            </a:r>
            <a:br>
              <a:rPr lang="de-DE" dirty="0"/>
            </a:b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“out‐</a:t>
            </a:r>
            <a:r>
              <a:rPr lang="de-DE" dirty="0" err="1"/>
              <a:t>of</a:t>
            </a:r>
            <a:r>
              <a:rPr lang="de-DE" dirty="0"/>
              <a:t>‐</a:t>
            </a:r>
            <a:r>
              <a:rPr lang="de-DE" dirty="0" err="1"/>
              <a:t>domain</a:t>
            </a:r>
            <a:r>
              <a:rPr lang="de-DE" dirty="0"/>
              <a:t>”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calibrator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—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don’t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.</a:t>
            </a:r>
          </a:p>
          <a:p>
            <a:pPr fontAlgn="ctr"/>
            <a:r>
              <a:rPr lang="de-DE" dirty="0"/>
              <a:t>Takeaway: </a:t>
            </a:r>
            <a:br>
              <a:rPr lang="de-DE" dirty="0"/>
            </a:br>
            <a:r>
              <a:rPr lang="de-DE" dirty="0" err="1"/>
              <a:t>It’s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say</a:t>
            </a:r>
            <a:r>
              <a:rPr lang="de-DE" dirty="0"/>
              <a:t> “I </a:t>
            </a:r>
            <a:r>
              <a:rPr lang="de-DE" dirty="0" err="1"/>
              <a:t>don’t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/ </a:t>
            </a:r>
            <a:r>
              <a:rPr lang="de-DE" dirty="0" err="1"/>
              <a:t>abstain</a:t>
            </a:r>
            <a:r>
              <a:rPr lang="de-DE" dirty="0"/>
              <a:t>”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confidently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a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744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8126D-D344-4A5E-FC7C-786C9B7C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Deceiving</a:t>
            </a:r>
            <a:r>
              <a:rPr lang="de-DE" b="1" dirty="0"/>
              <a:t> QA Models: Hybrid Word-Level </a:t>
            </a:r>
            <a:r>
              <a:rPr lang="de-DE" b="1" dirty="0" err="1"/>
              <a:t>Attacks</a:t>
            </a:r>
            <a:r>
              <a:rPr lang="de-DE" b="1" dirty="0"/>
              <a:t> (Li et al., 2024)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064DA-844A-6857-90B4-BDC0D0C86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dirty="0"/>
              <a:t>Modern QA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but fragile: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-level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derail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</a:t>
            </a:r>
          </a:p>
          <a:p>
            <a:pPr fontAlgn="ctr"/>
            <a:r>
              <a:rPr lang="de-DE" dirty="0" err="1"/>
              <a:t>Focuses</a:t>
            </a:r>
            <a:r>
              <a:rPr lang="de-DE" dirty="0"/>
              <a:t> on </a:t>
            </a:r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(=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trick</a:t>
            </a:r>
            <a:r>
              <a:rPr lang="de-DE" dirty="0"/>
              <a:t> QA Models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-level,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irrelevant)</a:t>
            </a:r>
          </a:p>
          <a:p>
            <a:pPr fontAlgn="ctr"/>
            <a:r>
              <a:rPr lang="de-DE" dirty="0" err="1"/>
              <a:t>introduce</a:t>
            </a:r>
            <a:r>
              <a:rPr lang="de-DE" dirty="0"/>
              <a:t> „</a:t>
            </a:r>
            <a:r>
              <a:rPr lang="de-DE" b="1" dirty="0"/>
              <a:t>QA-</a:t>
            </a:r>
            <a:r>
              <a:rPr lang="de-DE" b="1" dirty="0" err="1"/>
              <a:t>Attack</a:t>
            </a:r>
            <a:r>
              <a:rPr lang="de-DE" b="1" dirty="0"/>
              <a:t>“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alters </a:t>
            </a:r>
            <a:r>
              <a:rPr lang="de-DE" dirty="0" err="1"/>
              <a:t>questions</a:t>
            </a:r>
            <a:r>
              <a:rPr lang="de-DE" dirty="0"/>
              <a:t>/</a:t>
            </a:r>
            <a:r>
              <a:rPr lang="de-DE" dirty="0" err="1"/>
              <a:t>context</a:t>
            </a:r>
            <a:r>
              <a:rPr lang="de-DE" dirty="0"/>
              <a:t> at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synonyms</a:t>
            </a:r>
            <a:r>
              <a:rPr lang="de-DE" dirty="0"/>
              <a:t>, </a:t>
            </a:r>
            <a:r>
              <a:rPr lang="de-DE" dirty="0" err="1"/>
              <a:t>insertions</a:t>
            </a:r>
            <a:r>
              <a:rPr lang="de-DE" dirty="0"/>
              <a:t>, </a:t>
            </a:r>
            <a:r>
              <a:rPr lang="de-DE" dirty="0" err="1"/>
              <a:t>deletions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fool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.</a:t>
            </a:r>
          </a:p>
          <a:p>
            <a:pPr fontAlgn="ctr"/>
            <a:r>
              <a:rPr lang="de-DE" dirty="0"/>
              <a:t>Key </a:t>
            </a:r>
            <a:r>
              <a:rPr lang="de-DE" dirty="0" err="1"/>
              <a:t>finding</a:t>
            </a:r>
            <a:r>
              <a:rPr lang="de-DE" dirty="0"/>
              <a:t>: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robust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-level </a:t>
            </a:r>
            <a:r>
              <a:rPr lang="de-DE" dirty="0" err="1"/>
              <a:t>attacks</a:t>
            </a:r>
            <a:r>
              <a:rPr lang="de-DE" dirty="0"/>
              <a:t> -</a:t>
            </a:r>
            <a:r>
              <a:rPr lang="de-DE" dirty="0" err="1"/>
              <a:t>meaning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an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manipulated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system’s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drops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885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9391D-4131-D2C2-1778-706B78CD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FE238F-AAB3-5F4E-3CAF-8A533279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dirty="0" err="1"/>
              <a:t>Implication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challenge</a:t>
            </a:r>
            <a:r>
              <a:rPr lang="de-DE" dirty="0"/>
              <a:t>: Evasive </a:t>
            </a:r>
            <a:r>
              <a:rPr lang="de-DE" dirty="0" err="1"/>
              <a:t>answers</a:t>
            </a:r>
            <a:r>
              <a:rPr lang="de-DE" dirty="0"/>
              <a:t> in </a:t>
            </a: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contexts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</a:t>
            </a:r>
            <a:r>
              <a:rPr lang="de-DE" dirty="0"/>
              <a:t> like </a:t>
            </a:r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: </a:t>
            </a:r>
            <a:r>
              <a:rPr lang="de-DE" dirty="0" err="1"/>
              <a:t>superficially</a:t>
            </a:r>
            <a:r>
              <a:rPr lang="de-DE" dirty="0"/>
              <a:t> plausible but </a:t>
            </a:r>
            <a:r>
              <a:rPr lang="de-DE" dirty="0" err="1"/>
              <a:t>semantically</a:t>
            </a:r>
            <a:r>
              <a:rPr lang="de-DE" dirty="0"/>
              <a:t> different.</a:t>
            </a:r>
          </a:p>
          <a:p>
            <a:pPr fontAlgn="ctr"/>
            <a:r>
              <a:rPr lang="de-DE" dirty="0" err="1"/>
              <a:t>Therefore</a:t>
            </a:r>
            <a:r>
              <a:rPr lang="de-DE" dirty="0"/>
              <a:t>: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i="1" dirty="0"/>
              <a:t>explicit</a:t>
            </a:r>
            <a:r>
              <a:rPr lang="de-DE" dirty="0"/>
              <a:t> </a:t>
            </a:r>
            <a:r>
              <a:rPr lang="de-DE" dirty="0" err="1"/>
              <a:t>evasion</a:t>
            </a:r>
            <a:r>
              <a:rPr lang="de-DE" dirty="0"/>
              <a:t>, but also </a:t>
            </a:r>
            <a:r>
              <a:rPr lang="de-DE" dirty="0" err="1"/>
              <a:t>be</a:t>
            </a:r>
            <a:r>
              <a:rPr lang="de-DE" dirty="0"/>
              <a:t> sensitive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 err="1"/>
              <a:t>subtle</a:t>
            </a:r>
            <a:r>
              <a:rPr lang="de-DE" i="1" dirty="0"/>
              <a:t> </a:t>
            </a:r>
            <a:r>
              <a:rPr lang="de-DE" i="1" dirty="0" err="1"/>
              <a:t>meaning</a:t>
            </a:r>
            <a:r>
              <a:rPr lang="de-DE" i="1" dirty="0"/>
              <a:t> </a:t>
            </a:r>
            <a:r>
              <a:rPr lang="de-DE" i="1" dirty="0" err="1"/>
              <a:t>shifts</a:t>
            </a:r>
            <a:r>
              <a:rPr lang="de-DE" dirty="0"/>
              <a:t>.</a:t>
            </a:r>
          </a:p>
          <a:p>
            <a:pPr fontAlgn="ctr"/>
            <a:r>
              <a:rPr lang="de-DE" dirty="0"/>
              <a:t>Takeaway: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b="1" dirty="0" err="1"/>
              <a:t>robustness</a:t>
            </a:r>
            <a:r>
              <a:rPr lang="de-DE" b="1" dirty="0"/>
              <a:t> </a:t>
            </a:r>
            <a:r>
              <a:rPr lang="de-DE" b="1" dirty="0" err="1"/>
              <a:t>checks</a:t>
            </a:r>
            <a:r>
              <a:rPr lang="de-DE" dirty="0"/>
              <a:t> (</a:t>
            </a:r>
            <a:r>
              <a:rPr lang="de-DE" dirty="0" err="1"/>
              <a:t>word‐level</a:t>
            </a:r>
            <a:r>
              <a:rPr lang="de-DE" dirty="0"/>
              <a:t>/</a:t>
            </a:r>
            <a:r>
              <a:rPr lang="de-DE" dirty="0" err="1"/>
              <a:t>hyper‐subtle</a:t>
            </a:r>
            <a:r>
              <a:rPr lang="de-DE" dirty="0"/>
              <a:t> feature </a:t>
            </a:r>
            <a:r>
              <a:rPr lang="de-DE" dirty="0" err="1"/>
              <a:t>inspection</a:t>
            </a:r>
            <a:r>
              <a:rPr lang="de-DE" dirty="0"/>
              <a:t>) and </a:t>
            </a:r>
            <a:r>
              <a:rPr lang="de-DE" b="1" dirty="0" err="1"/>
              <a:t>confidence</a:t>
            </a:r>
            <a:r>
              <a:rPr lang="de-DE" b="1" dirty="0"/>
              <a:t> </a:t>
            </a:r>
            <a:r>
              <a:rPr lang="de-DE" b="1" dirty="0" err="1"/>
              <a:t>calibration</a:t>
            </a:r>
            <a:r>
              <a:rPr lang="de-DE" dirty="0"/>
              <a:t> (</a:t>
            </a:r>
            <a:r>
              <a:rPr lang="de-DE" dirty="0" err="1"/>
              <a:t>flagging</a:t>
            </a:r>
            <a:r>
              <a:rPr lang="de-DE" dirty="0"/>
              <a:t> probable “</a:t>
            </a:r>
            <a:r>
              <a:rPr lang="de-DE" dirty="0" err="1"/>
              <a:t>trick</a:t>
            </a:r>
            <a:r>
              <a:rPr lang="de-DE" dirty="0"/>
              <a:t>” </a:t>
            </a:r>
            <a:r>
              <a:rPr lang="de-DE" dirty="0" err="1"/>
              <a:t>answers</a:t>
            </a:r>
            <a:r>
              <a:rPr lang="de-DE" dirty="0"/>
              <a:t>)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.</a:t>
            </a:r>
          </a:p>
          <a:p>
            <a:pPr lvl="1" fontAlgn="ctr"/>
            <a:r>
              <a:rPr lang="de-DE" dirty="0"/>
              <a:t>Even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high,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subtly</a:t>
            </a:r>
            <a:r>
              <a:rPr lang="de-DE" dirty="0"/>
              <a:t> </a:t>
            </a:r>
            <a:r>
              <a:rPr lang="de-DE" dirty="0" err="1"/>
              <a:t>altered</a:t>
            </a:r>
            <a:endParaRPr lang="de-DE" dirty="0"/>
          </a:p>
          <a:p>
            <a:pPr lvl="1" fontAlgn="ctr"/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achieving</a:t>
            </a:r>
            <a:r>
              <a:rPr lang="de-DE" dirty="0"/>
              <a:t> high </a:t>
            </a:r>
            <a:r>
              <a:rPr lang="de-DE" dirty="0" err="1"/>
              <a:t>accuracy</a:t>
            </a:r>
            <a:r>
              <a:rPr lang="de-DE" dirty="0"/>
              <a:t> on „normal“ </a:t>
            </a:r>
            <a:r>
              <a:rPr lang="de-DE" dirty="0" err="1"/>
              <a:t>data</a:t>
            </a:r>
            <a:r>
              <a:rPr lang="de-DE" dirty="0"/>
              <a:t>! </a:t>
            </a:r>
            <a:br>
              <a:rPr lang="de-DE" dirty="0"/>
            </a:br>
            <a:r>
              <a:rPr lang="de-DE" dirty="0"/>
              <a:t>-&gt; Models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on „</a:t>
            </a:r>
            <a:r>
              <a:rPr lang="de-DE" dirty="0" err="1"/>
              <a:t>harder</a:t>
            </a:r>
            <a:r>
              <a:rPr lang="de-DE" dirty="0"/>
              <a:t>“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adversarial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669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25261-DD8A-C7EE-68A0-A8029DBF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Measuring</a:t>
            </a:r>
            <a:r>
              <a:rPr lang="de-DE" b="1" dirty="0"/>
              <a:t> </a:t>
            </a:r>
            <a:r>
              <a:rPr lang="de-DE" b="1" dirty="0" err="1"/>
              <a:t>Answer</a:t>
            </a:r>
            <a:r>
              <a:rPr lang="de-DE" b="1" dirty="0"/>
              <a:t> Quality in Political Question Time (</a:t>
            </a:r>
            <a:r>
              <a:rPr lang="de-DE" b="1" dirty="0" err="1"/>
              <a:t>Morrier</a:t>
            </a:r>
            <a:r>
              <a:rPr lang="de-DE" b="1" dirty="0"/>
              <a:t> et al., 2025)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5253F-42FD-96CA-4009-442D2C04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Content: </a:t>
            </a:r>
            <a:r>
              <a:rPr lang="de-DE" b="1" dirty="0" err="1"/>
              <a:t>measure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quality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political</a:t>
            </a:r>
            <a:r>
              <a:rPr lang="de-DE" b="1" dirty="0"/>
              <a:t> </a:t>
            </a:r>
            <a:r>
              <a:rPr lang="de-DE" b="1" dirty="0" err="1"/>
              <a:t>answers</a:t>
            </a:r>
            <a:r>
              <a:rPr lang="de-DE" b="1" dirty="0"/>
              <a:t> </a:t>
            </a:r>
            <a:r>
              <a:rPr lang="de-DE" b="1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-model </a:t>
            </a:r>
            <a:r>
              <a:rPr lang="de-DE" dirty="0" err="1"/>
              <a:t>embeddings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human </a:t>
            </a:r>
            <a:r>
              <a:rPr lang="de-DE" dirty="0" err="1"/>
              <a:t>ratings</a:t>
            </a:r>
            <a:r>
              <a:rPr lang="de-DE" dirty="0"/>
              <a:t>. (like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)</a:t>
            </a:r>
            <a:endParaRPr lang="de-DE" dirty="0"/>
          </a:p>
          <a:p>
            <a:r>
              <a:rPr lang="de-DE" dirty="0"/>
              <a:t>Goal: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a </a:t>
            </a:r>
            <a:r>
              <a:rPr lang="de-DE" dirty="0" err="1"/>
              <a:t>politician’s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i="1" dirty="0" err="1"/>
              <a:t>matches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.</a:t>
            </a:r>
          </a:p>
          <a:p>
            <a:r>
              <a:rPr lang="de-DE" dirty="0"/>
              <a:t>Method: Use a </a:t>
            </a:r>
            <a:r>
              <a:rPr lang="de-DE" b="1" dirty="0" err="1"/>
              <a:t>semantic</a:t>
            </a:r>
            <a:r>
              <a:rPr lang="de-DE" b="1" dirty="0"/>
              <a:t> </a:t>
            </a:r>
            <a:r>
              <a:rPr lang="de-DE" b="1" dirty="0" err="1"/>
              <a:t>similarity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r>
              <a:rPr lang="de-DE" dirty="0"/>
              <a:t> (a type </a:t>
            </a:r>
            <a:r>
              <a:rPr lang="de-DE" dirty="0" err="1"/>
              <a:t>of</a:t>
            </a:r>
            <a:r>
              <a:rPr lang="de-DE" dirty="0"/>
              <a:t> AI </a:t>
            </a:r>
            <a:r>
              <a:rPr lang="de-DE" dirty="0" err="1"/>
              <a:t>embedding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pair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real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“</a:t>
            </a:r>
            <a:r>
              <a:rPr lang="de-DE" dirty="0" err="1"/>
              <a:t>distractor</a:t>
            </a:r>
            <a:r>
              <a:rPr lang="de-DE" dirty="0"/>
              <a:t>” </a:t>
            </a:r>
            <a:r>
              <a:rPr lang="de-DE" dirty="0" err="1"/>
              <a:t>answers</a:t>
            </a:r>
            <a:r>
              <a:rPr lang="de-DE" dirty="0"/>
              <a:t>.</a:t>
            </a:r>
          </a:p>
          <a:p>
            <a:pPr fontAlgn="ctr"/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asking</a:t>
            </a:r>
            <a:r>
              <a:rPr lang="de-DE" dirty="0"/>
              <a:t> </a:t>
            </a:r>
            <a:r>
              <a:rPr lang="de-DE" dirty="0" err="1"/>
              <a:t>humans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an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“</a:t>
            </a:r>
            <a:r>
              <a:rPr lang="de-DE" dirty="0" err="1"/>
              <a:t>good</a:t>
            </a:r>
            <a:r>
              <a:rPr lang="de-DE" dirty="0"/>
              <a:t>,”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an AI </a:t>
            </a:r>
            <a:r>
              <a:rPr lang="de-DE" dirty="0" err="1"/>
              <a:t>can</a:t>
            </a:r>
            <a:r>
              <a:rPr lang="de-DE" dirty="0"/>
              <a:t> link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. The </a:t>
            </a:r>
            <a:r>
              <a:rPr lang="de-DE" dirty="0" err="1"/>
              <a:t>harder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link.</a:t>
            </a:r>
          </a:p>
          <a:p>
            <a:pPr fontAlgn="ctr"/>
            <a:endParaRPr lang="de-DE" dirty="0"/>
          </a:p>
          <a:p>
            <a:pPr lvl="1" fontAlgn="ctr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65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983D0-4D3D-4B40-03C8-EA446CC0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023F43-CD46-C4AA-0911-892C3AB6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/>
              <a:t>Key </a:t>
            </a:r>
            <a:r>
              <a:rPr lang="de-DE" dirty="0" err="1"/>
              <a:t>findings</a:t>
            </a:r>
            <a:r>
              <a:rPr lang="de-DE" dirty="0"/>
              <a:t>:</a:t>
            </a:r>
          </a:p>
          <a:p>
            <a:pPr lvl="1" fontAlgn="ctr"/>
            <a:r>
              <a:rPr lang="de-DE" dirty="0"/>
              <a:t>On </a:t>
            </a:r>
            <a:r>
              <a:rPr lang="de-DE" dirty="0" err="1"/>
              <a:t>average</a:t>
            </a:r>
            <a:r>
              <a:rPr lang="de-DE" dirty="0"/>
              <a:t>, </a:t>
            </a:r>
            <a:r>
              <a:rPr lang="de-DE" b="1" dirty="0" err="1"/>
              <a:t>answers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semantically</a:t>
            </a:r>
            <a:r>
              <a:rPr lang="de-DE" b="1" dirty="0"/>
              <a:t> </a:t>
            </a:r>
            <a:r>
              <a:rPr lang="de-DE" b="1" dirty="0" err="1"/>
              <a:t>closer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their</a:t>
            </a:r>
            <a:r>
              <a:rPr lang="de-DE" b="1" dirty="0"/>
              <a:t> </a:t>
            </a:r>
            <a:r>
              <a:rPr lang="de-DE" b="1" dirty="0" err="1"/>
              <a:t>questions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distractors</a:t>
            </a:r>
            <a:r>
              <a:rPr lang="de-DE" dirty="0"/>
              <a:t> but </a:t>
            </a:r>
            <a:r>
              <a:rPr lang="de-DE" b="1" dirty="0" err="1"/>
              <a:t>quality</a:t>
            </a:r>
            <a:r>
              <a:rPr lang="de-DE" b="1" dirty="0"/>
              <a:t> </a:t>
            </a:r>
            <a:r>
              <a:rPr lang="de-DE" b="1" dirty="0" err="1"/>
              <a:t>varies</a:t>
            </a:r>
            <a:r>
              <a:rPr lang="de-DE" b="1" dirty="0"/>
              <a:t> </a:t>
            </a:r>
            <a:r>
              <a:rPr lang="de-DE" b="1" dirty="0" err="1"/>
              <a:t>widely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/>
              <a:t>Sensitive </a:t>
            </a:r>
            <a:r>
              <a:rPr lang="de-DE" b="1" dirty="0" err="1"/>
              <a:t>topics</a:t>
            </a:r>
            <a:r>
              <a:rPr lang="de-DE" dirty="0"/>
              <a:t> (e.g., </a:t>
            </a:r>
            <a:r>
              <a:rPr lang="de-DE" dirty="0" err="1"/>
              <a:t>scandals</a:t>
            </a:r>
            <a:r>
              <a:rPr lang="de-DE" dirty="0"/>
              <a:t>, </a:t>
            </a:r>
            <a:r>
              <a:rPr lang="de-DE" dirty="0" err="1"/>
              <a:t>immigration</a:t>
            </a:r>
            <a:r>
              <a:rPr lang="de-DE" dirty="0"/>
              <a:t>) </a:t>
            </a:r>
            <a:r>
              <a:rPr lang="de-DE" dirty="0" err="1"/>
              <a:t>yield</a:t>
            </a:r>
            <a:r>
              <a:rPr lang="de-DE" dirty="0"/>
              <a:t> </a:t>
            </a:r>
            <a:r>
              <a:rPr lang="de-DE" i="1" dirty="0" err="1"/>
              <a:t>lower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match </a:t>
            </a:r>
            <a:r>
              <a:rPr lang="de-DE" dirty="0" err="1"/>
              <a:t>scores</a:t>
            </a:r>
            <a:r>
              <a:rPr lang="de-DE" dirty="0"/>
              <a:t> → </a:t>
            </a:r>
            <a:r>
              <a:rPr lang="de-DE" dirty="0" err="1"/>
              <a:t>more</a:t>
            </a:r>
            <a:r>
              <a:rPr lang="de-DE" dirty="0"/>
              <a:t> evasive </a:t>
            </a:r>
            <a:r>
              <a:rPr lang="de-DE" dirty="0" err="1"/>
              <a:t>or</a:t>
            </a:r>
            <a:r>
              <a:rPr lang="de-DE" dirty="0"/>
              <a:t> off-topic </a:t>
            </a:r>
            <a:r>
              <a:rPr lang="de-DE" dirty="0" err="1"/>
              <a:t>answers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 err="1"/>
              <a:t>Institutional</a:t>
            </a:r>
            <a:r>
              <a:rPr lang="de-DE" b="1" dirty="0"/>
              <a:t> </a:t>
            </a:r>
            <a:r>
              <a:rPr lang="de-DE" b="1" dirty="0" err="1"/>
              <a:t>context</a:t>
            </a:r>
            <a:r>
              <a:rPr lang="de-DE" b="1" dirty="0"/>
              <a:t> </a:t>
            </a:r>
            <a:r>
              <a:rPr lang="de-DE" b="1" dirty="0" err="1"/>
              <a:t>matters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governments</a:t>
            </a:r>
            <a:r>
              <a:rPr lang="de-DE" dirty="0"/>
              <a:t> </a:t>
            </a:r>
            <a:r>
              <a:rPr lang="de-DE" dirty="0" err="1"/>
              <a:t>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-quality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relevant) </a:t>
            </a:r>
            <a:r>
              <a:rPr lang="de-DE" dirty="0" err="1"/>
              <a:t>answers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 err="1"/>
              <a:t>Answer</a:t>
            </a:r>
            <a:r>
              <a:rPr lang="de-DE" b="1" dirty="0"/>
              <a:t> </a:t>
            </a:r>
            <a:r>
              <a:rPr lang="de-DE" b="1" dirty="0" err="1"/>
              <a:t>length</a:t>
            </a:r>
            <a:r>
              <a:rPr lang="de-DE" dirty="0"/>
              <a:t> </a:t>
            </a:r>
            <a:r>
              <a:rPr lang="de-DE" dirty="0" err="1"/>
              <a:t>correlates</a:t>
            </a:r>
            <a:r>
              <a:rPr lang="de-DE" dirty="0"/>
              <a:t> </a:t>
            </a:r>
            <a:r>
              <a:rPr lang="de-DE" dirty="0" err="1"/>
              <a:t>positively</a:t>
            </a:r>
            <a:r>
              <a:rPr lang="de-DE" dirty="0"/>
              <a:t> but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: </a:t>
            </a:r>
            <a:r>
              <a:rPr lang="de-DE" dirty="0" err="1"/>
              <a:t>longer</a:t>
            </a:r>
            <a:r>
              <a:rPr lang="de-DE" dirty="0"/>
              <a:t> ≈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clearer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375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2CC9A-1841-245E-E396-161107C7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788349-AE1D-442A-2551-7F38DFD88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matters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:</a:t>
            </a:r>
          </a:p>
          <a:p>
            <a:pPr lvl="1" fontAlgn="ctr"/>
            <a:r>
              <a:rPr lang="de-DE" dirty="0"/>
              <a:t>The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a </a:t>
            </a:r>
            <a:r>
              <a:rPr lang="de-DE" b="1" dirty="0"/>
              <a:t>quantitative </a:t>
            </a:r>
            <a:r>
              <a:rPr lang="de-DE" b="1" dirty="0" err="1"/>
              <a:t>way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detect</a:t>
            </a:r>
            <a:r>
              <a:rPr lang="de-DE" b="1" dirty="0"/>
              <a:t> </a:t>
            </a:r>
            <a:r>
              <a:rPr lang="de-DE" b="1" dirty="0" err="1"/>
              <a:t>evasiveness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 err="1"/>
              <a:t>Semantic</a:t>
            </a:r>
            <a:r>
              <a:rPr lang="de-DE" b="1" dirty="0"/>
              <a:t> </a:t>
            </a:r>
            <a:r>
              <a:rPr lang="de-DE" b="1" dirty="0" err="1"/>
              <a:t>similarity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</a:t>
            </a:r>
            <a:r>
              <a:rPr lang="de-DE" dirty="0" err="1"/>
              <a:t>question</a:t>
            </a:r>
            <a:r>
              <a:rPr lang="de-DE" dirty="0"/>
              <a:t> and an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powerful, domain-neutral </a:t>
            </a:r>
            <a:r>
              <a:rPr lang="de-DE" dirty="0" err="1"/>
              <a:t>signal</a:t>
            </a:r>
            <a:r>
              <a:rPr lang="de-DE" dirty="0"/>
              <a:t>:</a:t>
            </a:r>
          </a:p>
          <a:p>
            <a:pPr lvl="2" fontAlgn="ctr"/>
            <a:r>
              <a:rPr lang="de-DE" dirty="0"/>
              <a:t>High </a:t>
            </a:r>
            <a:r>
              <a:rPr lang="de-DE" dirty="0" err="1"/>
              <a:t>similarity</a:t>
            </a:r>
            <a:r>
              <a:rPr lang="de-DE" dirty="0"/>
              <a:t> →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reply</a:t>
            </a:r>
            <a:endParaRPr lang="de-DE" dirty="0"/>
          </a:p>
          <a:p>
            <a:pPr lvl="2" fontAlgn="ctr"/>
            <a:r>
              <a:rPr lang="de-DE" dirty="0"/>
              <a:t>Low </a:t>
            </a:r>
            <a:r>
              <a:rPr lang="de-DE" dirty="0" err="1"/>
              <a:t>similarity</a:t>
            </a:r>
            <a:r>
              <a:rPr lang="de-DE" dirty="0"/>
              <a:t> → possible </a:t>
            </a:r>
            <a:r>
              <a:rPr lang="de-DE" dirty="0" err="1"/>
              <a:t>evasion</a:t>
            </a:r>
            <a:r>
              <a:rPr lang="de-DE" dirty="0"/>
              <a:t> / non-</a:t>
            </a:r>
            <a:r>
              <a:rPr lang="de-DE" dirty="0" err="1"/>
              <a:t>reply</a:t>
            </a:r>
            <a:endParaRPr lang="de-DE" dirty="0"/>
          </a:p>
          <a:p>
            <a:pPr lvl="1" fontAlgn="ctr"/>
            <a:r>
              <a:rPr lang="de-DE" dirty="0"/>
              <a:t>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b="1" dirty="0"/>
              <a:t>feature </a:t>
            </a:r>
            <a:r>
              <a:rPr lang="de-DE" b="1" dirty="0" err="1"/>
              <a:t>or</a:t>
            </a:r>
            <a:r>
              <a:rPr lang="de-DE" b="1" dirty="0"/>
              <a:t> sub-module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clarity-classification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</a:t>
            </a:r>
          </a:p>
          <a:p>
            <a:pPr lvl="1" fontAlgn="ctr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b="1" dirty="0" err="1"/>
              <a:t>pre</a:t>
            </a:r>
            <a:r>
              <a:rPr lang="de-DE" b="1" dirty="0"/>
              <a:t>-train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on </a:t>
            </a:r>
            <a:r>
              <a:rPr lang="de-DE" dirty="0" err="1"/>
              <a:t>this</a:t>
            </a:r>
            <a:r>
              <a:rPr lang="de-DE" dirty="0"/>
              <a:t> “</a:t>
            </a:r>
            <a:r>
              <a:rPr lang="de-DE" dirty="0" err="1"/>
              <a:t>matching</a:t>
            </a:r>
            <a:r>
              <a:rPr lang="de-DE" dirty="0"/>
              <a:t>”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-tuning on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clarity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265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BF32A2-DE90-B443-3AE4-AB320507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Evaluation </a:t>
            </a:r>
            <a:r>
              <a:rPr lang="de-DE" sz="4000" dirty="0" err="1"/>
              <a:t>Metrics</a:t>
            </a:r>
            <a:endParaRPr lang="de-DE" sz="4000" dirty="0"/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3074CE-1AB1-389F-4D46-CFF6BE5DD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" r="5214" b="3"/>
          <a:stretch>
            <a:fillRect/>
          </a:stretch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1F0BA4-E962-4086-B095-7BFD9F79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de-DE" sz="1800" dirty="0" err="1"/>
              <a:t>Measure</a:t>
            </a:r>
            <a:r>
              <a:rPr lang="de-DE" sz="1800" dirty="0"/>
              <a:t> and </a:t>
            </a:r>
            <a:r>
              <a:rPr lang="de-DE" sz="1800" dirty="0" err="1"/>
              <a:t>compare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quality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classification</a:t>
            </a:r>
            <a:endParaRPr lang="de-DE" sz="1800" dirty="0"/>
          </a:p>
          <a:p>
            <a:r>
              <a:rPr lang="de-DE" sz="1800" dirty="0"/>
              <a:t> </a:t>
            </a:r>
            <a:r>
              <a:rPr lang="de-DE" sz="1800" dirty="0" err="1"/>
              <a:t>Confusion</a:t>
            </a:r>
            <a:r>
              <a:rPr lang="de-DE" sz="1800" dirty="0"/>
              <a:t> Matrix</a:t>
            </a:r>
          </a:p>
          <a:p>
            <a:pPr lvl="1"/>
            <a:r>
              <a:rPr lang="de-DE" sz="1800" dirty="0"/>
              <a:t>A </a:t>
            </a:r>
            <a:r>
              <a:rPr lang="de-DE" sz="1800" dirty="0" err="1"/>
              <a:t>table</a:t>
            </a:r>
            <a:r>
              <a:rPr lang="de-DE" sz="1800" dirty="0"/>
              <a:t> </a:t>
            </a:r>
            <a:r>
              <a:rPr lang="de-DE" sz="1800" dirty="0" err="1"/>
              <a:t>showing</a:t>
            </a:r>
            <a:r>
              <a:rPr lang="de-DE" sz="1800" dirty="0"/>
              <a:t> </a:t>
            </a:r>
            <a:r>
              <a:rPr lang="de-DE" sz="1800" dirty="0" err="1"/>
              <a:t>predicted</a:t>
            </a:r>
            <a:r>
              <a:rPr lang="de-DE" sz="1800" dirty="0"/>
              <a:t> vs. </a:t>
            </a:r>
            <a:r>
              <a:rPr lang="de-DE" sz="1800" dirty="0" err="1"/>
              <a:t>actual</a:t>
            </a:r>
            <a:r>
              <a:rPr lang="de-DE" sz="1800" dirty="0"/>
              <a:t> </a:t>
            </a:r>
            <a:r>
              <a:rPr lang="de-DE" sz="1800" dirty="0" err="1"/>
              <a:t>classes</a:t>
            </a:r>
            <a:endParaRPr lang="de-DE" sz="1800" dirty="0"/>
          </a:p>
          <a:p>
            <a:pPr lvl="1"/>
            <a:r>
              <a:rPr lang="de-DE" sz="1800" dirty="0"/>
              <a:t>Count </a:t>
            </a:r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many</a:t>
            </a:r>
            <a:r>
              <a:rPr lang="de-DE" sz="1800" dirty="0"/>
              <a:t> </a:t>
            </a:r>
            <a:r>
              <a:rPr lang="de-DE" sz="1800" dirty="0" err="1"/>
              <a:t>examples</a:t>
            </a:r>
            <a:r>
              <a:rPr lang="de-DE" sz="1800" dirty="0"/>
              <a:t> fall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combination</a:t>
            </a:r>
            <a:endParaRPr lang="de-DE" sz="1800" dirty="0"/>
          </a:p>
          <a:p>
            <a:pPr lvl="1"/>
            <a:r>
              <a:rPr lang="de-DE" sz="1800" dirty="0"/>
              <a:t>Basis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metrics</a:t>
            </a:r>
            <a:endParaRPr lang="de-DE" sz="1800" dirty="0"/>
          </a:p>
          <a:p>
            <a:r>
              <a:rPr lang="de-DE" sz="1800" dirty="0" err="1"/>
              <a:t>Metrics</a:t>
            </a:r>
            <a:r>
              <a:rPr lang="de-DE" sz="1800" dirty="0"/>
              <a:t> </a:t>
            </a:r>
            <a:r>
              <a:rPr lang="de-DE" sz="1800" dirty="0" err="1"/>
              <a:t>reduce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confusion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interpretable</a:t>
            </a:r>
            <a:r>
              <a:rPr lang="de-DE" sz="1800" dirty="0"/>
              <a:t> </a:t>
            </a:r>
            <a:r>
              <a:rPr lang="de-DE" sz="1800" dirty="0" err="1"/>
              <a:t>numbers</a:t>
            </a: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80CB9-B160-6646-7694-3668DEE2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Peter Vickers, Loic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Barrault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Emilio Monti, and Nikolaos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Aletras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2023. 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We Need to Talk About Classification Evaluation Metrics in NLP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In 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Proceedings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13th International Joint Conference on Natural Language Processing and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3rd Conference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Asia-Pacific Chapter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(Volume 1: Long Papers)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pages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498–510, Nusa Dua, Bali.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657D04-A6B9-7222-B5AD-54FCB7908A07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04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43D5-AD81-66D1-B333-BEBE5E0D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684BBA8-EEF4-B089-2E94-C7D1DD57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09C65480-8D0E-5F66-1E18-3D674BEB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EED7D309-1537-2E21-E69A-FF19A8C7E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C4D772-62DE-4335-0BF5-96FCC6E3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Commonly</a:t>
            </a:r>
            <a:r>
              <a:rPr lang="de-DE" sz="4000" dirty="0"/>
              <a:t> </a:t>
            </a:r>
            <a:r>
              <a:rPr lang="de-DE" sz="4000" dirty="0" err="1"/>
              <a:t>Used</a:t>
            </a:r>
            <a:r>
              <a:rPr lang="de-DE" sz="4000" dirty="0"/>
              <a:t> </a:t>
            </a:r>
            <a:r>
              <a:rPr lang="de-DE" sz="4000" dirty="0" err="1"/>
              <a:t>Metrics</a:t>
            </a:r>
            <a:endParaRPr lang="de-DE" sz="4000" dirty="0"/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4C9F5304-48F7-96A5-61CD-847AC173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AE84D-F3C0-49D0-B49C-0DAB7C38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694176"/>
          </a:xfrm>
        </p:spPr>
        <p:txBody>
          <a:bodyPr anchor="ctr">
            <a:normAutofit fontScale="55000" lnSpcReduction="20000"/>
          </a:bodyPr>
          <a:lstStyle/>
          <a:p>
            <a:r>
              <a:rPr lang="de-DE" dirty="0" err="1"/>
              <a:t>Accuracy</a:t>
            </a:r>
            <a:endParaRPr lang="de-DE" dirty="0"/>
          </a:p>
          <a:p>
            <a:pPr lvl="1"/>
            <a:r>
              <a:rPr lang="de-DE" dirty="0"/>
              <a:t>Proportion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(TP+TN / total)</a:t>
            </a:r>
          </a:p>
          <a:p>
            <a:pPr lvl="1"/>
            <a:r>
              <a:rPr lang="de-DE" dirty="0" err="1"/>
              <a:t>Misleading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accuracy</a:t>
            </a:r>
            <a:r>
              <a:rPr lang="de-DE" dirty="0"/>
              <a:t> paradox).</a:t>
            </a:r>
          </a:p>
          <a:p>
            <a:r>
              <a:rPr lang="de-DE" dirty="0"/>
              <a:t>Precision</a:t>
            </a:r>
          </a:p>
          <a:p>
            <a:pPr lvl="1"/>
            <a:r>
              <a:rPr lang="de-DE" dirty="0"/>
              <a:t>Share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positives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(TP / (TP+FP))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Ignores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negatives, </a:t>
            </a:r>
            <a:r>
              <a:rPr lang="de-DE" dirty="0" err="1"/>
              <a:t>overestimates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risk</a:t>
            </a:r>
            <a:endParaRPr lang="de-DE" dirty="0"/>
          </a:p>
          <a:p>
            <a:r>
              <a:rPr lang="de-DE" dirty="0"/>
              <a:t>Recall</a:t>
            </a:r>
          </a:p>
          <a:p>
            <a:pPr lvl="1"/>
            <a:r>
              <a:rPr lang="de-DE" dirty="0"/>
              <a:t>Share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positives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(TP / (TP+FN))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Ignores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positives, </a:t>
            </a:r>
            <a:r>
              <a:rPr lang="de-DE" dirty="0" err="1"/>
              <a:t>overestimates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positive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r>
              <a:rPr lang="de-DE" dirty="0"/>
              <a:t>F1-Score</a:t>
            </a:r>
          </a:p>
          <a:p>
            <a:pPr lvl="1"/>
            <a:r>
              <a:rPr lang="de-DE" dirty="0"/>
              <a:t>Mean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and </a:t>
            </a:r>
            <a:r>
              <a:rPr lang="de-DE" dirty="0" err="1"/>
              <a:t>recall</a:t>
            </a:r>
            <a:r>
              <a:rPr lang="de-DE" dirty="0"/>
              <a:t>, </a:t>
            </a:r>
            <a:r>
              <a:rPr lang="de-DE" dirty="0" err="1"/>
              <a:t>balances</a:t>
            </a:r>
            <a:r>
              <a:rPr lang="de-DE" dirty="0"/>
              <a:t> </a:t>
            </a:r>
            <a:r>
              <a:rPr lang="de-DE" dirty="0" err="1"/>
              <a:t>both</a:t>
            </a:r>
            <a:endParaRPr lang="de-DE" dirty="0"/>
          </a:p>
          <a:p>
            <a:pPr lvl="1"/>
            <a:r>
              <a:rPr lang="de-DE" dirty="0"/>
              <a:t>Still </a:t>
            </a:r>
            <a:r>
              <a:rPr lang="de-DE" dirty="0" err="1"/>
              <a:t>biased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imbalance</a:t>
            </a:r>
            <a:r>
              <a:rPr lang="de-DE" dirty="0"/>
              <a:t> and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“positive.”</a:t>
            </a:r>
          </a:p>
          <a:p>
            <a:r>
              <a:rPr lang="de-DE" dirty="0" err="1"/>
              <a:t>Informedness</a:t>
            </a:r>
            <a:endParaRPr lang="de-DE" dirty="0"/>
          </a:p>
          <a:p>
            <a:pPr lvl="1"/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chance</a:t>
            </a:r>
            <a:endParaRPr lang="de-DE" dirty="0"/>
          </a:p>
          <a:p>
            <a:pPr lvl="1"/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, </a:t>
            </a:r>
            <a:r>
              <a:rPr lang="de-DE" dirty="0" err="1"/>
              <a:t>best</a:t>
            </a:r>
            <a:r>
              <a:rPr lang="de-DE" dirty="0"/>
              <a:t> in </a:t>
            </a:r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A1A13-EB50-F1A0-9173-1EE10CBA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Peter Vickers, Loic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Barrault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Emilio Monti, and Nikolaos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Aletras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2023. 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We Need to Talk About Classification Evaluation Metrics in NLP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In 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Proceedings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13th International Joint Conference on Natural Language Processing and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3rd Conference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Asia-Pacific Chapter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(Volume 1: Long Papers)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pages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498–510, Nusa Dua, Bali.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9F8B0E-E1D9-0C8C-14FA-BDCD956BD088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9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F59FC-06BA-6011-C3D1-040541AB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F2C3463-1BBC-0188-BB4D-626C46CE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7C04CBA-9BE4-DF7A-3F69-2A5174E79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AD676D9A-88CF-221F-9BC4-0A65F06F6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E98F1-7F47-4A9C-D987-999AC82D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Models </a:t>
            </a:r>
            <a:r>
              <a:rPr lang="de-DE" sz="4000" dirty="0" err="1"/>
              <a:t>for</a:t>
            </a:r>
            <a:r>
              <a:rPr lang="de-DE" sz="4000" dirty="0"/>
              <a:t> Classification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95336CE1-705F-CDAE-F33F-F58BCE1E7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23416E-CD20-D521-39FF-0D38C52F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5" y="2478024"/>
            <a:ext cx="10784862" cy="369417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453F61-50A1-7004-0DF9-544E0FC8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2DFEE2D-3FFC-9712-D68E-0E79AF940E16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Inhaltsplatzhalter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CCBFFFA1-51C8-CBB6-3F76-DBFEC405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0" y="2567446"/>
            <a:ext cx="11156632" cy="26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9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C944D-F12C-BD61-15F7-765C1552A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81D1F2-2EEF-C8C4-52B3-80998B0DD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7BB54A8C-A3BF-C810-266C-76433CD4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0B9DF7E9-00F6-4C63-99F3-66FA2A095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2A539A-A3F1-AC86-C82C-D966E576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Outdated</a:t>
            </a:r>
            <a:r>
              <a:rPr lang="de-DE" sz="4000" dirty="0"/>
              <a:t> Technologies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04C4D87F-5304-BCC4-902C-1D8305D3A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70339-A011-0103-9802-6BCBB6FF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694176"/>
          </a:xfrm>
        </p:spPr>
        <p:txBody>
          <a:bodyPr anchor="ctr">
            <a:normAutofit/>
          </a:bodyPr>
          <a:lstStyle/>
          <a:p>
            <a:r>
              <a:rPr lang="de-DE" sz="2000" dirty="0"/>
              <a:t>Traditional </a:t>
            </a:r>
            <a:r>
              <a:rPr lang="de-DE" sz="2000" dirty="0" err="1"/>
              <a:t>Machine</a:t>
            </a:r>
            <a:r>
              <a:rPr lang="de-DE" sz="2000" dirty="0"/>
              <a:t> Learning (</a:t>
            </a:r>
            <a:r>
              <a:rPr lang="de-DE" sz="2000" dirty="0" err="1"/>
              <a:t>Naïve</a:t>
            </a:r>
            <a:r>
              <a:rPr lang="de-DE" sz="2000" dirty="0"/>
              <a:t> Bayes, KNN,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Trees</a:t>
            </a:r>
            <a:r>
              <a:rPr lang="de-DE" sz="2000" dirty="0"/>
              <a:t>)</a:t>
            </a:r>
          </a:p>
          <a:p>
            <a:pPr lvl="1"/>
            <a:r>
              <a:rPr lang="de-DE" sz="2000" dirty="0" err="1"/>
              <a:t>Rely</a:t>
            </a:r>
            <a:r>
              <a:rPr lang="de-DE" sz="2000" dirty="0"/>
              <a:t> on </a:t>
            </a:r>
            <a:r>
              <a:rPr lang="de-DE" sz="2000" dirty="0" err="1"/>
              <a:t>manual</a:t>
            </a:r>
            <a:r>
              <a:rPr lang="de-DE" sz="2000" dirty="0"/>
              <a:t> feature </a:t>
            </a:r>
            <a:r>
              <a:rPr lang="de-DE" sz="2000" dirty="0" err="1"/>
              <a:t>engineering</a:t>
            </a:r>
            <a:endParaRPr lang="de-DE" sz="2000" dirty="0"/>
          </a:p>
          <a:p>
            <a:pPr lvl="1"/>
            <a:r>
              <a:rPr lang="de-DE" sz="2000" dirty="0" err="1"/>
              <a:t>Can’t</a:t>
            </a:r>
            <a:r>
              <a:rPr lang="de-DE" sz="2000" dirty="0"/>
              <a:t> </a:t>
            </a:r>
            <a:r>
              <a:rPr lang="de-DE" sz="2000" dirty="0" err="1"/>
              <a:t>capture</a:t>
            </a:r>
            <a:r>
              <a:rPr lang="de-DE" sz="2000" dirty="0"/>
              <a:t> </a:t>
            </a:r>
            <a:r>
              <a:rPr lang="de-DE" sz="2000" dirty="0" err="1"/>
              <a:t>context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semantics</a:t>
            </a:r>
            <a:endParaRPr lang="de-DE" sz="2000" dirty="0"/>
          </a:p>
          <a:p>
            <a:pPr lvl="1"/>
            <a:r>
              <a:rPr lang="de-DE" sz="2000" dirty="0"/>
              <a:t>Performance </a:t>
            </a:r>
            <a:r>
              <a:rPr lang="de-DE" sz="2000" dirty="0" err="1"/>
              <a:t>drops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large, </a:t>
            </a:r>
            <a:r>
              <a:rPr lang="de-DE" sz="2000" dirty="0" err="1"/>
              <a:t>unstructured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  <a:p>
            <a:r>
              <a:rPr lang="de-DE" sz="2000" dirty="0"/>
              <a:t>Early Deep Learning (CNNs, RNNs, LSTMs)</a:t>
            </a:r>
          </a:p>
          <a:p>
            <a:pPr lvl="1"/>
            <a:r>
              <a:rPr lang="de-DE" sz="2000" dirty="0" err="1"/>
              <a:t>Automatic</a:t>
            </a:r>
            <a:r>
              <a:rPr lang="de-DE" sz="2000" dirty="0"/>
              <a:t> feature </a:t>
            </a:r>
            <a:r>
              <a:rPr lang="de-DE" sz="2000" dirty="0" err="1"/>
              <a:t>learning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raw</a:t>
            </a:r>
            <a:r>
              <a:rPr lang="de-DE" sz="2000" dirty="0"/>
              <a:t> </a:t>
            </a:r>
            <a:r>
              <a:rPr lang="de-DE" sz="2000" dirty="0" err="1"/>
              <a:t>text</a:t>
            </a:r>
            <a:endParaRPr lang="de-DE" sz="2000" dirty="0"/>
          </a:p>
          <a:p>
            <a:pPr lvl="1"/>
            <a:r>
              <a:rPr lang="de-DE" sz="2000" dirty="0"/>
              <a:t>Limited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 and </a:t>
            </a:r>
            <a:r>
              <a:rPr lang="de-DE" sz="2000" dirty="0" err="1"/>
              <a:t>relatively</a:t>
            </a:r>
            <a:r>
              <a:rPr lang="de-DE" sz="2000" dirty="0"/>
              <a:t> slow</a:t>
            </a:r>
          </a:p>
          <a:p>
            <a:pPr lvl="1"/>
            <a:r>
              <a:rPr lang="de-DE" sz="2000" dirty="0" err="1"/>
              <a:t>Computationally</a:t>
            </a:r>
            <a:r>
              <a:rPr lang="de-DE" sz="2000" dirty="0"/>
              <a:t> heavy </a:t>
            </a:r>
            <a:r>
              <a:rPr lang="de-DE" sz="2000" dirty="0" err="1"/>
              <a:t>compared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newer</a:t>
            </a:r>
            <a:r>
              <a:rPr lang="de-DE" sz="2000" dirty="0"/>
              <a:t> Transformers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4101FE-477D-2575-5C14-1845C1B0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8B5DEE-2425-2F58-DCA9-B3F28E213CF3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3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3EC69-1BF3-1B98-706A-CB8F2D06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BC94E0A-B146-5E53-431E-6185D1053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37D2CC8-80F6-F1A8-1BA3-AC31AC74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FB6432EE-657F-6B43-EC9D-B99558C1C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C83B77-1672-D3EC-D5DE-BB5DEFFF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Transformer Models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851ED327-1FAC-E62B-AEA4-57316FD8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6350B-2EB9-EDFA-027A-C52F6016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3606369" cy="3694176"/>
          </a:xfrm>
        </p:spPr>
        <p:txBody>
          <a:bodyPr anchor="ctr">
            <a:normAutofit/>
          </a:bodyPr>
          <a:lstStyle/>
          <a:p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self</a:t>
            </a:r>
            <a:r>
              <a:rPr lang="de-DE" sz="2000" dirty="0"/>
              <a:t> </a:t>
            </a:r>
            <a:r>
              <a:rPr lang="de-DE" sz="2000" dirty="0" err="1"/>
              <a:t>attention</a:t>
            </a:r>
            <a:r>
              <a:rPr lang="de-DE" sz="2000" dirty="0"/>
              <a:t>: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token</a:t>
            </a:r>
            <a:r>
              <a:rPr lang="de-DE" sz="2000" dirty="0"/>
              <a:t> </a:t>
            </a:r>
            <a:r>
              <a:rPr lang="de-DE" sz="2000" dirty="0" err="1"/>
              <a:t>looks</a:t>
            </a:r>
            <a:r>
              <a:rPr lang="de-DE" sz="2000" dirty="0"/>
              <a:t> at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token</a:t>
            </a:r>
            <a:r>
              <a:rPr lang="de-DE" sz="2000" dirty="0"/>
              <a:t> in </a:t>
            </a:r>
            <a:r>
              <a:rPr lang="de-DE" sz="2000" dirty="0" err="1"/>
              <a:t>input</a:t>
            </a:r>
            <a:endParaRPr lang="de-DE" sz="2000" dirty="0"/>
          </a:p>
          <a:p>
            <a:r>
              <a:rPr lang="de-DE" altLang="de-DE" sz="2000" dirty="0">
                <a:solidFill>
                  <a:srgbClr val="000000"/>
                </a:solidFill>
                <a:latin typeface="-webkit-standard"/>
              </a:rPr>
              <a:t>Model </a:t>
            </a:r>
            <a:r>
              <a:rPr lang="de-DE" altLang="de-DE" sz="2000" dirty="0" err="1">
                <a:solidFill>
                  <a:srgbClr val="000000"/>
                </a:solidFill>
                <a:latin typeface="-webkit-standard"/>
              </a:rPr>
              <a:t>learns</a:t>
            </a:r>
            <a:r>
              <a:rPr lang="de-DE" altLang="de-DE" sz="2000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relationships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between</a:t>
            </a:r>
            <a:r>
              <a:rPr lang="de-DE" altLang="de-DE" sz="2000" dirty="0">
                <a:solidFill>
                  <a:srgbClr val="000000"/>
                </a:solidFill>
              </a:rPr>
              <a:t> all </a:t>
            </a:r>
            <a:r>
              <a:rPr lang="de-DE" altLang="de-DE" sz="2000" dirty="0" err="1">
                <a:solidFill>
                  <a:srgbClr val="000000"/>
                </a:solidFill>
              </a:rPr>
              <a:t>words</a:t>
            </a:r>
            <a:r>
              <a:rPr lang="de-DE" altLang="de-DE" sz="2000" dirty="0">
                <a:solidFill>
                  <a:srgbClr val="000000"/>
                </a:solidFill>
              </a:rPr>
              <a:t> in a </a:t>
            </a:r>
            <a:r>
              <a:rPr lang="de-DE" altLang="de-DE" sz="2000" dirty="0" err="1">
                <a:solidFill>
                  <a:srgbClr val="000000"/>
                </a:solidFill>
              </a:rPr>
              <a:t>sequence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simultaneously</a:t>
            </a:r>
            <a:endParaRPr lang="de-DE" altLang="de-DE" sz="2000" dirty="0">
              <a:solidFill>
                <a:srgbClr val="00000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93434-A25A-78A1-868B-EEC393E7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5466C38-6FF4-06DF-913A-656314E514BA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AC4AE3-119E-DA67-7658-3384DBBF9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12373"/>
          <a:stretch>
            <a:fillRect/>
          </a:stretch>
        </p:blipFill>
        <p:spPr bwMode="auto">
          <a:xfrm>
            <a:off x="4233220" y="2202956"/>
            <a:ext cx="7489388" cy="37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6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2B703-83FF-1B07-5147-E238308F3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3F5F58E-4AB9-E96C-4CF0-124555D81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417003BA-E9CB-4C46-40A2-92439912F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112F382-88D8-5CEA-8103-0B67BEE55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424633-3450-DD35-8D3C-9AFCE181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Architectures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Classification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13B72945-4D02-763C-3803-1AB40B07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510BE-FE32-60F2-7207-ED81E836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694176"/>
          </a:xfrm>
        </p:spPr>
        <p:txBody>
          <a:bodyPr anchor="ctr">
            <a:normAutofit/>
          </a:bodyPr>
          <a:lstStyle/>
          <a:p>
            <a:r>
              <a:rPr lang="de-DE" altLang="de-DE" sz="2000" dirty="0"/>
              <a:t>Encoder-</a:t>
            </a:r>
            <a:r>
              <a:rPr lang="de-DE" altLang="de-DE" sz="2000" dirty="0" err="1"/>
              <a:t>only</a:t>
            </a:r>
            <a:r>
              <a:rPr lang="de-DE" altLang="de-DE" sz="2000" dirty="0"/>
              <a:t> Models (</a:t>
            </a:r>
            <a:r>
              <a:rPr lang="de-DE" sz="2000" dirty="0"/>
              <a:t>e.g. BERT, </a:t>
            </a:r>
            <a:r>
              <a:rPr lang="de-DE" sz="2000" dirty="0" err="1"/>
              <a:t>RoBERTa</a:t>
            </a:r>
            <a:r>
              <a:rPr lang="de-DE" sz="2000" dirty="0"/>
              <a:t>, </a:t>
            </a:r>
            <a:r>
              <a:rPr lang="de-DE" sz="2000" dirty="0" err="1"/>
              <a:t>DistilBERT</a:t>
            </a:r>
            <a:r>
              <a:rPr lang="de-DE" sz="2000" dirty="0"/>
              <a:t>, …)</a:t>
            </a:r>
          </a:p>
          <a:p>
            <a:pPr lvl="1"/>
            <a:r>
              <a:rPr lang="de-DE" altLang="de-DE" sz="2000" dirty="0" err="1"/>
              <a:t>Pretrained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encoders</a:t>
            </a:r>
            <a:r>
              <a:rPr lang="de-DE" altLang="de-DE" sz="2000" dirty="0"/>
              <a:t>, </a:t>
            </a:r>
            <a:r>
              <a:rPr lang="de-DE" altLang="de-DE" sz="2000" dirty="0" err="1"/>
              <a:t>fine</a:t>
            </a:r>
            <a:r>
              <a:rPr lang="de-DE" altLang="de-DE" sz="2000" dirty="0"/>
              <a:t>-tune end </a:t>
            </a:r>
            <a:r>
              <a:rPr lang="de-DE" altLang="de-DE" sz="2000" dirty="0" err="1"/>
              <a:t>to</a:t>
            </a:r>
            <a:r>
              <a:rPr lang="de-DE" altLang="de-DE" sz="2000" dirty="0"/>
              <a:t> end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train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data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set</a:t>
            </a:r>
            <a:endParaRPr lang="de-DE" altLang="de-DE" sz="2000" dirty="0"/>
          </a:p>
          <a:p>
            <a:r>
              <a:rPr lang="de-DE" altLang="de-DE" sz="2000" dirty="0"/>
              <a:t>Fine-</a:t>
            </a:r>
            <a:r>
              <a:rPr lang="de-DE" altLang="de-DE" sz="2000" dirty="0" err="1"/>
              <a:t>tuned</a:t>
            </a:r>
            <a:r>
              <a:rPr lang="de-DE" altLang="de-DE" sz="2000" dirty="0"/>
              <a:t> LLMs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LoRA</a:t>
            </a:r>
            <a:endParaRPr lang="de-DE" altLang="de-DE" sz="2000" dirty="0"/>
          </a:p>
          <a:p>
            <a:pPr lvl="1"/>
            <a:r>
              <a:rPr lang="de-DE" altLang="de-DE" sz="2000" dirty="0"/>
              <a:t>Use </a:t>
            </a:r>
            <a:r>
              <a:rPr lang="de-DE" altLang="de-DE" sz="2000" dirty="0" err="1"/>
              <a:t>big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models</a:t>
            </a:r>
            <a:r>
              <a:rPr lang="de-DE" altLang="de-DE" sz="2000" dirty="0"/>
              <a:t> (GPT, LLaMA, …) but </a:t>
            </a:r>
            <a:r>
              <a:rPr lang="de-DE" altLang="de-DE" sz="2000" dirty="0" err="1"/>
              <a:t>only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train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small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adapter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layers</a:t>
            </a:r>
            <a:endParaRPr lang="de-DE" altLang="de-DE" sz="2000" dirty="0"/>
          </a:p>
          <a:p>
            <a:r>
              <a:rPr lang="de-DE" altLang="de-DE" sz="2000" dirty="0"/>
              <a:t>LLMs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Prompting</a:t>
            </a:r>
            <a:endParaRPr lang="de-DE" altLang="de-DE" sz="2000" dirty="0"/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Use </a:t>
            </a:r>
            <a:r>
              <a:rPr lang="de-DE" altLang="de-DE" sz="2000" dirty="0" err="1">
                <a:solidFill>
                  <a:srgbClr val="000000"/>
                </a:solidFill>
              </a:rPr>
              <a:t>frozen</a:t>
            </a:r>
            <a:r>
              <a:rPr lang="de-DE" altLang="de-DE" sz="2000" dirty="0">
                <a:solidFill>
                  <a:srgbClr val="000000"/>
                </a:solidFill>
              </a:rPr>
              <a:t> LLM, </a:t>
            </a:r>
            <a:r>
              <a:rPr lang="de-DE" altLang="de-DE" sz="2000" dirty="0" err="1">
                <a:solidFill>
                  <a:srgbClr val="000000"/>
                </a:solidFill>
              </a:rPr>
              <a:t>give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task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instructions</a:t>
            </a:r>
            <a:r>
              <a:rPr lang="de-DE" altLang="de-DE" sz="2000" dirty="0">
                <a:solidFill>
                  <a:srgbClr val="000000"/>
                </a:solidFill>
              </a:rPr>
              <a:t> + </a:t>
            </a:r>
            <a:r>
              <a:rPr lang="de-DE" altLang="de-DE" sz="2000" dirty="0" err="1">
                <a:solidFill>
                  <a:srgbClr val="000000"/>
                </a:solidFill>
              </a:rPr>
              <a:t>examples</a:t>
            </a:r>
            <a:r>
              <a:rPr lang="de-DE" altLang="de-DE" sz="2000" dirty="0">
                <a:solidFill>
                  <a:srgbClr val="000000"/>
                </a:solidFill>
              </a:rPr>
              <a:t> in </a:t>
            </a:r>
            <a:r>
              <a:rPr lang="de-DE" altLang="de-DE" sz="2000" dirty="0" err="1">
                <a:solidFill>
                  <a:srgbClr val="000000"/>
                </a:solidFill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</a:rPr>
              <a:t> prompt</a:t>
            </a:r>
            <a:endParaRPr lang="de-DE" altLang="de-DE" sz="2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3E979-6C27-3460-964D-0DB512DE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97EAFC-E0E6-3643-0008-6DEF8B8679E0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79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33B4F-6D8E-83FD-BC46-661B07BE7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C250690E-6A57-522B-7FAF-2B850CC94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C4419073-0E5C-53FE-E2E4-AC5FB987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7B381226-A4B1-4CBC-682D-319E252ED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4C7FA2-CF77-B04E-0FB7-7B6E2CFC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Methods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Enhance</a:t>
            </a:r>
            <a:r>
              <a:rPr lang="de-DE" sz="4000" dirty="0"/>
              <a:t> Classification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D321CB51-70C9-D719-E59F-70197DD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203F42-A14E-C1D4-1994-67C9BD28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349752"/>
          </a:xfrm>
        </p:spPr>
        <p:txBody>
          <a:bodyPr anchor="ctr">
            <a:normAutofit/>
          </a:bodyPr>
          <a:lstStyle/>
          <a:p>
            <a:r>
              <a:rPr lang="de-DE" altLang="de-DE" sz="2000" dirty="0">
                <a:solidFill>
                  <a:srgbClr val="000000"/>
                </a:solidFill>
              </a:rPr>
              <a:t>CARP (</a:t>
            </a:r>
            <a:r>
              <a:rPr lang="de-DE" altLang="de-DE" sz="2000" dirty="0" err="1">
                <a:solidFill>
                  <a:srgbClr val="000000"/>
                </a:solidFill>
              </a:rPr>
              <a:t>Clue</a:t>
            </a:r>
            <a:r>
              <a:rPr lang="de-DE" altLang="de-DE" sz="2000" dirty="0">
                <a:solidFill>
                  <a:srgbClr val="000000"/>
                </a:solidFill>
              </a:rPr>
              <a:t> And </a:t>
            </a:r>
            <a:r>
              <a:rPr lang="de-DE" altLang="de-DE" sz="2000" dirty="0" err="1">
                <a:solidFill>
                  <a:srgbClr val="000000"/>
                </a:solidFill>
              </a:rPr>
              <a:t>Reasoning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Prompting</a:t>
            </a:r>
            <a:r>
              <a:rPr lang="de-DE" altLang="de-DE" sz="20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Breaks </a:t>
            </a:r>
            <a:r>
              <a:rPr lang="de-DE" altLang="de-DE" sz="2000" dirty="0" err="1">
                <a:solidFill>
                  <a:srgbClr val="000000"/>
                </a:solidFill>
              </a:rPr>
              <a:t>classification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into</a:t>
            </a:r>
            <a:r>
              <a:rPr lang="de-DE" altLang="de-DE" sz="2000" dirty="0">
                <a:solidFill>
                  <a:srgbClr val="000000"/>
                </a:solidFill>
              </a:rPr>
              <a:t> 3 </a:t>
            </a:r>
            <a:r>
              <a:rPr lang="de-DE" altLang="de-DE" sz="2000" dirty="0" err="1">
                <a:solidFill>
                  <a:srgbClr val="000000"/>
                </a:solidFill>
              </a:rPr>
              <a:t>steps</a:t>
            </a:r>
            <a:r>
              <a:rPr lang="de-DE" altLang="de-DE" sz="2000" dirty="0">
                <a:solidFill>
                  <a:srgbClr val="000000"/>
                </a:solidFill>
              </a:rPr>
              <a:t>: find </a:t>
            </a:r>
            <a:r>
              <a:rPr lang="de-DE" altLang="de-DE" sz="2000" dirty="0" err="1">
                <a:solidFill>
                  <a:srgbClr val="000000"/>
                </a:solidFill>
              </a:rPr>
              <a:t>clues</a:t>
            </a:r>
            <a:r>
              <a:rPr lang="de-DE" altLang="de-DE" sz="2000" dirty="0">
                <a:solidFill>
                  <a:srgbClr val="000000"/>
                </a:solidFill>
              </a:rPr>
              <a:t> → </a:t>
            </a:r>
            <a:r>
              <a:rPr lang="de-DE" altLang="de-DE" sz="2000" dirty="0" err="1">
                <a:solidFill>
                  <a:srgbClr val="000000"/>
                </a:solidFill>
              </a:rPr>
              <a:t>reason</a:t>
            </a:r>
            <a:r>
              <a:rPr lang="de-DE" altLang="de-DE" sz="2000" dirty="0">
                <a:solidFill>
                  <a:srgbClr val="000000"/>
                </a:solidFill>
              </a:rPr>
              <a:t> → </a:t>
            </a:r>
            <a:r>
              <a:rPr lang="de-DE" altLang="de-DE" sz="2000" dirty="0" err="1">
                <a:solidFill>
                  <a:srgbClr val="000000"/>
                </a:solidFill>
              </a:rPr>
              <a:t>decide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label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Handles </a:t>
            </a:r>
            <a:r>
              <a:rPr lang="de-DE" altLang="de-DE" sz="2000" dirty="0" err="1">
                <a:solidFill>
                  <a:srgbClr val="000000"/>
                </a:solidFill>
              </a:rPr>
              <a:t>tricky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cases</a:t>
            </a:r>
            <a:r>
              <a:rPr lang="de-DE" altLang="de-DE" sz="2000" dirty="0">
                <a:solidFill>
                  <a:srgbClr val="000000"/>
                </a:solidFill>
              </a:rPr>
              <a:t> like </a:t>
            </a:r>
            <a:r>
              <a:rPr lang="de-DE" altLang="de-DE" sz="2000" dirty="0" err="1">
                <a:solidFill>
                  <a:srgbClr val="000000"/>
                </a:solidFill>
              </a:rPr>
              <a:t>better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than</a:t>
            </a:r>
            <a:r>
              <a:rPr lang="de-DE" altLang="de-DE" sz="2000" dirty="0">
                <a:solidFill>
                  <a:srgbClr val="000000"/>
                </a:solidFill>
              </a:rPr>
              <a:t> a </a:t>
            </a:r>
            <a:r>
              <a:rPr lang="de-DE" altLang="de-DE" sz="2000" dirty="0" err="1">
                <a:solidFill>
                  <a:srgbClr val="000000"/>
                </a:solidFill>
              </a:rPr>
              <a:t>single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step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classification</a:t>
            </a:r>
            <a:endParaRPr lang="de-DE" altLang="de-DE" sz="2000" dirty="0">
              <a:solidFill>
                <a:srgbClr val="000000"/>
              </a:solidFill>
            </a:endParaRPr>
          </a:p>
          <a:p>
            <a:r>
              <a:rPr lang="de-DE" altLang="de-DE" sz="2000" dirty="0">
                <a:solidFill>
                  <a:srgbClr val="000000"/>
                </a:solidFill>
              </a:rPr>
              <a:t>EASE (Data Augmentation)</a:t>
            </a:r>
          </a:p>
          <a:p>
            <a:pPr lvl="1"/>
            <a:r>
              <a:rPr lang="de-DE" altLang="de-DE" sz="2000" dirty="0" err="1">
                <a:solidFill>
                  <a:srgbClr val="000000"/>
                </a:solidFill>
              </a:rPr>
              <a:t>Creates</a:t>
            </a:r>
            <a:r>
              <a:rPr lang="de-DE" altLang="de-DE" sz="2000" dirty="0">
                <a:solidFill>
                  <a:srgbClr val="000000"/>
                </a:solidFill>
              </a:rPr>
              <a:t> extra </a:t>
            </a:r>
            <a:r>
              <a:rPr lang="de-DE" altLang="de-DE" sz="2000" dirty="0" err="1">
                <a:solidFill>
                  <a:srgbClr val="000000"/>
                </a:solidFill>
              </a:rPr>
              <a:t>training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samples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 err="1">
                <a:solidFill>
                  <a:srgbClr val="000000"/>
                </a:solidFill>
              </a:rPr>
              <a:t>Stable</a:t>
            </a:r>
            <a:r>
              <a:rPr lang="de-DE" altLang="de-DE" sz="2000" dirty="0">
                <a:solidFill>
                  <a:srgbClr val="000000"/>
                </a:solidFill>
              </a:rPr>
              <a:t> and </a:t>
            </a:r>
            <a:r>
              <a:rPr lang="de-DE" altLang="de-DE" sz="2000" dirty="0" err="1">
                <a:solidFill>
                  <a:srgbClr val="000000"/>
                </a:solidFill>
              </a:rPr>
              <a:t>effective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for</a:t>
            </a:r>
            <a:r>
              <a:rPr lang="de-DE" altLang="de-DE" sz="2000" dirty="0">
                <a:solidFill>
                  <a:srgbClr val="000000"/>
                </a:solidFill>
              </a:rPr>
              <a:t> Transformer </a:t>
            </a:r>
            <a:r>
              <a:rPr lang="de-DE" altLang="de-DE" sz="2000" dirty="0" err="1">
                <a:solidFill>
                  <a:srgbClr val="000000"/>
                </a:solidFill>
              </a:rPr>
              <a:t>models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than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older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augmentation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methods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 err="1">
                <a:solidFill>
                  <a:srgbClr val="000000"/>
                </a:solidFill>
              </a:rPr>
              <a:t>Useful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when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only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small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datasets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are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available</a:t>
            </a:r>
            <a:endParaRPr lang="de-DE" altLang="de-DE" sz="2000" dirty="0">
              <a:solidFill>
                <a:srgbClr val="00000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9D55A-C8DD-0B0C-A456-EEBB0E75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5827776"/>
            <a:ext cx="11223774" cy="89369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de-DE" sz="1000" dirty="0"/>
              <a:t>A M </a:t>
            </a:r>
            <a:r>
              <a:rPr lang="de-DE" sz="1000" dirty="0" err="1"/>
              <a:t>Muntasir</a:t>
            </a:r>
            <a:r>
              <a:rPr lang="de-DE" sz="1000" dirty="0"/>
              <a:t> Rahman, </a:t>
            </a:r>
            <a:r>
              <a:rPr lang="de-DE" sz="1000" dirty="0" err="1"/>
              <a:t>Wenpeng</a:t>
            </a:r>
            <a:r>
              <a:rPr lang="de-DE" sz="1000" dirty="0"/>
              <a:t> Yin, and </a:t>
            </a:r>
            <a:r>
              <a:rPr lang="de-DE" sz="1000" dirty="0" err="1"/>
              <a:t>Guiling</a:t>
            </a:r>
            <a:r>
              <a:rPr lang="de-DE" sz="1000" dirty="0"/>
              <a:t> Wang. 2023. </a:t>
            </a:r>
            <a:r>
              <a:rPr lang="de-DE" sz="1000" dirty="0">
                <a:hlinkClick r:id="rId2"/>
              </a:rPr>
              <a:t>Data Augmentation for Text Classification with EASE</a:t>
            </a:r>
            <a:r>
              <a:rPr lang="de-DE" sz="1000" dirty="0"/>
              <a:t>. In </a:t>
            </a:r>
            <a:r>
              <a:rPr lang="de-DE" sz="1000" i="1" dirty="0"/>
              <a:t>Proceedings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6th International Conference on Natural Language and Speech Processing (ICNLSP 2023)</a:t>
            </a:r>
            <a:r>
              <a:rPr lang="de-DE" sz="1000" dirty="0"/>
              <a:t>, </a:t>
            </a:r>
            <a:r>
              <a:rPr lang="de-DE" sz="1000" dirty="0" err="1"/>
              <a:t>pages</a:t>
            </a:r>
            <a:r>
              <a:rPr lang="de-DE" sz="1000" dirty="0"/>
              <a:t> 324–332, Online.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Computational </a:t>
            </a:r>
            <a:r>
              <a:rPr lang="de-DE" sz="1000" dirty="0" err="1"/>
              <a:t>Linguistics</a:t>
            </a:r>
            <a:r>
              <a:rPr lang="de-DE" sz="1000" dirty="0"/>
              <a:t>.</a:t>
            </a:r>
          </a:p>
          <a:p>
            <a:pPr>
              <a:spcAft>
                <a:spcPts val="1200"/>
              </a:spcAft>
            </a:pPr>
            <a:r>
              <a:rPr lang="de-DE" sz="1000" dirty="0" err="1"/>
              <a:t>Xiaofei</a:t>
            </a:r>
            <a:r>
              <a:rPr lang="de-DE" sz="1000" dirty="0"/>
              <a:t> Sun, </a:t>
            </a:r>
            <a:r>
              <a:rPr lang="de-DE" sz="1000" dirty="0" err="1"/>
              <a:t>Xiaoya</a:t>
            </a:r>
            <a:r>
              <a:rPr lang="de-DE" sz="1000" dirty="0"/>
              <a:t> Li, Jiwei Li, Fei Wu, </a:t>
            </a:r>
            <a:r>
              <a:rPr lang="de-DE" sz="1000" dirty="0" err="1"/>
              <a:t>Shangwei</a:t>
            </a:r>
            <a:r>
              <a:rPr lang="de-DE" sz="1000" dirty="0"/>
              <a:t> Guo, Tianwei Zhang, and </a:t>
            </a:r>
            <a:r>
              <a:rPr lang="de-DE" sz="1000" dirty="0" err="1"/>
              <a:t>Guoyin</a:t>
            </a:r>
            <a:r>
              <a:rPr lang="de-DE" sz="1000" dirty="0"/>
              <a:t> Wang. 2023. </a:t>
            </a:r>
            <a:r>
              <a:rPr lang="de-DE" sz="1000" dirty="0">
                <a:hlinkClick r:id="rId3"/>
              </a:rPr>
              <a:t>Text Classification via Large Language Models</a:t>
            </a:r>
            <a:r>
              <a:rPr lang="de-DE" sz="1000" dirty="0"/>
              <a:t>. In </a:t>
            </a:r>
            <a:r>
              <a:rPr lang="de-DE" sz="1000" i="1" dirty="0" err="1"/>
              <a:t>Findings</a:t>
            </a:r>
            <a:r>
              <a:rPr lang="de-DE" sz="1000" i="1" dirty="0"/>
              <a:t>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Association</a:t>
            </a:r>
            <a:r>
              <a:rPr lang="de-DE" sz="1000" i="1" dirty="0"/>
              <a:t> </a:t>
            </a:r>
            <a:r>
              <a:rPr lang="de-DE" sz="1000" i="1" dirty="0" err="1"/>
              <a:t>for</a:t>
            </a:r>
            <a:r>
              <a:rPr lang="de-DE" sz="1000" i="1" dirty="0"/>
              <a:t> Computational </a:t>
            </a:r>
            <a:r>
              <a:rPr lang="de-DE" sz="1000" i="1" dirty="0" err="1"/>
              <a:t>Linguistics</a:t>
            </a:r>
            <a:r>
              <a:rPr lang="de-DE" sz="1000" i="1" dirty="0"/>
              <a:t>: EMNLP 2023</a:t>
            </a:r>
            <a:r>
              <a:rPr lang="de-DE" sz="1000" dirty="0"/>
              <a:t>, </a:t>
            </a:r>
            <a:r>
              <a:rPr lang="de-DE" sz="1000" dirty="0" err="1"/>
              <a:t>pages</a:t>
            </a:r>
            <a:r>
              <a:rPr lang="de-DE" sz="1000" dirty="0"/>
              <a:t> 8990–9005, Singapore.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Computational </a:t>
            </a:r>
            <a:r>
              <a:rPr lang="de-DE" sz="1000" dirty="0" err="1"/>
              <a:t>Linguistics</a:t>
            </a:r>
            <a:r>
              <a:rPr lang="de-DE" sz="1000" dirty="0"/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8E7F44-8058-8CDB-F938-399BD3C42D3D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76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D29F3-153B-2625-5D50-193236C64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388C86B-2D2A-7AF8-3E27-DC69A7DA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D93CB98-B946-0738-FC20-7BCA7C9E6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8330301F-0B4A-B8F8-A21D-EF909F758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4856B4-B255-E6C1-5E89-6F12B244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Paraphrase and Aggregate 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16E1051D-5CD0-5394-7ABA-4A76A6E15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B9F6F-C652-F4DC-A99B-8FA09B97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r>
              <a:rPr lang="de-DE" altLang="de-DE" sz="2000" dirty="0"/>
              <a:t>Problem</a:t>
            </a:r>
          </a:p>
          <a:p>
            <a:pPr lvl="1"/>
            <a:r>
              <a:rPr lang="de-DE" altLang="de-DE" sz="2000" dirty="0"/>
              <a:t>LLMs perform </a:t>
            </a:r>
            <a:r>
              <a:rPr lang="de-DE" altLang="de-DE" sz="2000" dirty="0" err="1"/>
              <a:t>well</a:t>
            </a:r>
            <a:r>
              <a:rPr lang="de-DE" altLang="de-DE" sz="2000" dirty="0"/>
              <a:t> on </a:t>
            </a:r>
            <a:r>
              <a:rPr lang="de-DE" altLang="de-DE" sz="2000" dirty="0" err="1"/>
              <a:t>classification</a:t>
            </a:r>
            <a:r>
              <a:rPr lang="de-DE" altLang="de-DE" sz="2000" dirty="0"/>
              <a:t> but </a:t>
            </a:r>
            <a:r>
              <a:rPr lang="de-DE" altLang="de-DE" sz="2000" dirty="0" err="1"/>
              <a:t>are</a:t>
            </a:r>
            <a:r>
              <a:rPr lang="de-DE" altLang="de-DE" sz="2000" dirty="0"/>
              <a:t> still </a:t>
            </a:r>
            <a:r>
              <a:rPr lang="de-DE" altLang="de-DE" sz="2000" dirty="0" err="1"/>
              <a:t>prone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to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misclassifications</a:t>
            </a:r>
            <a:r>
              <a:rPr lang="de-DE" altLang="de-DE" sz="2000" dirty="0"/>
              <a:t> and </a:t>
            </a:r>
            <a:r>
              <a:rPr lang="de-DE" altLang="de-DE" sz="2000" dirty="0" err="1"/>
              <a:t>hallucinations</a:t>
            </a:r>
            <a:endParaRPr lang="de-DE" altLang="de-DE" sz="2000" dirty="0"/>
          </a:p>
          <a:p>
            <a:r>
              <a:rPr lang="de-DE" altLang="de-DE" sz="2000" dirty="0"/>
              <a:t>Solution</a:t>
            </a:r>
          </a:p>
          <a:p>
            <a:pPr lvl="1"/>
            <a:r>
              <a:rPr lang="de-DE" altLang="de-DE" sz="2000" dirty="0"/>
              <a:t>1. Paraphrase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multiple </a:t>
            </a:r>
            <a:r>
              <a:rPr lang="de-DE" sz="2000" dirty="0" err="1"/>
              <a:t>variations</a:t>
            </a:r>
            <a:endParaRPr lang="de-DE" sz="2000" dirty="0"/>
          </a:p>
          <a:p>
            <a:pPr lvl="1"/>
            <a:r>
              <a:rPr lang="de-DE" altLang="de-DE" sz="2000" dirty="0"/>
              <a:t>2. </a:t>
            </a:r>
            <a:r>
              <a:rPr lang="de-DE" altLang="de-DE" sz="2000" dirty="0" err="1"/>
              <a:t>Classify</a:t>
            </a:r>
            <a:r>
              <a:rPr lang="de-DE" altLang="de-DE" sz="2000" dirty="0"/>
              <a:t> original + </a:t>
            </a:r>
            <a:r>
              <a:rPr lang="de-DE" altLang="de-DE" sz="2000" dirty="0" err="1"/>
              <a:t>paraphrases</a:t>
            </a:r>
            <a:endParaRPr lang="de-DE" altLang="de-DE" sz="2000" dirty="0"/>
          </a:p>
          <a:p>
            <a:pPr lvl="1"/>
            <a:r>
              <a:rPr lang="de-DE" altLang="de-DE" sz="2000" dirty="0"/>
              <a:t>3. Aggregate </a:t>
            </a:r>
            <a:r>
              <a:rPr lang="de-DE" altLang="de-DE" sz="2000" dirty="0" err="1">
                <a:solidFill>
                  <a:srgbClr val="000000"/>
                </a:solidFill>
              </a:rPr>
              <a:t>predictions</a:t>
            </a:r>
            <a:endParaRPr lang="de-DE" altLang="de-DE" sz="2000" dirty="0">
              <a:solidFill>
                <a:srgbClr val="000000"/>
              </a:solidFill>
            </a:endParaRPr>
          </a:p>
          <a:p>
            <a:r>
              <a:rPr lang="de-DE" altLang="de-DE" sz="2000" dirty="0" err="1">
                <a:solidFill>
                  <a:srgbClr val="000000"/>
                </a:solidFill>
              </a:rPr>
              <a:t>Results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Error </a:t>
            </a:r>
            <a:r>
              <a:rPr lang="de-DE" altLang="de-DE" sz="2000" dirty="0" err="1">
                <a:solidFill>
                  <a:srgbClr val="000000"/>
                </a:solidFill>
              </a:rPr>
              <a:t>reduction</a:t>
            </a:r>
            <a:r>
              <a:rPr lang="de-DE" altLang="de-DE" sz="2000" dirty="0">
                <a:solidFill>
                  <a:srgbClr val="000000"/>
                </a:solidFill>
              </a:rPr>
              <a:t>: 22.7% (CLINC), 15.1% (Banking)</a:t>
            </a:r>
            <a:endParaRPr lang="de-DE" altLang="de-DE" sz="2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E3A2D-8720-4667-EAD1-E1F94D79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r>
              <a:rPr lang="de-DE" sz="1000" dirty="0"/>
              <a:t>Vikas </a:t>
            </a:r>
            <a:r>
              <a:rPr lang="de-DE" sz="1000" dirty="0" err="1"/>
              <a:t>Yadav</a:t>
            </a:r>
            <a:r>
              <a:rPr lang="de-DE" sz="1000" dirty="0"/>
              <a:t>, Zheng Tang, and Vijay Srinivasan. 2024. PAG-LLM: Paraphrase and Aggregate </a:t>
            </a:r>
            <a:r>
              <a:rPr lang="de-DE" sz="1000" dirty="0" err="1"/>
              <a:t>with</a:t>
            </a:r>
            <a:r>
              <a:rPr lang="de-DE" sz="1000" dirty="0"/>
              <a:t> Large Language Models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Minimizing</a:t>
            </a:r>
            <a:r>
              <a:rPr lang="de-DE" sz="1000" dirty="0"/>
              <a:t> </a:t>
            </a:r>
            <a:r>
              <a:rPr lang="de-DE" sz="1000" dirty="0" err="1"/>
              <a:t>Intent</a:t>
            </a:r>
            <a:r>
              <a:rPr lang="de-DE" sz="1000" dirty="0"/>
              <a:t> Classification Errors. In Proceedings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47th International ACM SIGIR Conference on Research and Development in Information Retrieval (SIGIR '24).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Computing Machinery, New York, NY, USA, 2569–2573. https://</a:t>
            </a:r>
            <a:r>
              <a:rPr lang="de-DE" sz="1000" dirty="0" err="1"/>
              <a:t>doi.org</a:t>
            </a:r>
            <a:r>
              <a:rPr lang="de-DE" sz="1000" dirty="0"/>
              <a:t>/10.1145/3626772.3657959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BABEDD-27E7-49A6-BDFB-6853FDFE5D1C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69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08243F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1888</Words>
  <Application>Microsoft Office PowerPoint</Application>
  <PresentationFormat>Breitbild</PresentationFormat>
  <Paragraphs>115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-webkit-standard</vt:lpstr>
      <vt:lpstr>Wingdings</vt:lpstr>
      <vt:lpstr>Office</vt:lpstr>
      <vt:lpstr>Retro</vt:lpstr>
      <vt:lpstr>Evaluation Metrics</vt:lpstr>
      <vt:lpstr>Commonly Used Metrics</vt:lpstr>
      <vt:lpstr>Models for Classification</vt:lpstr>
      <vt:lpstr>Outdated Technologies</vt:lpstr>
      <vt:lpstr>Transformer Models</vt:lpstr>
      <vt:lpstr>Architectures for Classification</vt:lpstr>
      <vt:lpstr>Methods to Enhance Classification</vt:lpstr>
      <vt:lpstr>Paraphrase and Aggregate </vt:lpstr>
      <vt:lpstr>Paraphrase and Aggregate </vt:lpstr>
      <vt:lpstr>Selective Question Answering under Domain Shift (Kamath et al., 2020)</vt:lpstr>
      <vt:lpstr>PowerPoint-Präsentation</vt:lpstr>
      <vt:lpstr>Deceiving QA Models: Hybrid Word-Level Attacks (Li et al., 2024)</vt:lpstr>
      <vt:lpstr>PowerPoint-Präsentation</vt:lpstr>
      <vt:lpstr>Measuring Answer Quality in Political Question Time (Morrier et al., 2025)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Knittel</dc:creator>
  <cp:lastModifiedBy>Leonie Süß</cp:lastModifiedBy>
  <cp:revision>6</cp:revision>
  <dcterms:created xsi:type="dcterms:W3CDTF">2025-10-26T16:53:50Z</dcterms:created>
  <dcterms:modified xsi:type="dcterms:W3CDTF">2025-10-27T15:03:09Z</dcterms:modified>
</cp:coreProperties>
</file>