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F6F344-46BD-4184-9278-6C1D97539A2E}">
          <p14:sldIdLst>
            <p14:sldId id="317"/>
          </p14:sldIdLst>
        </p14:section>
        <p14:section name="Untitled Section" id="{F6AF2648-DB21-4312-9735-76CDFBEFBFD3}">
          <p14:sldIdLst>
            <p14:sldId id="307"/>
            <p14:sldId id="308"/>
            <p14:sldId id="278"/>
            <p14:sldId id="309"/>
            <p14:sldId id="263"/>
            <p14:sldId id="310"/>
            <p14:sldId id="311"/>
            <p14:sldId id="312"/>
            <p14:sldId id="316"/>
            <p14:sldId id="314"/>
            <p14:sldId id="315"/>
            <p14:sldId id="304"/>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63" d="100"/>
          <a:sy n="63" d="100"/>
        </p:scale>
        <p:origin x="76" y="14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128D7-CB88-4242-84D4-CEEE622EDBCC}"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4E542C85-E913-4C13-93B1-9590523BFF99}">
      <dgm:prSet phldrT="[Text]"/>
      <dgm:spPr>
        <a:solidFill>
          <a:schemeClr val="accent2"/>
        </a:solidFill>
      </dgm:spPr>
      <dgm:t>
        <a:bodyPr/>
        <a:lstStyle/>
        <a:p>
          <a:r>
            <a:rPr lang="en-US" dirty="0"/>
            <a:t>sales</a:t>
          </a:r>
        </a:p>
      </dgm:t>
    </dgm:pt>
    <dgm:pt modelId="{AA4E5826-2363-400C-A330-FB3E8F8632C9}" type="parTrans" cxnId="{441E47E0-8EF5-4F47-B02C-C648FD2F448C}">
      <dgm:prSet/>
      <dgm:spPr/>
      <dgm:t>
        <a:bodyPr/>
        <a:lstStyle/>
        <a:p>
          <a:endParaRPr lang="en-US"/>
        </a:p>
      </dgm:t>
    </dgm:pt>
    <dgm:pt modelId="{FA7AFF21-F6EE-48AA-856C-0512624038CC}" type="sibTrans" cxnId="{441E47E0-8EF5-4F47-B02C-C648FD2F448C}">
      <dgm:prSet/>
      <dgm:spPr/>
      <dgm:t>
        <a:bodyPr/>
        <a:lstStyle/>
        <a:p>
          <a:endParaRPr lang="en-US"/>
        </a:p>
      </dgm:t>
    </dgm:pt>
    <dgm:pt modelId="{20284002-B5A7-4FC5-B941-7A891E90CD54}">
      <dgm:prSet phldrT="[Text]"/>
      <dgm:spPr/>
      <dgm:t>
        <a:bodyPr/>
        <a:lstStyle/>
        <a:p>
          <a:r>
            <a:rPr lang="en-US" dirty="0"/>
            <a:t>Generate order</a:t>
          </a:r>
        </a:p>
      </dgm:t>
    </dgm:pt>
    <dgm:pt modelId="{D8119300-318F-4D7D-A8F6-C1558392842F}" type="parTrans" cxnId="{B9098053-FB65-49B2-82D5-CE35DBB8B731}">
      <dgm:prSet/>
      <dgm:spPr/>
      <dgm:t>
        <a:bodyPr/>
        <a:lstStyle/>
        <a:p>
          <a:endParaRPr lang="en-US"/>
        </a:p>
      </dgm:t>
    </dgm:pt>
    <dgm:pt modelId="{615D2E87-5626-44C9-9379-F78575A200B9}" type="sibTrans" cxnId="{B9098053-FB65-49B2-82D5-CE35DBB8B731}">
      <dgm:prSet/>
      <dgm:spPr/>
      <dgm:t>
        <a:bodyPr/>
        <a:lstStyle/>
        <a:p>
          <a:endParaRPr lang="en-US"/>
        </a:p>
      </dgm:t>
    </dgm:pt>
    <dgm:pt modelId="{EDC42F23-FC97-4B72-BBB8-C3AF976765A8}">
      <dgm:prSet phldrT="[Text]"/>
      <dgm:spPr/>
      <dgm:t>
        <a:bodyPr/>
        <a:lstStyle/>
        <a:p>
          <a:r>
            <a:rPr lang="en-US" dirty="0" err="1"/>
            <a:t>Submite</a:t>
          </a:r>
          <a:r>
            <a:rPr lang="en-US" dirty="0"/>
            <a:t> order</a:t>
          </a:r>
        </a:p>
      </dgm:t>
    </dgm:pt>
    <dgm:pt modelId="{97368F90-5666-4542-B4A6-1EFC9FAC79E2}" type="parTrans" cxnId="{6F396104-2828-46A0-AD01-054B1F3B5B4F}">
      <dgm:prSet/>
      <dgm:spPr/>
      <dgm:t>
        <a:bodyPr/>
        <a:lstStyle/>
        <a:p>
          <a:endParaRPr lang="en-US"/>
        </a:p>
      </dgm:t>
    </dgm:pt>
    <dgm:pt modelId="{60877C7F-08ED-47C3-A219-E5F9477EC9FA}" type="sibTrans" cxnId="{6F396104-2828-46A0-AD01-054B1F3B5B4F}">
      <dgm:prSet/>
      <dgm:spPr/>
      <dgm:t>
        <a:bodyPr/>
        <a:lstStyle/>
        <a:p>
          <a:endParaRPr lang="en-US"/>
        </a:p>
      </dgm:t>
    </dgm:pt>
    <dgm:pt modelId="{4E95BACE-0397-4280-8DA6-E77CF785CA4B}">
      <dgm:prSet phldrT="[Text]"/>
      <dgm:spPr>
        <a:solidFill>
          <a:schemeClr val="accent2"/>
        </a:solidFill>
      </dgm:spPr>
      <dgm:t>
        <a:bodyPr/>
        <a:lstStyle/>
        <a:p>
          <a:r>
            <a:rPr lang="en-US" dirty="0"/>
            <a:t>accounting</a:t>
          </a:r>
        </a:p>
      </dgm:t>
    </dgm:pt>
    <dgm:pt modelId="{3F81294E-DF06-4637-A30C-92ED8C9E7809}" type="parTrans" cxnId="{BFE77F75-AA70-47BF-8D78-34AA346872F3}">
      <dgm:prSet/>
      <dgm:spPr/>
      <dgm:t>
        <a:bodyPr/>
        <a:lstStyle/>
        <a:p>
          <a:endParaRPr lang="en-US"/>
        </a:p>
      </dgm:t>
    </dgm:pt>
    <dgm:pt modelId="{5F96CE72-2B65-4CE5-A969-9F1AB25C0E97}" type="sibTrans" cxnId="{BFE77F75-AA70-47BF-8D78-34AA346872F3}">
      <dgm:prSet/>
      <dgm:spPr/>
      <dgm:t>
        <a:bodyPr/>
        <a:lstStyle/>
        <a:p>
          <a:endParaRPr lang="en-US"/>
        </a:p>
      </dgm:t>
    </dgm:pt>
    <dgm:pt modelId="{569D39D0-C49D-456D-80AB-B2A4542BF5B8}">
      <dgm:prSet phldrT="[Text]"/>
      <dgm:spPr/>
      <dgm:t>
        <a:bodyPr/>
        <a:lstStyle/>
        <a:p>
          <a:r>
            <a:rPr lang="en-US" dirty="0"/>
            <a:t>Check and approve credit</a:t>
          </a:r>
        </a:p>
      </dgm:t>
    </dgm:pt>
    <dgm:pt modelId="{42419204-DBBE-4994-B41F-8F631B47AE4E}" type="parTrans" cxnId="{E4DBEA55-04B4-4489-93E7-58B17081BE7B}">
      <dgm:prSet/>
      <dgm:spPr/>
      <dgm:t>
        <a:bodyPr/>
        <a:lstStyle/>
        <a:p>
          <a:endParaRPr lang="en-US"/>
        </a:p>
      </dgm:t>
    </dgm:pt>
    <dgm:pt modelId="{AF6F4F21-BFD5-42B7-AF82-958F671B0297}" type="sibTrans" cxnId="{E4DBEA55-04B4-4489-93E7-58B17081BE7B}">
      <dgm:prSet/>
      <dgm:spPr/>
      <dgm:t>
        <a:bodyPr/>
        <a:lstStyle/>
        <a:p>
          <a:endParaRPr lang="en-US"/>
        </a:p>
      </dgm:t>
    </dgm:pt>
    <dgm:pt modelId="{E0976806-30D6-4DFC-9906-3383B3A6355F}">
      <dgm:prSet phldrT="[Text]"/>
      <dgm:spPr>
        <a:solidFill>
          <a:schemeClr val="accent2"/>
        </a:solidFill>
      </dgm:spPr>
      <dgm:t>
        <a:bodyPr/>
        <a:lstStyle/>
        <a:p>
          <a:r>
            <a:rPr lang="en-US" dirty="0"/>
            <a:t>Manufacturing and production</a:t>
          </a:r>
        </a:p>
      </dgm:t>
    </dgm:pt>
    <dgm:pt modelId="{CB9014BC-DBE9-42C2-9D37-C3AC978A72B1}" type="parTrans" cxnId="{B015BA28-8B71-436A-B0AC-9997F2E9A406}">
      <dgm:prSet/>
      <dgm:spPr/>
      <dgm:t>
        <a:bodyPr/>
        <a:lstStyle/>
        <a:p>
          <a:endParaRPr lang="en-US"/>
        </a:p>
      </dgm:t>
    </dgm:pt>
    <dgm:pt modelId="{DD6F3627-C2DC-41AF-8193-2B0A65050884}" type="sibTrans" cxnId="{B015BA28-8B71-436A-B0AC-9997F2E9A406}">
      <dgm:prSet/>
      <dgm:spPr/>
      <dgm:t>
        <a:bodyPr/>
        <a:lstStyle/>
        <a:p>
          <a:endParaRPr lang="en-US"/>
        </a:p>
      </dgm:t>
    </dgm:pt>
    <dgm:pt modelId="{2754E82E-5DB9-460A-BD53-3716E770FE3E}">
      <dgm:prSet phldrT="[Text]"/>
      <dgm:spPr/>
      <dgm:t>
        <a:bodyPr/>
        <a:lstStyle/>
        <a:p>
          <a:r>
            <a:rPr lang="en-US" dirty="0"/>
            <a:t>Assemble product</a:t>
          </a:r>
        </a:p>
      </dgm:t>
    </dgm:pt>
    <dgm:pt modelId="{838648F8-B32B-4C01-B11F-93F34A666A5F}" type="parTrans" cxnId="{A22ED1DF-1F6B-420C-9534-56D11228F7A9}">
      <dgm:prSet/>
      <dgm:spPr/>
      <dgm:t>
        <a:bodyPr/>
        <a:lstStyle/>
        <a:p>
          <a:endParaRPr lang="en-US"/>
        </a:p>
      </dgm:t>
    </dgm:pt>
    <dgm:pt modelId="{2ED20CFF-5335-4B68-9F38-198D215819A7}" type="sibTrans" cxnId="{A22ED1DF-1F6B-420C-9534-56D11228F7A9}">
      <dgm:prSet/>
      <dgm:spPr/>
      <dgm:t>
        <a:bodyPr/>
        <a:lstStyle/>
        <a:p>
          <a:endParaRPr lang="en-US"/>
        </a:p>
      </dgm:t>
    </dgm:pt>
    <dgm:pt modelId="{110923EA-B398-48F2-BBC6-0CD7FB6945A3}">
      <dgm:prSet phldrT="[Text]"/>
      <dgm:spPr/>
      <dgm:t>
        <a:bodyPr/>
        <a:lstStyle/>
        <a:p>
          <a:r>
            <a:rPr lang="en-US" dirty="0"/>
            <a:t>Ship product</a:t>
          </a:r>
        </a:p>
      </dgm:t>
    </dgm:pt>
    <dgm:pt modelId="{BCFC7F79-5DF9-4FB2-9A93-53F6C2C980A4}" type="parTrans" cxnId="{F90A12F2-0173-42EE-8ED9-2CA6CDBC8716}">
      <dgm:prSet/>
      <dgm:spPr/>
      <dgm:t>
        <a:bodyPr/>
        <a:lstStyle/>
        <a:p>
          <a:endParaRPr lang="en-US"/>
        </a:p>
      </dgm:t>
    </dgm:pt>
    <dgm:pt modelId="{DB049217-9D9B-4839-8E3D-62AA45D63744}" type="sibTrans" cxnId="{F90A12F2-0173-42EE-8ED9-2CA6CDBC8716}">
      <dgm:prSet/>
      <dgm:spPr/>
      <dgm:t>
        <a:bodyPr/>
        <a:lstStyle/>
        <a:p>
          <a:endParaRPr lang="en-US"/>
        </a:p>
      </dgm:t>
    </dgm:pt>
    <dgm:pt modelId="{C27CBF18-47AB-422F-9F1C-32A28025C40D}">
      <dgm:prSet phldrT="[Text]"/>
      <dgm:spPr/>
      <dgm:t>
        <a:bodyPr/>
        <a:lstStyle/>
        <a:p>
          <a:r>
            <a:rPr lang="en-US" dirty="0"/>
            <a:t>Generate invoice</a:t>
          </a:r>
        </a:p>
      </dgm:t>
    </dgm:pt>
    <dgm:pt modelId="{46263BB3-E81F-4A0D-8DEE-BC71EFB07B67}" type="sibTrans" cxnId="{17FC3245-02ED-4C0E-A8A0-0623F79B8D89}">
      <dgm:prSet/>
      <dgm:spPr/>
      <dgm:t>
        <a:bodyPr/>
        <a:lstStyle/>
        <a:p>
          <a:endParaRPr lang="en-US"/>
        </a:p>
      </dgm:t>
    </dgm:pt>
    <dgm:pt modelId="{795E7AC2-E3FB-48B6-945A-5E8873668F90}" type="parTrans" cxnId="{17FC3245-02ED-4C0E-A8A0-0623F79B8D89}">
      <dgm:prSet/>
      <dgm:spPr/>
      <dgm:t>
        <a:bodyPr/>
        <a:lstStyle/>
        <a:p>
          <a:endParaRPr lang="en-US"/>
        </a:p>
      </dgm:t>
    </dgm:pt>
    <dgm:pt modelId="{31F1DA3D-FBAB-4462-9EA8-9C4721189F30}" type="pres">
      <dgm:prSet presAssocID="{215128D7-CB88-4242-84D4-CEEE622EDBCC}" presName="Name0" presStyleCnt="0">
        <dgm:presLayoutVars>
          <dgm:chPref val="3"/>
          <dgm:dir/>
          <dgm:animLvl val="lvl"/>
          <dgm:resizeHandles/>
        </dgm:presLayoutVars>
      </dgm:prSet>
      <dgm:spPr/>
    </dgm:pt>
    <dgm:pt modelId="{3812B945-CCBF-4CCD-AFDC-BC946E0DE02A}" type="pres">
      <dgm:prSet presAssocID="{4E542C85-E913-4C13-93B1-9590523BFF99}" presName="horFlow" presStyleCnt="0"/>
      <dgm:spPr/>
    </dgm:pt>
    <dgm:pt modelId="{3CECE2BB-1343-4E91-B693-328A80CF4F4C}" type="pres">
      <dgm:prSet presAssocID="{4E542C85-E913-4C13-93B1-9590523BFF99}" presName="bigChev" presStyleLbl="node1" presStyleIdx="0" presStyleCnt="3"/>
      <dgm:spPr/>
    </dgm:pt>
    <dgm:pt modelId="{A7285B74-9822-4F18-AB94-D8A094F97781}" type="pres">
      <dgm:prSet presAssocID="{D8119300-318F-4D7D-A8F6-C1558392842F}" presName="parTrans" presStyleCnt="0"/>
      <dgm:spPr/>
    </dgm:pt>
    <dgm:pt modelId="{D2802E80-F82E-4026-A04C-A80EFCAB45D2}" type="pres">
      <dgm:prSet presAssocID="{20284002-B5A7-4FC5-B941-7A891E90CD54}" presName="node" presStyleLbl="alignAccFollowNode1" presStyleIdx="0" presStyleCnt="6">
        <dgm:presLayoutVars>
          <dgm:bulletEnabled val="1"/>
        </dgm:presLayoutVars>
      </dgm:prSet>
      <dgm:spPr/>
    </dgm:pt>
    <dgm:pt modelId="{05A27582-F7FC-4582-B793-7BB5BA48F276}" type="pres">
      <dgm:prSet presAssocID="{615D2E87-5626-44C9-9379-F78575A200B9}" presName="sibTrans" presStyleCnt="0"/>
      <dgm:spPr/>
    </dgm:pt>
    <dgm:pt modelId="{E5981CA9-4BB3-4C5B-BD90-9E34C387646E}" type="pres">
      <dgm:prSet presAssocID="{EDC42F23-FC97-4B72-BBB8-C3AF976765A8}" presName="node" presStyleLbl="alignAccFollowNode1" presStyleIdx="1" presStyleCnt="6">
        <dgm:presLayoutVars>
          <dgm:bulletEnabled val="1"/>
        </dgm:presLayoutVars>
      </dgm:prSet>
      <dgm:spPr/>
    </dgm:pt>
    <dgm:pt modelId="{ACEC691C-4E2C-4FEE-90CF-5A4645F41D7B}" type="pres">
      <dgm:prSet presAssocID="{4E542C85-E913-4C13-93B1-9590523BFF99}" presName="vSp" presStyleCnt="0"/>
      <dgm:spPr/>
    </dgm:pt>
    <dgm:pt modelId="{F403F47B-F712-4E9C-8BD4-DF28118A615F}" type="pres">
      <dgm:prSet presAssocID="{4E95BACE-0397-4280-8DA6-E77CF785CA4B}" presName="horFlow" presStyleCnt="0"/>
      <dgm:spPr/>
    </dgm:pt>
    <dgm:pt modelId="{152CA29A-6808-42B4-BD19-AC3BF6E82C44}" type="pres">
      <dgm:prSet presAssocID="{4E95BACE-0397-4280-8DA6-E77CF785CA4B}" presName="bigChev" presStyleLbl="node1" presStyleIdx="1" presStyleCnt="3"/>
      <dgm:spPr/>
    </dgm:pt>
    <dgm:pt modelId="{AD7928DB-FC76-4F30-A299-DFD024D5685F}" type="pres">
      <dgm:prSet presAssocID="{42419204-DBBE-4994-B41F-8F631B47AE4E}" presName="parTrans" presStyleCnt="0"/>
      <dgm:spPr/>
    </dgm:pt>
    <dgm:pt modelId="{4ED1DBB9-4D0F-4FA4-B1F0-BC83FA0D325B}" type="pres">
      <dgm:prSet presAssocID="{569D39D0-C49D-456D-80AB-B2A4542BF5B8}" presName="node" presStyleLbl="alignAccFollowNode1" presStyleIdx="2" presStyleCnt="6">
        <dgm:presLayoutVars>
          <dgm:bulletEnabled val="1"/>
        </dgm:presLayoutVars>
      </dgm:prSet>
      <dgm:spPr/>
    </dgm:pt>
    <dgm:pt modelId="{1104492B-3C8C-48D7-AF0C-2CFFD4872299}" type="pres">
      <dgm:prSet presAssocID="{AF6F4F21-BFD5-42B7-AF82-958F671B0297}" presName="sibTrans" presStyleCnt="0"/>
      <dgm:spPr/>
    </dgm:pt>
    <dgm:pt modelId="{48D6F510-9FDE-4733-8094-EDA2BBE0751F}" type="pres">
      <dgm:prSet presAssocID="{C27CBF18-47AB-422F-9F1C-32A28025C40D}" presName="node" presStyleLbl="alignAccFollowNode1" presStyleIdx="3" presStyleCnt="6">
        <dgm:presLayoutVars>
          <dgm:bulletEnabled val="1"/>
        </dgm:presLayoutVars>
      </dgm:prSet>
      <dgm:spPr/>
    </dgm:pt>
    <dgm:pt modelId="{DC4FE32D-1CF2-4EE8-B633-8CAF093ACC5F}" type="pres">
      <dgm:prSet presAssocID="{4E95BACE-0397-4280-8DA6-E77CF785CA4B}" presName="vSp" presStyleCnt="0"/>
      <dgm:spPr/>
    </dgm:pt>
    <dgm:pt modelId="{F56E08D3-E020-48D8-AA5A-3F729BE500FF}" type="pres">
      <dgm:prSet presAssocID="{E0976806-30D6-4DFC-9906-3383B3A6355F}" presName="horFlow" presStyleCnt="0"/>
      <dgm:spPr/>
    </dgm:pt>
    <dgm:pt modelId="{2671F336-55E7-4686-8775-186988354326}" type="pres">
      <dgm:prSet presAssocID="{E0976806-30D6-4DFC-9906-3383B3A6355F}" presName="bigChev" presStyleLbl="node1" presStyleIdx="2" presStyleCnt="3"/>
      <dgm:spPr/>
    </dgm:pt>
    <dgm:pt modelId="{B35C314F-BED0-475C-91DB-135BC6AACBB8}" type="pres">
      <dgm:prSet presAssocID="{838648F8-B32B-4C01-B11F-93F34A666A5F}" presName="parTrans" presStyleCnt="0"/>
      <dgm:spPr/>
    </dgm:pt>
    <dgm:pt modelId="{843F4BD3-1EE1-4FA7-A785-1A9092A15491}" type="pres">
      <dgm:prSet presAssocID="{2754E82E-5DB9-460A-BD53-3716E770FE3E}" presName="node" presStyleLbl="alignAccFollowNode1" presStyleIdx="4" presStyleCnt="6">
        <dgm:presLayoutVars>
          <dgm:bulletEnabled val="1"/>
        </dgm:presLayoutVars>
      </dgm:prSet>
      <dgm:spPr/>
    </dgm:pt>
    <dgm:pt modelId="{AF722FAE-7198-4725-85D2-BB5313BBCED2}" type="pres">
      <dgm:prSet presAssocID="{2ED20CFF-5335-4B68-9F38-198D215819A7}" presName="sibTrans" presStyleCnt="0"/>
      <dgm:spPr/>
    </dgm:pt>
    <dgm:pt modelId="{BDC47C1C-3047-481E-BF21-41413A3A64E7}" type="pres">
      <dgm:prSet presAssocID="{110923EA-B398-48F2-BBC6-0CD7FB6945A3}" presName="node" presStyleLbl="alignAccFollowNode1" presStyleIdx="5" presStyleCnt="6">
        <dgm:presLayoutVars>
          <dgm:bulletEnabled val="1"/>
        </dgm:presLayoutVars>
      </dgm:prSet>
      <dgm:spPr/>
    </dgm:pt>
  </dgm:ptLst>
  <dgm:cxnLst>
    <dgm:cxn modelId="{6F396104-2828-46A0-AD01-054B1F3B5B4F}" srcId="{4E542C85-E913-4C13-93B1-9590523BFF99}" destId="{EDC42F23-FC97-4B72-BBB8-C3AF976765A8}" srcOrd="1" destOrd="0" parTransId="{97368F90-5666-4542-B4A6-1EFC9FAC79E2}" sibTransId="{60877C7F-08ED-47C3-A219-E5F9477EC9FA}"/>
    <dgm:cxn modelId="{3651200D-52D4-4E94-A92D-C987BFB0000B}" type="presOf" srcId="{2754E82E-5DB9-460A-BD53-3716E770FE3E}" destId="{843F4BD3-1EE1-4FA7-A785-1A9092A15491}" srcOrd="0" destOrd="0" presId="urn:microsoft.com/office/officeart/2005/8/layout/lProcess3"/>
    <dgm:cxn modelId="{20B41F0E-E636-42A7-9DED-BA06E5C3479F}" type="presOf" srcId="{215128D7-CB88-4242-84D4-CEEE622EDBCC}" destId="{31F1DA3D-FBAB-4462-9EA8-9C4721189F30}" srcOrd="0" destOrd="0" presId="urn:microsoft.com/office/officeart/2005/8/layout/lProcess3"/>
    <dgm:cxn modelId="{B015BA28-8B71-436A-B0AC-9997F2E9A406}" srcId="{215128D7-CB88-4242-84D4-CEEE622EDBCC}" destId="{E0976806-30D6-4DFC-9906-3383B3A6355F}" srcOrd="2" destOrd="0" parTransId="{CB9014BC-DBE9-42C2-9D37-C3AC978A72B1}" sibTransId="{DD6F3627-C2DC-41AF-8193-2B0A65050884}"/>
    <dgm:cxn modelId="{2819F431-2636-4CF4-ACF1-F1C8BB56C9DF}" type="presOf" srcId="{569D39D0-C49D-456D-80AB-B2A4542BF5B8}" destId="{4ED1DBB9-4D0F-4FA4-B1F0-BC83FA0D325B}" srcOrd="0" destOrd="0" presId="urn:microsoft.com/office/officeart/2005/8/layout/lProcess3"/>
    <dgm:cxn modelId="{17FC3245-02ED-4C0E-A8A0-0623F79B8D89}" srcId="{4E95BACE-0397-4280-8DA6-E77CF785CA4B}" destId="{C27CBF18-47AB-422F-9F1C-32A28025C40D}" srcOrd="1" destOrd="0" parTransId="{795E7AC2-E3FB-48B6-945A-5E8873668F90}" sibTransId="{46263BB3-E81F-4A0D-8DEE-BC71EFB07B67}"/>
    <dgm:cxn modelId="{3BA17A4E-DB24-4775-9B9F-0745934C94B0}" type="presOf" srcId="{E0976806-30D6-4DFC-9906-3383B3A6355F}" destId="{2671F336-55E7-4686-8775-186988354326}" srcOrd="0" destOrd="0" presId="urn:microsoft.com/office/officeart/2005/8/layout/lProcess3"/>
    <dgm:cxn modelId="{B9098053-FB65-49B2-82D5-CE35DBB8B731}" srcId="{4E542C85-E913-4C13-93B1-9590523BFF99}" destId="{20284002-B5A7-4FC5-B941-7A891E90CD54}" srcOrd="0" destOrd="0" parTransId="{D8119300-318F-4D7D-A8F6-C1558392842F}" sibTransId="{615D2E87-5626-44C9-9379-F78575A200B9}"/>
    <dgm:cxn modelId="{BFE77F75-AA70-47BF-8D78-34AA346872F3}" srcId="{215128D7-CB88-4242-84D4-CEEE622EDBCC}" destId="{4E95BACE-0397-4280-8DA6-E77CF785CA4B}" srcOrd="1" destOrd="0" parTransId="{3F81294E-DF06-4637-A30C-92ED8C9E7809}" sibTransId="{5F96CE72-2B65-4CE5-A969-9F1AB25C0E97}"/>
    <dgm:cxn modelId="{E4DBEA55-04B4-4489-93E7-58B17081BE7B}" srcId="{4E95BACE-0397-4280-8DA6-E77CF785CA4B}" destId="{569D39D0-C49D-456D-80AB-B2A4542BF5B8}" srcOrd="0" destOrd="0" parTransId="{42419204-DBBE-4994-B41F-8F631B47AE4E}" sibTransId="{AF6F4F21-BFD5-42B7-AF82-958F671B0297}"/>
    <dgm:cxn modelId="{9A95E690-4792-48CF-89CD-940C4A639A9F}" type="presOf" srcId="{110923EA-B398-48F2-BBC6-0CD7FB6945A3}" destId="{BDC47C1C-3047-481E-BF21-41413A3A64E7}" srcOrd="0" destOrd="0" presId="urn:microsoft.com/office/officeart/2005/8/layout/lProcess3"/>
    <dgm:cxn modelId="{BB635D9A-F496-48A7-8D5A-B8D145192950}" type="presOf" srcId="{C27CBF18-47AB-422F-9F1C-32A28025C40D}" destId="{48D6F510-9FDE-4733-8094-EDA2BBE0751F}" srcOrd="0" destOrd="0" presId="urn:microsoft.com/office/officeart/2005/8/layout/lProcess3"/>
    <dgm:cxn modelId="{D1C420CB-37DF-44D9-8E17-7879630AEBA8}" type="presOf" srcId="{4E95BACE-0397-4280-8DA6-E77CF785CA4B}" destId="{152CA29A-6808-42B4-BD19-AC3BF6E82C44}" srcOrd="0" destOrd="0" presId="urn:microsoft.com/office/officeart/2005/8/layout/lProcess3"/>
    <dgm:cxn modelId="{A22ED1DF-1F6B-420C-9534-56D11228F7A9}" srcId="{E0976806-30D6-4DFC-9906-3383B3A6355F}" destId="{2754E82E-5DB9-460A-BD53-3716E770FE3E}" srcOrd="0" destOrd="0" parTransId="{838648F8-B32B-4C01-B11F-93F34A666A5F}" sibTransId="{2ED20CFF-5335-4B68-9F38-198D215819A7}"/>
    <dgm:cxn modelId="{441E47E0-8EF5-4F47-B02C-C648FD2F448C}" srcId="{215128D7-CB88-4242-84D4-CEEE622EDBCC}" destId="{4E542C85-E913-4C13-93B1-9590523BFF99}" srcOrd="0" destOrd="0" parTransId="{AA4E5826-2363-400C-A330-FB3E8F8632C9}" sibTransId="{FA7AFF21-F6EE-48AA-856C-0512624038CC}"/>
    <dgm:cxn modelId="{1F3499E8-F290-4DCD-B34D-0CF1FD7F9A04}" type="presOf" srcId="{EDC42F23-FC97-4B72-BBB8-C3AF976765A8}" destId="{E5981CA9-4BB3-4C5B-BD90-9E34C387646E}" srcOrd="0" destOrd="0" presId="urn:microsoft.com/office/officeart/2005/8/layout/lProcess3"/>
    <dgm:cxn modelId="{F90A12F2-0173-42EE-8ED9-2CA6CDBC8716}" srcId="{E0976806-30D6-4DFC-9906-3383B3A6355F}" destId="{110923EA-B398-48F2-BBC6-0CD7FB6945A3}" srcOrd="1" destOrd="0" parTransId="{BCFC7F79-5DF9-4FB2-9A93-53F6C2C980A4}" sibTransId="{DB049217-9D9B-4839-8E3D-62AA45D63744}"/>
    <dgm:cxn modelId="{6A5AEBF5-E103-405F-B046-178FD20FD234}" type="presOf" srcId="{4E542C85-E913-4C13-93B1-9590523BFF99}" destId="{3CECE2BB-1343-4E91-B693-328A80CF4F4C}" srcOrd="0" destOrd="0" presId="urn:microsoft.com/office/officeart/2005/8/layout/lProcess3"/>
    <dgm:cxn modelId="{8AE3FEF8-57A4-4928-9C67-C7C7C362F8B4}" type="presOf" srcId="{20284002-B5A7-4FC5-B941-7A891E90CD54}" destId="{D2802E80-F82E-4026-A04C-A80EFCAB45D2}" srcOrd="0" destOrd="0" presId="urn:microsoft.com/office/officeart/2005/8/layout/lProcess3"/>
    <dgm:cxn modelId="{C731A181-A500-4CAC-952B-92D69C6D7864}" type="presParOf" srcId="{31F1DA3D-FBAB-4462-9EA8-9C4721189F30}" destId="{3812B945-CCBF-4CCD-AFDC-BC946E0DE02A}" srcOrd="0" destOrd="0" presId="urn:microsoft.com/office/officeart/2005/8/layout/lProcess3"/>
    <dgm:cxn modelId="{BB73ED04-5C14-4C6A-9A33-8FC1D62C3E27}" type="presParOf" srcId="{3812B945-CCBF-4CCD-AFDC-BC946E0DE02A}" destId="{3CECE2BB-1343-4E91-B693-328A80CF4F4C}" srcOrd="0" destOrd="0" presId="urn:microsoft.com/office/officeart/2005/8/layout/lProcess3"/>
    <dgm:cxn modelId="{0E93B6A0-0F7D-409D-B94D-9A9F00AB028B}" type="presParOf" srcId="{3812B945-CCBF-4CCD-AFDC-BC946E0DE02A}" destId="{A7285B74-9822-4F18-AB94-D8A094F97781}" srcOrd="1" destOrd="0" presId="urn:microsoft.com/office/officeart/2005/8/layout/lProcess3"/>
    <dgm:cxn modelId="{E76277C9-970F-49E9-8A78-058CB56230AA}" type="presParOf" srcId="{3812B945-CCBF-4CCD-AFDC-BC946E0DE02A}" destId="{D2802E80-F82E-4026-A04C-A80EFCAB45D2}" srcOrd="2" destOrd="0" presId="urn:microsoft.com/office/officeart/2005/8/layout/lProcess3"/>
    <dgm:cxn modelId="{884ABDEB-FE42-4252-991A-478A229CB992}" type="presParOf" srcId="{3812B945-CCBF-4CCD-AFDC-BC946E0DE02A}" destId="{05A27582-F7FC-4582-B793-7BB5BA48F276}" srcOrd="3" destOrd="0" presId="urn:microsoft.com/office/officeart/2005/8/layout/lProcess3"/>
    <dgm:cxn modelId="{1DBCB2E7-1378-4C88-84F4-9D7ADE5A7700}" type="presParOf" srcId="{3812B945-CCBF-4CCD-AFDC-BC946E0DE02A}" destId="{E5981CA9-4BB3-4C5B-BD90-9E34C387646E}" srcOrd="4" destOrd="0" presId="urn:microsoft.com/office/officeart/2005/8/layout/lProcess3"/>
    <dgm:cxn modelId="{5F8BBE67-4C64-4A8D-BE73-C34DA3E6D245}" type="presParOf" srcId="{31F1DA3D-FBAB-4462-9EA8-9C4721189F30}" destId="{ACEC691C-4E2C-4FEE-90CF-5A4645F41D7B}" srcOrd="1" destOrd="0" presId="urn:microsoft.com/office/officeart/2005/8/layout/lProcess3"/>
    <dgm:cxn modelId="{03BDD8D8-954F-432D-BFEC-164B05F8F786}" type="presParOf" srcId="{31F1DA3D-FBAB-4462-9EA8-9C4721189F30}" destId="{F403F47B-F712-4E9C-8BD4-DF28118A615F}" srcOrd="2" destOrd="0" presId="urn:microsoft.com/office/officeart/2005/8/layout/lProcess3"/>
    <dgm:cxn modelId="{2A361A51-53EE-422B-AE52-458776A2D0AE}" type="presParOf" srcId="{F403F47B-F712-4E9C-8BD4-DF28118A615F}" destId="{152CA29A-6808-42B4-BD19-AC3BF6E82C44}" srcOrd="0" destOrd="0" presId="urn:microsoft.com/office/officeart/2005/8/layout/lProcess3"/>
    <dgm:cxn modelId="{34CAC2E7-63A1-45E7-873B-65C56F54D850}" type="presParOf" srcId="{F403F47B-F712-4E9C-8BD4-DF28118A615F}" destId="{AD7928DB-FC76-4F30-A299-DFD024D5685F}" srcOrd="1" destOrd="0" presId="urn:microsoft.com/office/officeart/2005/8/layout/lProcess3"/>
    <dgm:cxn modelId="{22B6E2D2-8FC4-4820-8B87-7C8482F4E455}" type="presParOf" srcId="{F403F47B-F712-4E9C-8BD4-DF28118A615F}" destId="{4ED1DBB9-4D0F-4FA4-B1F0-BC83FA0D325B}" srcOrd="2" destOrd="0" presId="urn:microsoft.com/office/officeart/2005/8/layout/lProcess3"/>
    <dgm:cxn modelId="{0BC8BDA2-220A-4851-A37E-A0E049887E3E}" type="presParOf" srcId="{F403F47B-F712-4E9C-8BD4-DF28118A615F}" destId="{1104492B-3C8C-48D7-AF0C-2CFFD4872299}" srcOrd="3" destOrd="0" presId="urn:microsoft.com/office/officeart/2005/8/layout/lProcess3"/>
    <dgm:cxn modelId="{85703EC6-808E-4273-8A87-8339B10B9270}" type="presParOf" srcId="{F403F47B-F712-4E9C-8BD4-DF28118A615F}" destId="{48D6F510-9FDE-4733-8094-EDA2BBE0751F}" srcOrd="4" destOrd="0" presId="urn:microsoft.com/office/officeart/2005/8/layout/lProcess3"/>
    <dgm:cxn modelId="{D10D75BD-B1DB-45B4-B87A-1DCC641BD0B5}" type="presParOf" srcId="{31F1DA3D-FBAB-4462-9EA8-9C4721189F30}" destId="{DC4FE32D-1CF2-4EE8-B633-8CAF093ACC5F}" srcOrd="3" destOrd="0" presId="urn:microsoft.com/office/officeart/2005/8/layout/lProcess3"/>
    <dgm:cxn modelId="{15B81077-A7C2-4C71-95FC-1CF960CC6CB5}" type="presParOf" srcId="{31F1DA3D-FBAB-4462-9EA8-9C4721189F30}" destId="{F56E08D3-E020-48D8-AA5A-3F729BE500FF}" srcOrd="4" destOrd="0" presId="urn:microsoft.com/office/officeart/2005/8/layout/lProcess3"/>
    <dgm:cxn modelId="{42BCAFD7-44B4-4375-90C6-E377FDA3FDA4}" type="presParOf" srcId="{F56E08D3-E020-48D8-AA5A-3F729BE500FF}" destId="{2671F336-55E7-4686-8775-186988354326}" srcOrd="0" destOrd="0" presId="urn:microsoft.com/office/officeart/2005/8/layout/lProcess3"/>
    <dgm:cxn modelId="{6C19B783-8C50-418A-88D1-C18F7DB503AC}" type="presParOf" srcId="{F56E08D3-E020-48D8-AA5A-3F729BE500FF}" destId="{B35C314F-BED0-475C-91DB-135BC6AACBB8}" srcOrd="1" destOrd="0" presId="urn:microsoft.com/office/officeart/2005/8/layout/lProcess3"/>
    <dgm:cxn modelId="{E4B6E9DD-39F2-4E23-8525-5C872C797742}" type="presParOf" srcId="{F56E08D3-E020-48D8-AA5A-3F729BE500FF}" destId="{843F4BD3-1EE1-4FA7-A785-1A9092A15491}" srcOrd="2" destOrd="0" presId="urn:microsoft.com/office/officeart/2005/8/layout/lProcess3"/>
    <dgm:cxn modelId="{45E0B00F-B8D9-4E62-B72B-AC6AA3CD5F94}" type="presParOf" srcId="{F56E08D3-E020-48D8-AA5A-3F729BE500FF}" destId="{AF722FAE-7198-4725-85D2-BB5313BBCED2}" srcOrd="3" destOrd="0" presId="urn:microsoft.com/office/officeart/2005/8/layout/lProcess3"/>
    <dgm:cxn modelId="{07010051-6EE0-4BD3-B9F5-6263D2FC68D4}" type="presParOf" srcId="{F56E08D3-E020-48D8-AA5A-3F729BE500FF}" destId="{BDC47C1C-3047-481E-BF21-41413A3A64E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CE2BB-1343-4E91-B693-328A80CF4F4C}">
      <dsp:nvSpPr>
        <dsp:cNvPr id="0" name=""/>
        <dsp:cNvSpPr/>
      </dsp:nvSpPr>
      <dsp:spPr>
        <a:xfrm>
          <a:off x="1514" y="417293"/>
          <a:ext cx="2339863" cy="935945"/>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sales</a:t>
          </a:r>
        </a:p>
      </dsp:txBody>
      <dsp:txXfrm>
        <a:off x="469487" y="417293"/>
        <a:ext cx="1403918" cy="935945"/>
      </dsp:txXfrm>
    </dsp:sp>
    <dsp:sp modelId="{D2802E80-F82E-4026-A04C-A80EFCAB45D2}">
      <dsp:nvSpPr>
        <dsp:cNvPr id="0" name=""/>
        <dsp:cNvSpPr/>
      </dsp:nvSpPr>
      <dsp:spPr>
        <a:xfrm>
          <a:off x="2037195" y="496848"/>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Generate order</a:t>
          </a:r>
        </a:p>
      </dsp:txBody>
      <dsp:txXfrm>
        <a:off x="2425612" y="496848"/>
        <a:ext cx="1165253" cy="776834"/>
      </dsp:txXfrm>
    </dsp:sp>
    <dsp:sp modelId="{E5981CA9-4BB3-4C5B-BD90-9E34C387646E}">
      <dsp:nvSpPr>
        <dsp:cNvPr id="0" name=""/>
        <dsp:cNvSpPr/>
      </dsp:nvSpPr>
      <dsp:spPr>
        <a:xfrm>
          <a:off x="3707390" y="496848"/>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Submite</a:t>
          </a:r>
          <a:r>
            <a:rPr lang="en-US" sz="1600" kern="1200" dirty="0"/>
            <a:t> order</a:t>
          </a:r>
        </a:p>
      </dsp:txBody>
      <dsp:txXfrm>
        <a:off x="4095807" y="496848"/>
        <a:ext cx="1165253" cy="776834"/>
      </dsp:txXfrm>
    </dsp:sp>
    <dsp:sp modelId="{152CA29A-6808-42B4-BD19-AC3BF6E82C44}">
      <dsp:nvSpPr>
        <dsp:cNvPr id="0" name=""/>
        <dsp:cNvSpPr/>
      </dsp:nvSpPr>
      <dsp:spPr>
        <a:xfrm>
          <a:off x="1514" y="1484271"/>
          <a:ext cx="2339863" cy="935945"/>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accounting</a:t>
          </a:r>
        </a:p>
      </dsp:txBody>
      <dsp:txXfrm>
        <a:off x="469487" y="1484271"/>
        <a:ext cx="1403918" cy="935945"/>
      </dsp:txXfrm>
    </dsp:sp>
    <dsp:sp modelId="{4ED1DBB9-4D0F-4FA4-B1F0-BC83FA0D325B}">
      <dsp:nvSpPr>
        <dsp:cNvPr id="0" name=""/>
        <dsp:cNvSpPr/>
      </dsp:nvSpPr>
      <dsp:spPr>
        <a:xfrm>
          <a:off x="2037195" y="1563826"/>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Check and approve credit</a:t>
          </a:r>
        </a:p>
      </dsp:txBody>
      <dsp:txXfrm>
        <a:off x="2425612" y="1563826"/>
        <a:ext cx="1165253" cy="776834"/>
      </dsp:txXfrm>
    </dsp:sp>
    <dsp:sp modelId="{48D6F510-9FDE-4733-8094-EDA2BBE0751F}">
      <dsp:nvSpPr>
        <dsp:cNvPr id="0" name=""/>
        <dsp:cNvSpPr/>
      </dsp:nvSpPr>
      <dsp:spPr>
        <a:xfrm>
          <a:off x="3707390" y="1563826"/>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Generate invoice</a:t>
          </a:r>
        </a:p>
      </dsp:txBody>
      <dsp:txXfrm>
        <a:off x="4095807" y="1563826"/>
        <a:ext cx="1165253" cy="776834"/>
      </dsp:txXfrm>
    </dsp:sp>
    <dsp:sp modelId="{2671F336-55E7-4686-8775-186988354326}">
      <dsp:nvSpPr>
        <dsp:cNvPr id="0" name=""/>
        <dsp:cNvSpPr/>
      </dsp:nvSpPr>
      <dsp:spPr>
        <a:xfrm>
          <a:off x="1514" y="2551249"/>
          <a:ext cx="2339863" cy="935945"/>
        </a:xfrm>
        <a:prstGeom prst="chevr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Manufacturing and production</a:t>
          </a:r>
        </a:p>
      </dsp:txBody>
      <dsp:txXfrm>
        <a:off x="469487" y="2551249"/>
        <a:ext cx="1403918" cy="935945"/>
      </dsp:txXfrm>
    </dsp:sp>
    <dsp:sp modelId="{843F4BD3-1EE1-4FA7-A785-1A9092A15491}">
      <dsp:nvSpPr>
        <dsp:cNvPr id="0" name=""/>
        <dsp:cNvSpPr/>
      </dsp:nvSpPr>
      <dsp:spPr>
        <a:xfrm>
          <a:off x="2037195" y="2630804"/>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Assemble product</a:t>
          </a:r>
        </a:p>
      </dsp:txBody>
      <dsp:txXfrm>
        <a:off x="2425612" y="2630804"/>
        <a:ext cx="1165253" cy="776834"/>
      </dsp:txXfrm>
    </dsp:sp>
    <dsp:sp modelId="{BDC47C1C-3047-481E-BF21-41413A3A64E7}">
      <dsp:nvSpPr>
        <dsp:cNvPr id="0" name=""/>
        <dsp:cNvSpPr/>
      </dsp:nvSpPr>
      <dsp:spPr>
        <a:xfrm>
          <a:off x="3707390" y="2630804"/>
          <a:ext cx="1942087" cy="776834"/>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Ship product</a:t>
          </a:r>
        </a:p>
      </dsp:txBody>
      <dsp:txXfrm>
        <a:off x="4095807" y="2630804"/>
        <a:ext cx="1165253" cy="77683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Business analysis </a:t>
            </a:r>
            <a:br>
              <a:rPr lang="en-US" dirty="0"/>
            </a:br>
            <a:br>
              <a:rPr lang="en-US" dirty="0"/>
            </a:br>
            <a:r>
              <a:rPr lang="en-US" dirty="0"/>
              <a:t>lecture 2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pPr algn="ctr"/>
            <a:r>
              <a:rPr lang="ar-EG" dirty="0"/>
              <a:t>5- المنظمات في بيئة الفوكا</a:t>
            </a:r>
            <a:br>
              <a:rPr lang="ar-EG" dirty="0"/>
            </a:br>
            <a:r>
              <a:rPr lang="ar-EG" dirty="0"/>
              <a:t> </a:t>
            </a:r>
            <a:r>
              <a:rPr lang="en-US" dirty="0" err="1"/>
              <a:t>Vuca</a:t>
            </a:r>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33680"/>
            <a:ext cx="2816352" cy="5645911"/>
          </a:xfrm>
        </p:spPr>
        <p:txBody>
          <a:bodyPr/>
          <a:lstStyle/>
          <a:p>
            <a:endParaRPr lang="en-US" dirty="0"/>
          </a:p>
          <a:p>
            <a:pPr algn="r"/>
            <a:r>
              <a:rPr lang="ar-EG" dirty="0"/>
              <a:t>1- يشير المصطلح الي بيئه العمل التي تتسم بالتقلب وعدم اليقين .</a:t>
            </a:r>
          </a:p>
          <a:p>
            <a:pPr algn="r"/>
            <a:r>
              <a:rPr lang="ar-EG" dirty="0"/>
              <a:t> 2- يتم وصف بيئات العمل التي تواجه تحديات كبيره به وتتطلب استعدادا وقدره على التكييف.</a:t>
            </a:r>
            <a:endParaRPr lang="en-US" dirty="0"/>
          </a:p>
          <a:p>
            <a:pPr algn="r"/>
            <a:r>
              <a:rPr lang="ar-EG" dirty="0"/>
              <a:t>كيفيه اداره المنظمات في بيئه </a:t>
            </a:r>
            <a:r>
              <a:rPr lang="en-US" dirty="0" err="1"/>
              <a:t>vuca</a:t>
            </a:r>
            <a:r>
              <a:rPr lang="en-US" dirty="0"/>
              <a:t> .</a:t>
            </a:r>
            <a:endParaRPr lang="ar-EG" dirty="0"/>
          </a:p>
          <a:p>
            <a:pPr algn="r"/>
            <a:r>
              <a:rPr lang="ar-EG" dirty="0"/>
              <a:t>1- المرونه وتقبل التكيف . </a:t>
            </a:r>
          </a:p>
          <a:p>
            <a:pPr algn="r"/>
            <a:r>
              <a:rPr lang="ar-EG" dirty="0"/>
              <a:t>2- جمع المعلومات والبيانات المتاحه .</a:t>
            </a:r>
          </a:p>
          <a:p>
            <a:pPr algn="r"/>
            <a:r>
              <a:rPr lang="ar-EG" dirty="0"/>
              <a:t>3- توقع السيناريوهات المختلفه .</a:t>
            </a:r>
          </a:p>
          <a:p>
            <a:pPr algn="r"/>
            <a:r>
              <a:rPr lang="ar-EG" dirty="0"/>
              <a:t>4- تعزيز التعاون والتواصل .</a:t>
            </a:r>
          </a:p>
          <a:p>
            <a:pPr algn="r"/>
            <a:r>
              <a:rPr lang="ar-EG" dirty="0"/>
              <a:t>5- التركيز على الابتكار .</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graphicFrame>
        <p:nvGraphicFramePr>
          <p:cNvPr id="13" name="Content Placeholder 12">
            <a:extLst>
              <a:ext uri="{FF2B5EF4-FFF2-40B4-BE49-F238E27FC236}">
                <a16:creationId xmlns:a16="http://schemas.microsoft.com/office/drawing/2014/main" id="{6B3928E4-43F8-5481-8335-38C92C22DE80}"/>
              </a:ext>
            </a:extLst>
          </p:cNvPr>
          <p:cNvGraphicFramePr>
            <a:graphicFrameLocks noGrp="1"/>
          </p:cNvGraphicFramePr>
          <p:nvPr>
            <p:ph sz="quarter" idx="13"/>
            <p:extLst>
              <p:ext uri="{D42A27DB-BD31-4B8C-83A1-F6EECF244321}">
                <p14:modId xmlns:p14="http://schemas.microsoft.com/office/powerpoint/2010/main" val="2908253993"/>
              </p:ext>
            </p:extLst>
          </p:nvPr>
        </p:nvGraphicFramePr>
        <p:xfrm>
          <a:off x="4067239" y="1945640"/>
          <a:ext cx="6580440" cy="2717800"/>
        </p:xfrm>
        <a:graphic>
          <a:graphicData uri="http://schemas.openxmlformats.org/drawingml/2006/table">
            <a:tbl>
              <a:tblPr firstRow="1" bandRow="1">
                <a:tableStyleId>{2D5ABB26-0587-4C30-8999-92F81FD0307C}</a:tableStyleId>
              </a:tblPr>
              <a:tblGrid>
                <a:gridCol w="992441">
                  <a:extLst>
                    <a:ext uri="{9D8B030D-6E8A-4147-A177-3AD203B41FA5}">
                      <a16:colId xmlns:a16="http://schemas.microsoft.com/office/drawing/2014/main" val="1900684165"/>
                    </a:ext>
                  </a:extLst>
                </a:gridCol>
                <a:gridCol w="2326640">
                  <a:extLst>
                    <a:ext uri="{9D8B030D-6E8A-4147-A177-3AD203B41FA5}">
                      <a16:colId xmlns:a16="http://schemas.microsoft.com/office/drawing/2014/main" val="1268418622"/>
                    </a:ext>
                  </a:extLst>
                </a:gridCol>
                <a:gridCol w="3261359">
                  <a:extLst>
                    <a:ext uri="{9D8B030D-6E8A-4147-A177-3AD203B41FA5}">
                      <a16:colId xmlns:a16="http://schemas.microsoft.com/office/drawing/2014/main" val="778876579"/>
                    </a:ext>
                  </a:extLst>
                </a:gridCol>
              </a:tblGrid>
              <a:tr h="679450">
                <a:tc>
                  <a:txBody>
                    <a:bodyPr/>
                    <a:lstStyle/>
                    <a:p>
                      <a:r>
                        <a:rPr lang="en-US" sz="3600" dirty="0"/>
                        <a:t> V</a:t>
                      </a:r>
                    </a:p>
                  </a:txBody>
                  <a:tcPr/>
                </a:tc>
                <a:tc>
                  <a:txBody>
                    <a:bodyPr/>
                    <a:lstStyle/>
                    <a:p>
                      <a:r>
                        <a:rPr lang="en-US" dirty="0"/>
                        <a:t> Volatility</a:t>
                      </a:r>
                    </a:p>
                  </a:txBody>
                  <a:tcPr/>
                </a:tc>
                <a:tc>
                  <a:txBody>
                    <a:bodyPr/>
                    <a:lstStyle/>
                    <a:p>
                      <a:r>
                        <a:rPr lang="en-US" dirty="0"/>
                        <a:t> rapid and seemingly random fluctuations</a:t>
                      </a:r>
                    </a:p>
                  </a:txBody>
                  <a:tcPr/>
                </a:tc>
                <a:extLst>
                  <a:ext uri="{0D108BD9-81ED-4DB2-BD59-A6C34878D82A}">
                    <a16:rowId xmlns:a16="http://schemas.microsoft.com/office/drawing/2014/main" val="2916506920"/>
                  </a:ext>
                </a:extLst>
              </a:tr>
              <a:tr h="679450">
                <a:tc>
                  <a:txBody>
                    <a:bodyPr/>
                    <a:lstStyle/>
                    <a:p>
                      <a:r>
                        <a:rPr lang="en-US" dirty="0"/>
                        <a:t> </a:t>
                      </a:r>
                      <a:r>
                        <a:rPr lang="en-US" sz="3600" dirty="0"/>
                        <a:t>U</a:t>
                      </a:r>
                    </a:p>
                  </a:txBody>
                  <a:tcPr/>
                </a:tc>
                <a:tc>
                  <a:txBody>
                    <a:bodyPr/>
                    <a:lstStyle/>
                    <a:p>
                      <a:r>
                        <a:rPr lang="en-US" dirty="0"/>
                        <a:t>Uncertainty</a:t>
                      </a:r>
                    </a:p>
                  </a:txBody>
                  <a:tcPr/>
                </a:tc>
                <a:tc>
                  <a:txBody>
                    <a:bodyPr/>
                    <a:lstStyle/>
                    <a:p>
                      <a:r>
                        <a:rPr lang="en-US" dirty="0"/>
                        <a:t>Incomplete information about future trends </a:t>
                      </a:r>
                    </a:p>
                  </a:txBody>
                  <a:tcPr/>
                </a:tc>
                <a:extLst>
                  <a:ext uri="{0D108BD9-81ED-4DB2-BD59-A6C34878D82A}">
                    <a16:rowId xmlns:a16="http://schemas.microsoft.com/office/drawing/2014/main" val="4074909721"/>
                  </a:ext>
                </a:extLst>
              </a:tr>
              <a:tr h="679450">
                <a:tc>
                  <a:txBody>
                    <a:bodyPr/>
                    <a:lstStyle/>
                    <a:p>
                      <a:r>
                        <a:rPr lang="en-US" dirty="0"/>
                        <a:t> </a:t>
                      </a:r>
                      <a:r>
                        <a:rPr lang="en-US" sz="3600" dirty="0"/>
                        <a:t>C</a:t>
                      </a:r>
                    </a:p>
                  </a:txBody>
                  <a:tcPr/>
                </a:tc>
                <a:tc>
                  <a:txBody>
                    <a:bodyPr/>
                    <a:lstStyle/>
                    <a:p>
                      <a:r>
                        <a:rPr lang="en-US" dirty="0"/>
                        <a:t>Complexity</a:t>
                      </a:r>
                    </a:p>
                  </a:txBody>
                  <a:tcPr/>
                </a:tc>
                <a:tc>
                  <a:txBody>
                    <a:bodyPr/>
                    <a:lstStyle/>
                    <a:p>
                      <a:r>
                        <a:rPr lang="en-US" dirty="0"/>
                        <a:t>High cross linking density and interactions</a:t>
                      </a:r>
                    </a:p>
                  </a:txBody>
                  <a:tcPr/>
                </a:tc>
                <a:extLst>
                  <a:ext uri="{0D108BD9-81ED-4DB2-BD59-A6C34878D82A}">
                    <a16:rowId xmlns:a16="http://schemas.microsoft.com/office/drawing/2014/main" val="1716719474"/>
                  </a:ext>
                </a:extLst>
              </a:tr>
              <a:tr h="679450">
                <a:tc>
                  <a:txBody>
                    <a:bodyPr/>
                    <a:lstStyle/>
                    <a:p>
                      <a:r>
                        <a:rPr lang="en-US" sz="3600" dirty="0"/>
                        <a:t>A</a:t>
                      </a:r>
                    </a:p>
                  </a:txBody>
                  <a:tcPr/>
                </a:tc>
                <a:tc>
                  <a:txBody>
                    <a:bodyPr/>
                    <a:lstStyle/>
                    <a:p>
                      <a:r>
                        <a:rPr lang="en-US" dirty="0"/>
                        <a:t>Ambiguity</a:t>
                      </a:r>
                    </a:p>
                  </a:txBody>
                  <a:tcPr/>
                </a:tc>
                <a:tc>
                  <a:txBody>
                    <a:bodyPr/>
                    <a:lstStyle/>
                    <a:p>
                      <a:r>
                        <a:rPr lang="en-US" dirty="0"/>
                        <a:t>Many possible interpretations</a:t>
                      </a:r>
                    </a:p>
                  </a:txBody>
                  <a:tcPr/>
                </a:tc>
                <a:extLst>
                  <a:ext uri="{0D108BD9-81ED-4DB2-BD59-A6C34878D82A}">
                    <a16:rowId xmlns:a16="http://schemas.microsoft.com/office/drawing/2014/main" val="2755029009"/>
                  </a:ext>
                </a:extLst>
              </a:tr>
            </a:tbl>
          </a:graphicData>
        </a:graphic>
      </p:graphicFrame>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pPr algn="ctr"/>
            <a:r>
              <a:rPr lang="ar-EG" dirty="0"/>
              <a:t>6) المنظمات الرشيقه .</a:t>
            </a:r>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6729984" cy="3840480"/>
          </a:xfrm>
        </p:spPr>
        <p:txBody>
          <a:bodyPr>
            <a:normAutofit/>
          </a:bodyPr>
          <a:lstStyle/>
          <a:p>
            <a:pPr marL="0" indent="0" algn="r">
              <a:buNone/>
            </a:pPr>
            <a:r>
              <a:rPr lang="ar-EG" dirty="0"/>
              <a:t>كيف تتحول المنظمه الي منظمه رشيقه ؟</a:t>
            </a:r>
          </a:p>
          <a:p>
            <a:pPr marL="0" indent="0" algn="r">
              <a:buNone/>
            </a:pPr>
            <a:r>
              <a:rPr lang="ar-EG" dirty="0"/>
              <a:t>1- الثقافه التنظيميه.</a:t>
            </a:r>
          </a:p>
          <a:p>
            <a:pPr marL="0" indent="0" algn="r">
              <a:buNone/>
            </a:pPr>
            <a:r>
              <a:rPr lang="ar-EG" dirty="0"/>
              <a:t>2- اعاده تصميم الهيكل التنظيمي والعمليات الداخليه .</a:t>
            </a:r>
          </a:p>
          <a:p>
            <a:pPr marL="0" indent="0" algn="r">
              <a:buNone/>
            </a:pPr>
            <a:r>
              <a:rPr lang="ar-EG" dirty="0"/>
              <a:t>3- التركيز على العملاء.</a:t>
            </a:r>
          </a:p>
          <a:p>
            <a:pPr marL="0" indent="0" algn="r">
              <a:buNone/>
            </a:pPr>
            <a:r>
              <a:rPr lang="ar-EG" dirty="0"/>
              <a:t>4- الابتكار .</a:t>
            </a:r>
          </a:p>
          <a:p>
            <a:pPr marL="0" indent="0" algn="r">
              <a:buNone/>
            </a:pPr>
            <a:r>
              <a:rPr lang="ar-EG" dirty="0"/>
              <a:t>5- تطوير قدرات ومهارات الموارد البشريه.</a:t>
            </a:r>
            <a:endParaRPr lang="en-US"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pPr algn="r"/>
            <a:r>
              <a:rPr lang="ar-EG" dirty="0"/>
              <a:t>هي قدره المنظمه على مزامنه المعدل الداخلي لتغيير الاعمال مع معدل التغيير الذي تفرضه بيئه الاعمال الخارجيه.</a:t>
            </a:r>
          </a:p>
          <a:p>
            <a:pPr algn="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pPr algn="ctr"/>
            <a:r>
              <a:rPr lang="ar-EG" dirty="0"/>
              <a:t>7) المنظمات المستفيده من تحليل الاعمال</a:t>
            </a:r>
            <a:endParaRPr lang="en-US" dirty="0"/>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6" name="TextBox 5">
            <a:extLst>
              <a:ext uri="{FF2B5EF4-FFF2-40B4-BE49-F238E27FC236}">
                <a16:creationId xmlns:a16="http://schemas.microsoft.com/office/drawing/2014/main" id="{751180B3-7147-9213-6A05-A83D41A16AC8}"/>
              </a:ext>
            </a:extLst>
          </p:cNvPr>
          <p:cNvSpPr txBox="1"/>
          <p:nvPr/>
        </p:nvSpPr>
        <p:spPr>
          <a:xfrm>
            <a:off x="5362956" y="2656116"/>
            <a:ext cx="6096000" cy="2862322"/>
          </a:xfrm>
          <a:prstGeom prst="rect">
            <a:avLst/>
          </a:prstGeom>
          <a:noFill/>
        </p:spPr>
        <p:txBody>
          <a:bodyPr wrap="square">
            <a:spAutoFit/>
          </a:bodyPr>
          <a:lstStyle/>
          <a:p>
            <a:pPr algn="r"/>
            <a:r>
              <a:rPr lang="ar-EG" dirty="0"/>
              <a:t>1- الشركات الصغيره يمكن ان تساعدها على تحديد فرص النمو وتحسين كفاءتها .</a:t>
            </a:r>
          </a:p>
          <a:p>
            <a:pPr algn="r"/>
            <a:endParaRPr lang="ar-EG" dirty="0"/>
          </a:p>
          <a:p>
            <a:pPr algn="r"/>
            <a:r>
              <a:rPr lang="ar-EG" dirty="0"/>
              <a:t>2- الشركات الكبيره يمكن تبسيط عملياتها وتقليل التكاليف وتحديد فرص النمو .</a:t>
            </a:r>
          </a:p>
          <a:p>
            <a:pPr algn="r"/>
            <a:endParaRPr lang="ar-EG" dirty="0"/>
          </a:p>
          <a:p>
            <a:pPr algn="r"/>
            <a:r>
              <a:rPr lang="ar-EG" dirty="0"/>
              <a:t>3-الشركات الناشئه التحقق من صحه نموذج اعمالها وان منتجاتهم تلبي احتياجات السوق .</a:t>
            </a:r>
          </a:p>
          <a:p>
            <a:pPr algn="r"/>
            <a:endParaRPr lang="ar-EG" dirty="0"/>
          </a:p>
          <a:p>
            <a:pPr algn="r"/>
            <a:r>
              <a:rPr lang="ar-EG" dirty="0"/>
              <a:t>4- الشركات الرقميه : في اداره جميع علاقات العمل المهمه للمؤسسه .</a:t>
            </a:r>
          </a:p>
          <a:p>
            <a:pPr algn="r"/>
            <a:endParaRPr lang="ar-EG" dirty="0"/>
          </a:p>
          <a:p>
            <a:pPr algn="r"/>
            <a:r>
              <a:rPr lang="ar-EG" dirty="0"/>
              <a:t>5-المنظمات الغير ربحيه : في تحديد الفرص لتحسين برامجها وخدمتها.</a:t>
            </a:r>
            <a:endParaRPr lang="en-US"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 !</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Made By </a:t>
            </a:r>
            <a:r>
              <a:rPr lang="ar-EG" dirty="0"/>
              <a:t>:</a:t>
            </a:r>
            <a:endParaRPr lang="en-US" dirty="0"/>
          </a:p>
          <a:p>
            <a:endParaRPr lang="en-US" dirty="0"/>
          </a:p>
          <a:p>
            <a:pPr algn="r"/>
            <a:r>
              <a:rPr lang="ar-EG" dirty="0"/>
              <a:t>شهد رافت محمد حماد 522751</a:t>
            </a:r>
          </a:p>
          <a:p>
            <a:pPr algn="r"/>
            <a:r>
              <a:rPr lang="ar-EG" dirty="0"/>
              <a:t>فيروز عبده عبده محمود 522481</a:t>
            </a:r>
          </a:p>
          <a:p>
            <a:pPr algn="r"/>
            <a:r>
              <a:rPr lang="ar-EG" dirty="0"/>
              <a:t>عزه وليد الشحات عوض 5232016</a:t>
            </a:r>
            <a:endParaRPr lang="en-US" dirty="0"/>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Table of contents .</a:t>
            </a:r>
          </a:p>
        </p:txBody>
      </p:sp>
      <p:sp>
        <p:nvSpPr>
          <p:cNvPr id="4" name="Content Placeholder 3">
            <a:extLst>
              <a:ext uri="{FF2B5EF4-FFF2-40B4-BE49-F238E27FC236}">
                <a16:creationId xmlns:a16="http://schemas.microsoft.com/office/drawing/2014/main" id="{EC300AF3-06F3-2E91-2329-CDDD90AD8094}"/>
              </a:ext>
            </a:extLst>
          </p:cNvPr>
          <p:cNvSpPr>
            <a:spLocks noGrp="1"/>
          </p:cNvSpPr>
          <p:nvPr>
            <p:ph idx="1"/>
          </p:nvPr>
        </p:nvSpPr>
        <p:spPr>
          <a:xfrm>
            <a:off x="6868956" y="1209040"/>
            <a:ext cx="4190999" cy="5323840"/>
          </a:xfrm>
        </p:spPr>
        <p:txBody>
          <a:bodyPr>
            <a:normAutofit lnSpcReduction="10000"/>
          </a:bodyPr>
          <a:lstStyle/>
          <a:p>
            <a:pPr lvl="1"/>
            <a:r>
              <a:rPr lang="ar-EG" sz="2400" dirty="0"/>
              <a:t>1) تعريف المنظمه</a:t>
            </a:r>
          </a:p>
          <a:p>
            <a:pPr lvl="1"/>
            <a:r>
              <a:rPr lang="ar-EG" sz="2400" dirty="0"/>
              <a:t>2) دورة حياة المنظمات في دنيا الاعمال </a:t>
            </a:r>
          </a:p>
          <a:p>
            <a:pPr lvl="1"/>
            <a:r>
              <a:rPr lang="ar-EG" sz="2400" dirty="0"/>
              <a:t>3)الشركات الرقميه</a:t>
            </a:r>
          </a:p>
          <a:p>
            <a:pPr lvl="1"/>
            <a:r>
              <a:rPr lang="ar-EG" sz="2400" dirty="0"/>
              <a:t>4)العمليات التجاريه</a:t>
            </a:r>
          </a:p>
          <a:p>
            <a:pPr lvl="1"/>
            <a:r>
              <a:rPr lang="ar-EG" sz="2400" dirty="0"/>
              <a:t>5)المنظمات في بيئة الفوكا</a:t>
            </a:r>
          </a:p>
          <a:p>
            <a:pPr lvl="1"/>
            <a:r>
              <a:rPr lang="ar-EG" sz="2400" dirty="0"/>
              <a:t>6)المنظمات الرشيقه</a:t>
            </a:r>
          </a:p>
          <a:p>
            <a:pPr lvl="1"/>
            <a:r>
              <a:rPr lang="ar-EG" sz="2400" dirty="0"/>
              <a:t>7)المنظمات المستفيده من تحليل الاعمال</a:t>
            </a:r>
            <a:r>
              <a:rPr lang="en-US" sz="2400" dirty="0"/>
              <a:t> </a:t>
            </a:r>
          </a:p>
          <a:p>
            <a:pPr lvl="1"/>
            <a:endParaRPr lang="en-US" sz="2400" dirty="0"/>
          </a:p>
          <a:p>
            <a:pPr lvl="1"/>
            <a:endParaRPr lang="en-US" sz="2400" dirty="0"/>
          </a:p>
          <a:p>
            <a:pPr lvl="1"/>
            <a:endParaRPr lang="en-US" sz="2400" dirty="0"/>
          </a:p>
          <a:p>
            <a:pPr lvl="1"/>
            <a:endParaRPr lang="en-US" sz="2400" dirty="0"/>
          </a:p>
          <a:p>
            <a:pPr lvl="1"/>
            <a:r>
              <a:rPr lang="en-US" sz="2400" dirty="0"/>
              <a:t>2</a:t>
            </a:r>
            <a:r>
              <a:rPr lang="ar-EG" sz="2400" dirty="0"/>
              <a:t> </a:t>
            </a:r>
            <a:endParaRPr lang="en-US" sz="2400"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p:txBody>
          <a:bodyPr/>
          <a:lstStyle/>
          <a:p>
            <a:r>
              <a:rPr lang="ar-EG" sz="2000" dirty="0"/>
              <a:t>1) التعريف الفني الاقتصادي </a:t>
            </a:r>
            <a:br>
              <a:rPr lang="ar-EG" sz="2000" dirty="0"/>
            </a:br>
            <a:r>
              <a:rPr lang="en-US" sz="2000" dirty="0"/>
              <a:t>Organization : Technical Microeconomic </a:t>
            </a:r>
            <a:br>
              <a:rPr lang="en-US" sz="2000" dirty="0"/>
            </a:br>
            <a:r>
              <a:rPr lang="en-US" sz="2000" dirty="0"/>
              <a:t>Definition</a:t>
            </a:r>
          </a:p>
        </p:txBody>
      </p:sp>
      <p:sp>
        <p:nvSpPr>
          <p:cNvPr id="3" name="Content Placeholder 2">
            <a:extLst>
              <a:ext uri="{FF2B5EF4-FFF2-40B4-BE49-F238E27FC236}">
                <a16:creationId xmlns:a16="http://schemas.microsoft.com/office/drawing/2014/main" id="{767AE30C-C3F3-991B-E2CF-DFE41D307BE2}"/>
              </a:ext>
            </a:extLst>
          </p:cNvPr>
          <p:cNvSpPr>
            <a:spLocks noGrp="1"/>
          </p:cNvSpPr>
          <p:nvPr>
            <p:ph sz="quarter" idx="12"/>
          </p:nvPr>
        </p:nvSpPr>
        <p:spPr>
          <a:xfrm>
            <a:off x="914399" y="1828800"/>
            <a:ext cx="5650992" cy="4705469"/>
          </a:xfrm>
        </p:spPr>
        <p:txBody>
          <a:bodyPr/>
          <a:lstStyle/>
          <a:p>
            <a:pPr algn="r"/>
            <a:r>
              <a:rPr lang="ar-EG" dirty="0"/>
              <a:t>1- المنظمه عباره عن هيكل اجتماعي رسمي مستقر يأخذ المواد من البيئه ويعالجها لانتاج مخرجات</a:t>
            </a:r>
          </a:p>
          <a:p>
            <a:pPr algn="r"/>
            <a:r>
              <a:rPr lang="ar-EG" dirty="0"/>
              <a:t>2- يركز هذا المفهوم على 3 عناصر رئيسيه تستقبله المنظمه من البيئه كمدخلات وهي رأس المال والعمالة والتنظيم .</a:t>
            </a:r>
          </a:p>
          <a:p>
            <a:pPr algn="r"/>
            <a:endParaRPr lang="ar-EG" dirty="0"/>
          </a:p>
          <a:p>
            <a:pPr algn="r"/>
            <a:endParaRPr lang="ar-EG" dirty="0"/>
          </a:p>
          <a:p>
            <a:pPr algn="r"/>
            <a:r>
              <a:rPr lang="ar-EG" b="1" dirty="0"/>
              <a:t>2)التعريف السلوكي </a:t>
            </a:r>
          </a:p>
          <a:p>
            <a:r>
              <a:rPr lang="en-US" b="1" dirty="0"/>
              <a:t>Organization : Behavioral Definition</a:t>
            </a:r>
          </a:p>
          <a:p>
            <a:pPr algn="r"/>
            <a:r>
              <a:rPr lang="ar-EG" dirty="0"/>
              <a:t>1- هو مجموعه من الحقوق والالتزامات والمسؤوليات المتوازنه بدقه على مدى فترة زمنية لحل المشاكل التي تواجه منظمات الاعمال</a:t>
            </a:r>
          </a:p>
          <a:p>
            <a:pPr algn="r"/>
            <a:r>
              <a:rPr lang="ar-EG" dirty="0"/>
              <a:t>2- تتعامل المنظمه  مع الموارد البيئيه المختلفه سواء العمال او القوانين والاجراءات وتتفاعل مع المعالجه مع الحقوق والمسئولات والقيم لتعطي المخرجات البيئيه .</a:t>
            </a:r>
            <a:endParaRPr lang="en-US" dirty="0"/>
          </a:p>
        </p:txBody>
      </p:sp>
      <p:pic>
        <p:nvPicPr>
          <p:cNvPr id="8" name="Picture Placeholder 21">
            <a:extLst>
              <a:ext uri="{FF2B5EF4-FFF2-40B4-BE49-F238E27FC236}">
                <a16:creationId xmlns:a16="http://schemas.microsoft.com/office/drawing/2014/main" id="{FFD2BD9F-962D-9BA5-14BE-C9CD52FEF9C7}"/>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colorTemperature colorTemp="8800"/>
                    </a14:imgEffect>
                  </a14:imgLayer>
                </a14:imgProps>
              </a:ext>
            </a:extLst>
          </a:blip>
          <a:srcRect l="14992" r="14992"/>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913691" y="345440"/>
            <a:ext cx="5831269" cy="1261872"/>
          </a:xfrm>
        </p:spPr>
        <p:txBody>
          <a:bodyPr anchor="b"/>
          <a:lstStyle/>
          <a:p>
            <a:pPr algn="r"/>
            <a:r>
              <a:rPr lang="ar-EG" sz="2400" dirty="0"/>
              <a:t>3) المنظمه : هي بناء رسمي راسخ يتكون من مجموعه من الحقوق والاتزامات والمسئوليات المتوازنه عبر الزمن بهدف حل المشاكل التي تواجه منظمات الاعمال عند قيامها بأخذ المصادر من البيئه ومعالجتها لانتاج المخرجات .</a:t>
            </a:r>
            <a:endParaRPr lang="en-US" sz="2400" dirty="0"/>
          </a:p>
        </p:txBody>
      </p:sp>
      <p:pic>
        <p:nvPicPr>
          <p:cNvPr id="4" name="Picture Placeholder 3">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Lst>
          </a:blip>
          <a:srcRect l="15843" r="7511"/>
          <a:stretch/>
        </p:blipFill>
        <p:spPr>
          <a:xfrm>
            <a:off x="0" y="274320"/>
            <a:ext cx="5046134" cy="658368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161280" y="1536192"/>
            <a:ext cx="6583680" cy="5118608"/>
          </a:xfrm>
        </p:spPr>
        <p:txBody>
          <a:bodyPr/>
          <a:lstStyle/>
          <a:p>
            <a:pPr algn="r"/>
            <a:r>
              <a:rPr lang="ar-EG" dirty="0"/>
              <a:t>4) المنظمه كنظم اجتماعيه </a:t>
            </a:r>
          </a:p>
          <a:p>
            <a:r>
              <a:rPr lang="en-US" cap="none" dirty="0"/>
              <a:t>Organization As Sociotechnical Systems</a:t>
            </a:r>
          </a:p>
          <a:p>
            <a:pPr algn="r"/>
            <a:r>
              <a:rPr lang="ar-EG" cap="none" dirty="0"/>
              <a:t>1- النظر الي المنظمه كنظام اجتماعي من حيث اداء المنظمه ككل والانتباه الي المكونات الفنيه والسلوكيه </a:t>
            </a:r>
          </a:p>
          <a:p>
            <a:pPr algn="r"/>
            <a:r>
              <a:rPr lang="ar-EG" cap="none" dirty="0"/>
              <a:t>2- تتكون المنظمه من 5 مكونات لابد لها التفاعل معا وهي الافراد والمهمات والثقافه والهيكل والتكنولوجيا </a:t>
            </a:r>
          </a:p>
          <a:p>
            <a:pPr algn="r"/>
            <a:r>
              <a:rPr lang="ar-EG" cap="none" dirty="0"/>
              <a:t>3- يعمل الافراد في المنظمه والمهمات هي الاعمال التي يجب اتمامها والهيكل هو الاتصالات والسلطات ونظم المسؤوليه في المنظمه</a:t>
            </a:r>
          </a:p>
          <a:p>
            <a:pPr algn="r"/>
            <a:r>
              <a:rPr lang="ar-EG" cap="none" dirty="0"/>
              <a:t>4- ترتبط هذه المكونات بعلاقه تبادليه عاليه والتغيير في احدها يؤثر في المكونات الاخرى لذلك فان اي تغيير يتطلب فهم جميع المكونات </a:t>
            </a:r>
            <a:endParaRPr lang="en-US" cap="none"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314960"/>
            <a:ext cx="7534656" cy="914400"/>
          </a:xfrm>
        </p:spPr>
        <p:txBody>
          <a:bodyPr/>
          <a:lstStyle/>
          <a:p>
            <a:r>
              <a:rPr lang="ar-EG" dirty="0"/>
              <a:t>2) دورة حياة المنظمات </a:t>
            </a:r>
            <a:br>
              <a:rPr lang="ar-EG" dirty="0"/>
            </a:br>
            <a:r>
              <a:rPr lang="en-US" dirty="0"/>
              <a:t>Life Cycle Of Organizations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1229361"/>
            <a:ext cx="12192000" cy="5546342"/>
          </a:xfrm>
        </p:spPr>
        <p:txBody>
          <a:bodyPr/>
          <a:lstStyle/>
          <a:p>
            <a:pPr marL="0" indent="0" algn="r">
              <a:buNone/>
            </a:pPr>
            <a:r>
              <a:rPr lang="ar-EG" dirty="0"/>
              <a:t>دوره حياه المنظمات هي نموذج يصف المراحل المحدده لدوره حياه المنظمه من البدايه حتى نهاية حياتها </a:t>
            </a:r>
          </a:p>
          <a:p>
            <a:pPr marL="0" indent="0">
              <a:buNone/>
            </a:pPr>
            <a:r>
              <a:rPr lang="en-US" dirty="0"/>
              <a:t>1- start up phase </a:t>
            </a:r>
            <a:endParaRPr lang="ar-EG" dirty="0"/>
          </a:p>
          <a:p>
            <a:pPr marL="0" indent="0" algn="r">
              <a:buNone/>
            </a:pPr>
            <a:r>
              <a:rPr lang="ar-EG" dirty="0"/>
              <a:t>مرحله التأسيس : هي المرحله الاولى في دورة حياة المنظمه وتسمى بمرحلة الوجود او الولادة او البدء وتسعى المنظمه الي التعرف على عدد كبير من العملاء الذين سيدعمونها . الربح فيها منخفض شبه معدوم .</a:t>
            </a:r>
          </a:p>
          <a:p>
            <a:pPr marL="0" indent="0" algn="r">
              <a:buNone/>
            </a:pPr>
            <a:r>
              <a:rPr lang="ar-EG" dirty="0"/>
              <a:t>_ يدير المؤسيين التنظيم ويركزون على اتخاذ القرارات وتجنب الاعتماد على طاقم متخصص واستخدام الحدس بدلا من النموذج التحليلي ولا يتم تفصيل المشاريع او التفكير في بدائل ولا تؤخذ اراء كثيرة في الاعتبار عند اتخاذ القرارات المهمه .</a:t>
            </a:r>
          </a:p>
          <a:p>
            <a:pPr marL="0" indent="0" algn="r">
              <a:buNone/>
            </a:pPr>
            <a:r>
              <a:rPr lang="ar-EG" dirty="0"/>
              <a:t>_يوجد معدل انفاق مرتبط بدخول السويق وتطوير المنتجات وعادة ماتتجاوز المصروفات المدخولات . الضوابط الرسميه ونظم العلومات قليله ولا توجد مسؤوليات محددة صارمة لكل موظف</a:t>
            </a:r>
          </a:p>
          <a:p>
            <a:pPr marL="0" indent="0">
              <a:buNone/>
            </a:pPr>
            <a:r>
              <a:rPr lang="en-US" dirty="0"/>
              <a:t>2- Growth phase </a:t>
            </a:r>
          </a:p>
          <a:p>
            <a:pPr marL="0" indent="0" algn="r">
              <a:buNone/>
            </a:pPr>
            <a:r>
              <a:rPr lang="ar-EG" dirty="0"/>
              <a:t>مرحلة النمو : المرحله الثانيه وتسمى بمرحلة البقاء او النمو يتم التركيز فيها على توليد عوائد كافيه لمواصلة الانشطه والمحافظه على القدره التنافسيه</a:t>
            </a:r>
          </a:p>
          <a:p>
            <a:pPr marL="0" indent="0" algn="r">
              <a:buNone/>
            </a:pPr>
            <a:r>
              <a:rPr lang="ar-EG" dirty="0"/>
              <a:t>_يتم بذل مزيد من الجهد في جمع ومعالجه البيانات حول البيئه التنافسيه ومراقبة الاداء المالي للمنتجات وتسهيل الاتصال والتنسيق بين الادارات المختلفه</a:t>
            </a:r>
          </a:p>
          <a:p>
            <a:pPr marL="0" indent="0" algn="r">
              <a:buNone/>
            </a:pPr>
            <a:r>
              <a:rPr lang="ar-EG" dirty="0"/>
              <a:t>_هناك انواع مختلفه من اساليب الاداره التي يمكن استخدامها مثل الاستبداديه والاستشارية و الاقناعية والديمقراطيه والتفويضيه وادارة التجول المباشر </a:t>
            </a:r>
          </a:p>
          <a:p>
            <a:pPr marL="0" indent="0" algn="r">
              <a:buNone/>
            </a:pPr>
            <a:r>
              <a:rPr lang="en-US" dirty="0"/>
              <a:t> .(MBWA)</a:t>
            </a:r>
            <a:endParaRPr lang="ar-EG"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flipV="1">
            <a:off x="858520" y="205738"/>
            <a:ext cx="10474960" cy="181611"/>
          </a:xfrm>
        </p:spPr>
        <p:txBody>
          <a:bodyPr anchor="b"/>
          <a:lstStyle/>
          <a:p>
            <a:r>
              <a:rPr lang="en-US" dirty="0"/>
              <a:t> </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0" y="0"/>
            <a:ext cx="12049760" cy="6652262"/>
          </a:xfrm>
        </p:spPr>
        <p:txBody>
          <a:bodyPr numCol="1">
            <a:normAutofit lnSpcReduction="10000"/>
          </a:bodyPr>
          <a:lstStyle/>
          <a:p>
            <a:pPr algn="r" rtl="1"/>
            <a:r>
              <a:rPr lang="ar-EG" dirty="0"/>
              <a:t>3- مرحلة النضج </a:t>
            </a:r>
            <a:r>
              <a:rPr lang="en-US" dirty="0"/>
              <a:t>: Maturity </a:t>
            </a:r>
            <a:r>
              <a:rPr lang="ar-EG" dirty="0"/>
              <a:t>المرحله الثالثه تسمى مرحلة النجاج او النضج ، وتعتبر البيروقراطيه مهمه للغايه وارباح المنظمه تتزايد بشكل كبير _ تتميز باستقرار مستوسات البيع ووصول المنتج الي قبول واسع والمنافسه الشرسه . وانخفاض في مستوى الابتكار وانشاء هيكل تنظيمي اكثر بيروقراطي . ويتم متابعة الاهداف للحفاظ على استقرار البيئة  لتحقيق التجانس الوظيفي وتحسين كفاءة العمليات الربحيه _ تنفق الشركات موارد اقل للتوسع والمزيد على حماية مصالحها والحفاظ على استراتيجيات وخطط النمو والتطوير ويمكن للشركات تحقيق مستوى جيد من الربح اذا كان لديها منتجات متوازنه بشكل صحيح</a:t>
            </a:r>
            <a:endParaRPr lang="en-US" dirty="0"/>
          </a:p>
          <a:p>
            <a:pPr algn="r" rtl="1"/>
            <a:r>
              <a:rPr lang="ar-EG" dirty="0"/>
              <a:t>4- مرحلة النهضه </a:t>
            </a:r>
            <a:r>
              <a:rPr lang="en-US" dirty="0"/>
              <a:t>Revival Phase</a:t>
            </a:r>
            <a:r>
              <a:rPr lang="ar-EG" dirty="0"/>
              <a:t>:</a:t>
            </a:r>
            <a:r>
              <a:rPr lang="en-US" dirty="0"/>
              <a:t> </a:t>
            </a:r>
            <a:r>
              <a:rPr lang="ar-EG" dirty="0"/>
              <a:t>تعتبر مرحله اختياريه يمكن دمجها خلال مرحله النضج او التراجع بالنسبه لشركه تدرك التغيرات الجذريه وتقوم بتنفيذها لتغيير المشاكل الحاليه _ تعطي الشركه مزيد من الاهتمام للعمل الجماعي والتعاون بتعزيز الابتكار والابداع باستخدام هيكل المصفوفه وتحقيق اللامركزيه في صنع القرار ومن خلال الابتكارات يمكن الحصول على ايرادات متزايده للمنظمه وبدون الابتكار يمكن ان تتوقف الشركه عن العمل</a:t>
            </a:r>
            <a:endParaRPr lang="en-US" dirty="0"/>
          </a:p>
          <a:p>
            <a:pPr algn="r" rtl="1"/>
            <a:r>
              <a:rPr lang="ar-EG" dirty="0"/>
              <a:t>5- مرحلة التراجع</a:t>
            </a:r>
            <a:r>
              <a:rPr lang="en-US" dirty="0"/>
              <a:t>Decline Phase </a:t>
            </a:r>
            <a:r>
              <a:rPr lang="ar-EG" dirty="0"/>
              <a:t> :</a:t>
            </a:r>
            <a:endParaRPr lang="en-US" dirty="0"/>
          </a:p>
          <a:p>
            <a:pPr algn="r" rtl="1"/>
            <a:r>
              <a:rPr lang="ar-EG" dirty="0"/>
              <a:t>تضارب المصالح وهو عندما يتصرف مديرين وموظفين المنظمه لمصلحتهم اكثر من مصلحه المنظمه _ ومن اسبابها ضعف التواصل بين المجالات والمستويات الهرميه مما يقلل القدره على الاستجابه للتحديات . ويكون اتخاذ القرار بمستوى عالٍ من التحفظ والمركزيه .</a:t>
            </a:r>
            <a:endParaRPr lang="en-US" dirty="0"/>
          </a:p>
          <a:p>
            <a:pPr algn="r" rtl="1"/>
            <a:r>
              <a:rPr lang="ar-EG" dirty="0"/>
              <a:t>لتجاوزها يمكن استخدام استراتيجيات مثل اطاله عمر المنتج وتغيير الاتجاه خلال مرحله التراجع واعاده تصميم الحلول وبناء مقترحات جديده . </a:t>
            </a:r>
            <a:endParaRPr lang="en-US" dirty="0"/>
          </a:p>
          <a:p>
            <a:pPr algn="r" rtl="1"/>
            <a:endParaRPr lang="en-US" dirty="0"/>
          </a:p>
          <a:p>
            <a:pPr algn="r" rtl="1"/>
            <a:r>
              <a:rPr lang="en-US" b="1" dirty="0"/>
              <a:t>6</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5924" y="599442"/>
            <a:ext cx="10360152" cy="313944"/>
          </a:xfrm>
        </p:spPr>
        <p:txBody>
          <a:bodyPr/>
          <a:lstStyle/>
          <a:p>
            <a:pPr algn="ctr"/>
            <a:r>
              <a:rPr lang="ar-EG" dirty="0"/>
              <a:t> 3- الشركات الرقميه </a:t>
            </a:r>
            <a:br>
              <a:rPr lang="ar-EG" dirty="0"/>
            </a:br>
            <a:r>
              <a:rPr lang="ar-EG" dirty="0"/>
              <a:t> </a:t>
            </a:r>
            <a:r>
              <a:rPr lang="en-US" dirty="0"/>
              <a:t>Digital Firms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16892" y="809752"/>
            <a:ext cx="5707251" cy="6048248"/>
          </a:xfrm>
        </p:spPr>
        <p:txBody>
          <a:bodyPr>
            <a:normAutofit lnSpcReduction="10000"/>
          </a:bodyPr>
          <a:lstStyle/>
          <a:p>
            <a:pPr algn="r"/>
            <a:r>
              <a:rPr lang="ar-EG" dirty="0"/>
              <a:t>2- اداره سلسلة التوريد:</a:t>
            </a:r>
            <a:r>
              <a:rPr lang="en-US" dirty="0"/>
              <a:t> </a:t>
            </a:r>
          </a:p>
          <a:p>
            <a:pPr algn="r"/>
            <a:r>
              <a:rPr lang="en-US" dirty="0"/>
              <a:t> : Supply Chain Management (SCM) </a:t>
            </a:r>
            <a:r>
              <a:rPr lang="ar-EG" dirty="0"/>
              <a:t>اداره سلسله التوريد (</a:t>
            </a:r>
            <a:r>
              <a:rPr lang="en-US" dirty="0"/>
              <a:t>SCM) </a:t>
            </a:r>
            <a:r>
              <a:rPr lang="ar-EG" dirty="0"/>
              <a:t>اداره تدفق السلع والخدمات من المواد الخام الي المستهلك النهائي الهدف منها تحسين كفاءة وفعالية سلسلة التوريد وتقليل التكاليف وتحسين خدمة العملاء .</a:t>
            </a:r>
          </a:p>
          <a:p>
            <a:pPr algn="r"/>
            <a:r>
              <a:rPr lang="ar-EG" dirty="0"/>
              <a:t>3- تخطيط موارد المؤسسات :</a:t>
            </a:r>
          </a:p>
          <a:p>
            <a:pPr algn="r"/>
            <a:r>
              <a:rPr lang="en-US" dirty="0"/>
              <a:t> : Enterprise Resource Planning (ERP) </a:t>
            </a:r>
            <a:r>
              <a:rPr lang="ar-EG" dirty="0"/>
              <a:t>برنامج لاداره عمليات الاعمال يتتبع موارد الاعمال وحللة التزامات الاعمال . تشترك التطبيقات التي يتكون منها النظام في قاعده بيانات وتتواصل مع بعضها في الوقت الفعلي . ويستخدم لاداره جميع جوانب الاعمال بدءا من تطوير المنتجات حتى خدمة العملاء ومساعده الشركات على تحسين الكفاءه وخفض التكاليف واتخاذ قرارات افضل.</a:t>
            </a:r>
          </a:p>
          <a:p>
            <a:pPr algn="r"/>
            <a:r>
              <a:rPr lang="ar-EG" dirty="0"/>
              <a:t>4- ادارة المعرفه :</a:t>
            </a:r>
          </a:p>
          <a:p>
            <a:pPr algn="r"/>
            <a:r>
              <a:rPr lang="en-US" dirty="0"/>
              <a:t>: Knowledge Management System (KMS) </a:t>
            </a:r>
            <a:r>
              <a:rPr lang="ar-EG" dirty="0"/>
              <a:t>هو عباره عن منصه برمجيه تساعد المؤسسات على التقاط وتخزين وتنظيم وتبادل المعرففه.</a:t>
            </a:r>
          </a:p>
          <a:p>
            <a:pPr algn="r"/>
            <a:r>
              <a:rPr lang="ar-EG" dirty="0"/>
              <a:t>5- اداره محتوى المؤسسه :</a:t>
            </a:r>
          </a:p>
          <a:p>
            <a:pPr algn="r"/>
            <a:r>
              <a:rPr lang="en-US" dirty="0"/>
              <a:t> Enterprise Content Management (ECM) </a:t>
            </a:r>
            <a:r>
              <a:rPr lang="ar-EG" dirty="0"/>
              <a:t>هي مجموعه من الاستراتيجيات والاساليب والادوات المستخدمه لالتقاط المحتوى والمستندات المتعلقه بالعمليات التنظيميه وادارتها وتخزينها وتسليمها .</a:t>
            </a:r>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5913120" y="809752"/>
            <a:ext cx="5913119" cy="5691631"/>
          </a:xfrm>
        </p:spPr>
        <p:txBody>
          <a:bodyPr>
            <a:normAutofit fontScale="92500" lnSpcReduction="10000"/>
          </a:bodyPr>
          <a:lstStyle/>
          <a:p>
            <a:pPr algn="r"/>
            <a:r>
              <a:rPr lang="ar-EG" dirty="0"/>
              <a:t>1) ادت التغييرات التكنولوجيه الاتيه لظهور هذه الشركات وهي :</a:t>
            </a:r>
          </a:p>
          <a:p>
            <a:pPr algn="r"/>
            <a:r>
              <a:rPr lang="ar-EG" dirty="0"/>
              <a:t> 1- ظهور الموبايل </a:t>
            </a:r>
            <a:r>
              <a:rPr lang="en-US" dirty="0"/>
              <a:t> </a:t>
            </a:r>
          </a:p>
          <a:p>
            <a:r>
              <a:rPr lang="en-US" dirty="0"/>
              <a:t>Mobile Digital Platform</a:t>
            </a:r>
          </a:p>
          <a:p>
            <a:pPr algn="r"/>
            <a:r>
              <a:rPr lang="ar-EG" dirty="0"/>
              <a:t>2- استخدام البيانات الضخمه </a:t>
            </a:r>
          </a:p>
          <a:p>
            <a:r>
              <a:rPr lang="en-US" dirty="0"/>
              <a:t>Big Data</a:t>
            </a:r>
          </a:p>
          <a:p>
            <a:pPr algn="r"/>
            <a:r>
              <a:rPr lang="ar-EG" dirty="0"/>
              <a:t>3- الحوسبه السحابيه </a:t>
            </a:r>
          </a:p>
          <a:p>
            <a:r>
              <a:rPr lang="en-US" dirty="0"/>
              <a:t>cloud Computing </a:t>
            </a:r>
          </a:p>
          <a:p>
            <a:pPr algn="r"/>
            <a:r>
              <a:rPr lang="ar-EG" dirty="0"/>
              <a:t>2) الشركه الرقميه هي الشركه التي تعتمد على التواصل رقميا في كل علاقات العمل المهمه للمؤسسه وتتم اداره اصول الشركه الرئيسيه من الوسائل الرقميه </a:t>
            </a:r>
          </a:p>
          <a:p>
            <a:pPr algn="r"/>
            <a:r>
              <a:rPr lang="ar-EG" dirty="0"/>
              <a:t>3) يتم انجاز العمليات التجاريه من خلال الشبكات الرقميه ويتم دعمها بمجموعه من نظم المعلومات .</a:t>
            </a:r>
          </a:p>
          <a:p>
            <a:pPr algn="r"/>
            <a:r>
              <a:rPr lang="ar-EG" dirty="0"/>
              <a:t>4- امثله على هذه الانظمه :</a:t>
            </a:r>
          </a:p>
          <a:p>
            <a:pPr algn="r"/>
            <a:r>
              <a:rPr lang="ar-EG" dirty="0"/>
              <a:t>1. ادارة علاقات العملاء</a:t>
            </a:r>
            <a:r>
              <a:rPr lang="en-US" dirty="0"/>
              <a:t> </a:t>
            </a:r>
            <a:endParaRPr lang="ar-EG" dirty="0"/>
          </a:p>
          <a:p>
            <a:pPr algn="r"/>
            <a:r>
              <a:rPr lang="en-US" dirty="0"/>
              <a:t> Customer Relationship Management (CRM)  </a:t>
            </a:r>
            <a:r>
              <a:rPr lang="ar-EG" dirty="0"/>
              <a:t>هي تقنيه توفر منصه مركزيه لتخزين بيانات العملاء وتتبع تفاعلات المبيعات والدعم ويساعد الشركات على التواصل بالعملاء وتحسين الربحيه وتبسيط العمليات</a:t>
            </a:r>
            <a:r>
              <a:rPr lang="en-US" dirty="0"/>
              <a:t>   </a:t>
            </a:r>
            <a:endParaRPr lang="ar-EG"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r>
              <a:rPr lang="ar-EG" dirty="0"/>
              <a:t>7</a:t>
            </a:r>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264158" y="86868"/>
            <a:ext cx="5038350" cy="6771132"/>
          </a:xfrm>
        </p:spPr>
        <p:txBody>
          <a:bodyPr/>
          <a:lstStyle/>
          <a:p>
            <a:pPr marL="0" indent="0" algn="r">
              <a:buNone/>
            </a:pPr>
            <a:r>
              <a:rPr lang="ar-EG" dirty="0"/>
              <a:t>1- المبيعات والتسويق</a:t>
            </a:r>
          </a:p>
          <a:p>
            <a:pPr marL="0" indent="0" algn="r">
              <a:buNone/>
            </a:pPr>
            <a:r>
              <a:rPr lang="en-US" dirty="0"/>
              <a:t>sales and Marketing : </a:t>
            </a:r>
            <a:r>
              <a:rPr lang="ar-EG" dirty="0"/>
              <a:t>تحديد العملاء ، توعيه العملاء بالمنتج ، بيع المنتج . </a:t>
            </a:r>
          </a:p>
          <a:p>
            <a:pPr marL="0" indent="0" algn="r">
              <a:buNone/>
            </a:pPr>
            <a:r>
              <a:rPr lang="ar-EG" dirty="0"/>
              <a:t>2- التصنيع والانتاج </a:t>
            </a:r>
          </a:p>
          <a:p>
            <a:pPr marL="0" indent="0" algn="r">
              <a:buNone/>
            </a:pPr>
            <a:r>
              <a:rPr lang="en-US" dirty="0"/>
              <a:t>Manufacturing and Production : </a:t>
            </a:r>
            <a:r>
              <a:rPr lang="ar-EG" dirty="0"/>
              <a:t>تجميع المنتج ، التحقق من الجوده ، انتاج فواتير المواد . </a:t>
            </a:r>
          </a:p>
          <a:p>
            <a:pPr marL="0" indent="0" algn="r">
              <a:buNone/>
            </a:pPr>
            <a:r>
              <a:rPr lang="ar-EG" dirty="0"/>
              <a:t>3- الماليه والمحاسبه </a:t>
            </a:r>
          </a:p>
          <a:p>
            <a:pPr marL="0" indent="0" algn="r">
              <a:buNone/>
            </a:pPr>
            <a:r>
              <a:rPr lang="en-US" dirty="0"/>
              <a:t>Finance and accounting : </a:t>
            </a:r>
            <a:r>
              <a:rPr lang="ar-EG" dirty="0"/>
              <a:t>دفع الدائنين ، انشاء القوائم الماليه ، اداره الحسابات النقديه . </a:t>
            </a:r>
          </a:p>
          <a:p>
            <a:pPr marL="0" indent="0" algn="r">
              <a:buNone/>
            </a:pPr>
            <a:r>
              <a:rPr lang="ar-EG" dirty="0"/>
              <a:t>4- الموارد البشريه </a:t>
            </a:r>
          </a:p>
          <a:p>
            <a:pPr marL="0" indent="0" algn="r">
              <a:buNone/>
            </a:pPr>
            <a:r>
              <a:rPr lang="ar-EG" dirty="0"/>
              <a:t> </a:t>
            </a:r>
            <a:r>
              <a:rPr lang="en-US" dirty="0"/>
              <a:t>Human Resources : </a:t>
            </a:r>
            <a:r>
              <a:rPr lang="ar-EG" dirty="0"/>
              <a:t>تعيين الموظفين تقييم الاداء الوظيفي للموظفين تسجيل الموظفين في الخطط المفيده.</a:t>
            </a:r>
          </a:p>
          <a:p>
            <a:pPr marL="0" indent="0" algn="r">
              <a:buNone/>
            </a:pP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5389882" y="82297"/>
            <a:ext cx="6537960" cy="6094983"/>
          </a:xfrm>
        </p:spPr>
        <p:txBody>
          <a:bodyPr>
            <a:normAutofit fontScale="92500" lnSpcReduction="10000"/>
          </a:bodyPr>
          <a:lstStyle/>
          <a:p>
            <a:pPr algn="r"/>
            <a:r>
              <a:rPr lang="ar-EG" dirty="0"/>
              <a:t>6-نظام اداره المستودعات:</a:t>
            </a:r>
            <a:endParaRPr lang="en-US" dirty="0"/>
          </a:p>
          <a:p>
            <a:pPr algn="r"/>
            <a:r>
              <a:rPr lang="en-US" dirty="0"/>
              <a:t> Warehouse Management System (WMS) </a:t>
            </a:r>
            <a:r>
              <a:rPr lang="ar-EG" dirty="0"/>
              <a:t>منصه برمجيه تساعد المؤسسات على اداره مستودعاتها ومخزونها بتتبع حركه البضائع داخل وخارج المستودعات وتحديد افضل الممارسات ومشاركتها .</a:t>
            </a:r>
          </a:p>
          <a:p>
            <a:pPr algn="r"/>
            <a:r>
              <a:rPr lang="ar-EG" dirty="0"/>
              <a:t>5) بعض الخصائص التي تميز الشركات الرقميه :</a:t>
            </a:r>
          </a:p>
          <a:p>
            <a:pPr algn="r"/>
            <a:r>
              <a:rPr lang="ar-EG" dirty="0"/>
              <a:t>1- اداره العلاقات التجاريه المهمه رقميا .</a:t>
            </a:r>
          </a:p>
          <a:p>
            <a:pPr algn="r"/>
            <a:r>
              <a:rPr lang="ar-EG" dirty="0"/>
              <a:t>2- انجاز العمليات التجاريه الاساسيه من خلال الشبكات الرقميه.</a:t>
            </a:r>
          </a:p>
          <a:p>
            <a:pPr algn="r"/>
            <a:r>
              <a:rPr lang="ar-EG" dirty="0"/>
              <a:t>3- اداره الاصول الرئيسيه رقميا .</a:t>
            </a:r>
          </a:p>
          <a:p>
            <a:pPr algn="r"/>
            <a:r>
              <a:rPr lang="ar-EG" dirty="0"/>
              <a:t>4- توفير فرص لاداره وتنظيم عالميه اكثر مرونه وممارسه التحويل الزمني وتتغير المساحه .</a:t>
            </a:r>
          </a:p>
          <a:p>
            <a:pPr algn="r"/>
            <a:r>
              <a:rPr lang="ar-EG" sz="4800" dirty="0"/>
              <a:t> 4) العمليات التجاريه </a:t>
            </a:r>
          </a:p>
          <a:p>
            <a:pPr algn="r"/>
            <a:r>
              <a:rPr lang="en-US" sz="4800" dirty="0"/>
              <a:t>Business processes</a:t>
            </a:r>
            <a:endParaRPr lang="ar-EG" sz="4800" dirty="0"/>
          </a:p>
          <a:p>
            <a:pPr algn="r"/>
            <a:r>
              <a:rPr lang="ar-EG" dirty="0"/>
              <a:t>1- هي جوهر كل عمل وهي الطريقه التي يتم بها تنظيم العمل وتنسيقه وتركيزه داخل الشركات لانتاج منتج او تقديم خدمه .</a:t>
            </a:r>
          </a:p>
          <a:p>
            <a:pPr algn="r"/>
            <a:r>
              <a:rPr lang="ar-EG" dirty="0"/>
              <a:t>2- العمليات التجاريه هي مجموعه من الانشطه يتم القيام بها لانتاج خدمه او منتج ويتم دعم الانشطه من خلال تدفقات المواد والمعلومات والمعرفه بين المشاركين في العمليات التجاريه.</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6065520"/>
            <a:ext cx="661416" cy="425703"/>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643E5890-35F0-03FB-E5D0-0A3FFD850926}"/>
              </a:ext>
            </a:extLst>
          </p:cNvPr>
          <p:cNvGraphicFramePr>
            <a:graphicFrameLocks noGrp="1"/>
          </p:cNvGraphicFramePr>
          <p:nvPr>
            <p:ph sz="quarter" idx="12"/>
            <p:extLst>
              <p:ext uri="{D42A27DB-BD31-4B8C-83A1-F6EECF244321}">
                <p14:modId xmlns:p14="http://schemas.microsoft.com/office/powerpoint/2010/main" val="3682638455"/>
              </p:ext>
            </p:extLst>
          </p:nvPr>
        </p:nvGraphicFramePr>
        <p:xfrm>
          <a:off x="711199" y="1476756"/>
          <a:ext cx="5650992" cy="390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Placeholder 14">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rotWithShape="1">
          <a:blip r:embed="rId8">
            <a:extLst>
              <a:ext uri="{BEBA8EAE-BF5A-486C-A8C5-ECC9F3942E4B}">
                <a14:imgProps xmlns:a14="http://schemas.microsoft.com/office/drawing/2010/main">
                  <a14:imgLayer r:embed="rId9">
                    <a14:imgEffect>
                      <a14:colorTemperature colorTemp="8800"/>
                    </a14:imgEffect>
                  </a14:imgLayer>
                </a14:imgProps>
              </a:ext>
            </a:extLst>
          </a:blip>
          <a:srcRect l="8063" t="-221" r="16451" b="15125"/>
          <a:stretch/>
        </p:blipFill>
        <p:spPr>
          <a:xfrm>
            <a:off x="7254240" y="0"/>
            <a:ext cx="4937760" cy="5577840"/>
          </a:xfr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{0986362B-F719-4532-81C8-FF07F11211A3}tf11964407_win32</Template>
  <TotalTime>1371</TotalTime>
  <Words>1448</Words>
  <Application>Microsoft Office PowerPoint</Application>
  <PresentationFormat>Widescreen</PresentationFormat>
  <Paragraphs>161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Nova Light</vt:lpstr>
      <vt:lpstr>Sagona Book</vt:lpstr>
      <vt:lpstr>Custom</vt:lpstr>
      <vt:lpstr>Business analysis   lecture 2 </vt:lpstr>
      <vt:lpstr>Table of contents .</vt:lpstr>
      <vt:lpstr>1) التعريف الفني الاقتصادي  Organization : Technical Microeconomic  Definition</vt:lpstr>
      <vt:lpstr>3) المنظمه : هي بناء رسمي راسخ يتكون من مجموعه من الحقوق والاتزامات والمسئوليات المتوازنه عبر الزمن بهدف حل المشاكل التي تواجه منظمات الاعمال عند قيامها بأخذ المصادر من البيئه ومعالجتها لانتاج المخرجات .</vt:lpstr>
      <vt:lpstr>2) دورة حياة المنظمات  Life Cycle Of Organizations</vt:lpstr>
      <vt:lpstr> </vt:lpstr>
      <vt:lpstr> 3- الشركات الرقميه   Digital Firms</vt:lpstr>
      <vt:lpstr>PowerPoint Presentation</vt:lpstr>
      <vt:lpstr>PowerPoint Presentation</vt:lpstr>
      <vt:lpstr>5- المنظمات في بيئة الفوكا  Vuca</vt:lpstr>
      <vt:lpstr>6) المنظمات الرشيقه .</vt:lpstr>
      <vt:lpstr>7) المنظمات المستفيده من تحليل الاعمال</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lecture 2</dc:title>
  <dc:creator>chahd raafat</dc:creator>
  <cp:lastModifiedBy>chahd raafat</cp:lastModifiedBy>
  <cp:revision>2</cp:revision>
  <dcterms:created xsi:type="dcterms:W3CDTF">2024-03-12T01:55:42Z</dcterms:created>
  <dcterms:modified xsi:type="dcterms:W3CDTF">2024-03-13T00:47:06Z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