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ba Tarek" userId="47a0c1173a1809eb" providerId="LiveId" clId="{CB8BED58-EDB9-4387-877F-4A0607028D62}"/>
    <pc:docChg chg="addSld delSld modSld">
      <pc:chgData name="Heba Tarek" userId="47a0c1173a1809eb" providerId="LiveId" clId="{CB8BED58-EDB9-4387-877F-4A0607028D62}" dt="2025-07-03T08:38:39.185" v="37" actId="255"/>
      <pc:docMkLst>
        <pc:docMk/>
      </pc:docMkLst>
      <pc:sldChg chg="addSp modSp new mod">
        <pc:chgData name="Heba Tarek" userId="47a0c1173a1809eb" providerId="LiveId" clId="{CB8BED58-EDB9-4387-877F-4A0607028D62}" dt="2025-07-03T08:38:39.185" v="37" actId="255"/>
        <pc:sldMkLst>
          <pc:docMk/>
          <pc:sldMk cId="3364561309" sldId="277"/>
        </pc:sldMkLst>
        <pc:spChg chg="add mod">
          <ac:chgData name="Heba Tarek" userId="47a0c1173a1809eb" providerId="LiveId" clId="{CB8BED58-EDB9-4387-877F-4A0607028D62}" dt="2025-07-03T08:38:39.185" v="37" actId="255"/>
          <ac:spMkLst>
            <pc:docMk/>
            <pc:sldMk cId="3364561309" sldId="277"/>
            <ac:spMk id="3" creationId="{2E6217C8-2BC4-7FEF-3317-10128740028C}"/>
          </ac:spMkLst>
        </pc:spChg>
        <pc:picChg chg="add mod">
          <ac:chgData name="Heba Tarek" userId="47a0c1173a1809eb" providerId="LiveId" clId="{CB8BED58-EDB9-4387-877F-4A0607028D62}" dt="2025-07-03T08:33:51.642" v="3"/>
          <ac:picMkLst>
            <pc:docMk/>
            <pc:sldMk cId="3364561309" sldId="277"/>
            <ac:picMk id="2" creationId="{0E3CD286-6BA4-2395-87F3-8825B1605373}"/>
          </ac:picMkLst>
        </pc:picChg>
        <pc:picChg chg="add mod">
          <ac:chgData name="Heba Tarek" userId="47a0c1173a1809eb" providerId="LiveId" clId="{CB8BED58-EDB9-4387-877F-4A0607028D62}" dt="2025-07-03T08:37:04.353" v="20" actId="1076"/>
          <ac:picMkLst>
            <pc:docMk/>
            <pc:sldMk cId="3364561309" sldId="277"/>
            <ac:picMk id="5" creationId="{D7D9FCF0-912C-B4AE-C957-7AC9C25047CB}"/>
          </ac:picMkLst>
        </pc:picChg>
      </pc:sldChg>
      <pc:sldChg chg="add del">
        <pc:chgData name="Heba Tarek" userId="47a0c1173a1809eb" providerId="LiveId" clId="{CB8BED58-EDB9-4387-877F-4A0607028D62}" dt="2025-07-03T08:33:46.576" v="2" actId="2696"/>
        <pc:sldMkLst>
          <pc:docMk/>
          <pc:sldMk cId="1706445733" sldId="27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EBB5D-1966-490D-B1B6-A7E35FC322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D12BFF-FFCD-4D4D-A228-FC5649516F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AEF95D-FF26-4B2F-BF2D-8537A73F3EF8}"/>
              </a:ext>
            </a:extLst>
          </p:cNvPr>
          <p:cNvSpPr>
            <a:spLocks noGrp="1"/>
          </p:cNvSpPr>
          <p:nvPr>
            <p:ph type="dt" sz="half" idx="10"/>
          </p:nvPr>
        </p:nvSpPr>
        <p:spPr/>
        <p:txBody>
          <a:bodyPr/>
          <a:lstStyle/>
          <a:p>
            <a:fld id="{CAF8D6E2-959F-4EAB-B53A-D0A88F3560D9}" type="datetimeFigureOut">
              <a:rPr lang="en-US" smtClean="0"/>
              <a:t>7/3/2025</a:t>
            </a:fld>
            <a:endParaRPr lang="en-US"/>
          </a:p>
        </p:txBody>
      </p:sp>
      <p:sp>
        <p:nvSpPr>
          <p:cNvPr id="5" name="Footer Placeholder 4">
            <a:extLst>
              <a:ext uri="{FF2B5EF4-FFF2-40B4-BE49-F238E27FC236}">
                <a16:creationId xmlns:a16="http://schemas.microsoft.com/office/drawing/2014/main" id="{6E134782-5995-4B6D-9013-7FB14748DE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F6F02-0750-4845-B54C-42DF99C6F06A}"/>
              </a:ext>
            </a:extLst>
          </p:cNvPr>
          <p:cNvSpPr>
            <a:spLocks noGrp="1"/>
          </p:cNvSpPr>
          <p:nvPr>
            <p:ph type="sldNum" sz="quarter" idx="12"/>
          </p:nvPr>
        </p:nvSpPr>
        <p:spPr/>
        <p:txBody>
          <a:bodyPr/>
          <a:lstStyle/>
          <a:p>
            <a:fld id="{6F019561-396D-4ED7-BCE5-6A1945A08896}" type="slidenum">
              <a:rPr lang="en-US" smtClean="0"/>
              <a:t>‹#›</a:t>
            </a:fld>
            <a:endParaRPr lang="en-US"/>
          </a:p>
        </p:txBody>
      </p:sp>
    </p:spTree>
    <p:extLst>
      <p:ext uri="{BB962C8B-B14F-4D97-AF65-F5344CB8AC3E}">
        <p14:creationId xmlns:p14="http://schemas.microsoft.com/office/powerpoint/2010/main" val="4071981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0FCE-203B-4BEC-9AAD-D84A091294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A4FF54-A78D-49A5-A3D1-E7AEBB4232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EB4AF-2E13-467F-B901-B224F16840D5}"/>
              </a:ext>
            </a:extLst>
          </p:cNvPr>
          <p:cNvSpPr>
            <a:spLocks noGrp="1"/>
          </p:cNvSpPr>
          <p:nvPr>
            <p:ph type="dt" sz="half" idx="10"/>
          </p:nvPr>
        </p:nvSpPr>
        <p:spPr/>
        <p:txBody>
          <a:bodyPr/>
          <a:lstStyle/>
          <a:p>
            <a:fld id="{CAF8D6E2-959F-4EAB-B53A-D0A88F3560D9}" type="datetimeFigureOut">
              <a:rPr lang="en-US" smtClean="0"/>
              <a:t>7/3/2025</a:t>
            </a:fld>
            <a:endParaRPr lang="en-US"/>
          </a:p>
        </p:txBody>
      </p:sp>
      <p:sp>
        <p:nvSpPr>
          <p:cNvPr id="5" name="Footer Placeholder 4">
            <a:extLst>
              <a:ext uri="{FF2B5EF4-FFF2-40B4-BE49-F238E27FC236}">
                <a16:creationId xmlns:a16="http://schemas.microsoft.com/office/drawing/2014/main" id="{B86A830A-BC07-44FD-9093-E2348D524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5D45B-2055-4F87-A800-C74D25D4ED4D}"/>
              </a:ext>
            </a:extLst>
          </p:cNvPr>
          <p:cNvSpPr>
            <a:spLocks noGrp="1"/>
          </p:cNvSpPr>
          <p:nvPr>
            <p:ph type="sldNum" sz="quarter" idx="12"/>
          </p:nvPr>
        </p:nvSpPr>
        <p:spPr/>
        <p:txBody>
          <a:bodyPr/>
          <a:lstStyle/>
          <a:p>
            <a:fld id="{6F019561-396D-4ED7-BCE5-6A1945A08896}" type="slidenum">
              <a:rPr lang="en-US" smtClean="0"/>
              <a:t>‹#›</a:t>
            </a:fld>
            <a:endParaRPr lang="en-US"/>
          </a:p>
        </p:txBody>
      </p:sp>
    </p:spTree>
    <p:extLst>
      <p:ext uri="{BB962C8B-B14F-4D97-AF65-F5344CB8AC3E}">
        <p14:creationId xmlns:p14="http://schemas.microsoft.com/office/powerpoint/2010/main" val="3838442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A1B88D-9A7A-4EE2-AEF4-7F3D3A6491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6D0E52-5E4A-4A8E-ACDC-5A0CBABB91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5FFA3-6674-4CED-8816-E1EA70AC7B3C}"/>
              </a:ext>
            </a:extLst>
          </p:cNvPr>
          <p:cNvSpPr>
            <a:spLocks noGrp="1"/>
          </p:cNvSpPr>
          <p:nvPr>
            <p:ph type="dt" sz="half" idx="10"/>
          </p:nvPr>
        </p:nvSpPr>
        <p:spPr/>
        <p:txBody>
          <a:bodyPr/>
          <a:lstStyle/>
          <a:p>
            <a:fld id="{CAF8D6E2-959F-4EAB-B53A-D0A88F3560D9}" type="datetimeFigureOut">
              <a:rPr lang="en-US" smtClean="0"/>
              <a:t>7/3/2025</a:t>
            </a:fld>
            <a:endParaRPr lang="en-US"/>
          </a:p>
        </p:txBody>
      </p:sp>
      <p:sp>
        <p:nvSpPr>
          <p:cNvPr id="5" name="Footer Placeholder 4">
            <a:extLst>
              <a:ext uri="{FF2B5EF4-FFF2-40B4-BE49-F238E27FC236}">
                <a16:creationId xmlns:a16="http://schemas.microsoft.com/office/drawing/2014/main" id="{EB74AC04-A489-472D-B6C7-8124D2857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E6049F-3AF0-4F16-8C92-9AFCB78CF8E8}"/>
              </a:ext>
            </a:extLst>
          </p:cNvPr>
          <p:cNvSpPr>
            <a:spLocks noGrp="1"/>
          </p:cNvSpPr>
          <p:nvPr>
            <p:ph type="sldNum" sz="quarter" idx="12"/>
          </p:nvPr>
        </p:nvSpPr>
        <p:spPr/>
        <p:txBody>
          <a:bodyPr/>
          <a:lstStyle/>
          <a:p>
            <a:fld id="{6F019561-396D-4ED7-BCE5-6A1945A08896}" type="slidenum">
              <a:rPr lang="en-US" smtClean="0"/>
              <a:t>‹#›</a:t>
            </a:fld>
            <a:endParaRPr lang="en-US"/>
          </a:p>
        </p:txBody>
      </p:sp>
    </p:spTree>
    <p:extLst>
      <p:ext uri="{BB962C8B-B14F-4D97-AF65-F5344CB8AC3E}">
        <p14:creationId xmlns:p14="http://schemas.microsoft.com/office/powerpoint/2010/main" val="222037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75B7D-46CE-44AE-9DBA-93C3D0494E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91EF22-EDF9-4528-B480-8D96725087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EEF91-0574-4183-B79C-FC7362504B5B}"/>
              </a:ext>
            </a:extLst>
          </p:cNvPr>
          <p:cNvSpPr>
            <a:spLocks noGrp="1"/>
          </p:cNvSpPr>
          <p:nvPr>
            <p:ph type="dt" sz="half" idx="10"/>
          </p:nvPr>
        </p:nvSpPr>
        <p:spPr/>
        <p:txBody>
          <a:bodyPr/>
          <a:lstStyle/>
          <a:p>
            <a:fld id="{CAF8D6E2-959F-4EAB-B53A-D0A88F3560D9}" type="datetimeFigureOut">
              <a:rPr lang="en-US" smtClean="0"/>
              <a:t>7/3/2025</a:t>
            </a:fld>
            <a:endParaRPr lang="en-US"/>
          </a:p>
        </p:txBody>
      </p:sp>
      <p:sp>
        <p:nvSpPr>
          <p:cNvPr id="5" name="Footer Placeholder 4">
            <a:extLst>
              <a:ext uri="{FF2B5EF4-FFF2-40B4-BE49-F238E27FC236}">
                <a16:creationId xmlns:a16="http://schemas.microsoft.com/office/drawing/2014/main" id="{65D37A1E-0E0D-4C21-BCF5-A1008A624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17E1F-9E49-4095-9A63-2AAB9D4E0CBD}"/>
              </a:ext>
            </a:extLst>
          </p:cNvPr>
          <p:cNvSpPr>
            <a:spLocks noGrp="1"/>
          </p:cNvSpPr>
          <p:nvPr>
            <p:ph type="sldNum" sz="quarter" idx="12"/>
          </p:nvPr>
        </p:nvSpPr>
        <p:spPr/>
        <p:txBody>
          <a:bodyPr/>
          <a:lstStyle/>
          <a:p>
            <a:fld id="{6F019561-396D-4ED7-BCE5-6A1945A08896}" type="slidenum">
              <a:rPr lang="en-US" smtClean="0"/>
              <a:t>‹#›</a:t>
            </a:fld>
            <a:endParaRPr lang="en-US"/>
          </a:p>
        </p:txBody>
      </p:sp>
    </p:spTree>
    <p:extLst>
      <p:ext uri="{BB962C8B-B14F-4D97-AF65-F5344CB8AC3E}">
        <p14:creationId xmlns:p14="http://schemas.microsoft.com/office/powerpoint/2010/main" val="317170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FBAB-AA7D-4AA6-913E-BB0BED877C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5B8491-24E2-40AA-9714-213EA088EC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7A7C70-92A0-42EF-BB12-7E78FA78ED2B}"/>
              </a:ext>
            </a:extLst>
          </p:cNvPr>
          <p:cNvSpPr>
            <a:spLocks noGrp="1"/>
          </p:cNvSpPr>
          <p:nvPr>
            <p:ph type="dt" sz="half" idx="10"/>
          </p:nvPr>
        </p:nvSpPr>
        <p:spPr/>
        <p:txBody>
          <a:bodyPr/>
          <a:lstStyle/>
          <a:p>
            <a:fld id="{CAF8D6E2-959F-4EAB-B53A-D0A88F3560D9}" type="datetimeFigureOut">
              <a:rPr lang="en-US" smtClean="0"/>
              <a:t>7/3/2025</a:t>
            </a:fld>
            <a:endParaRPr lang="en-US"/>
          </a:p>
        </p:txBody>
      </p:sp>
      <p:sp>
        <p:nvSpPr>
          <p:cNvPr id="5" name="Footer Placeholder 4">
            <a:extLst>
              <a:ext uri="{FF2B5EF4-FFF2-40B4-BE49-F238E27FC236}">
                <a16:creationId xmlns:a16="http://schemas.microsoft.com/office/drawing/2014/main" id="{01D1780D-8FF6-41C6-AD08-826C77BDD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CB1215-9CF3-4D66-93C5-490A565BF727}"/>
              </a:ext>
            </a:extLst>
          </p:cNvPr>
          <p:cNvSpPr>
            <a:spLocks noGrp="1"/>
          </p:cNvSpPr>
          <p:nvPr>
            <p:ph type="sldNum" sz="quarter" idx="12"/>
          </p:nvPr>
        </p:nvSpPr>
        <p:spPr/>
        <p:txBody>
          <a:bodyPr/>
          <a:lstStyle/>
          <a:p>
            <a:fld id="{6F019561-396D-4ED7-BCE5-6A1945A08896}" type="slidenum">
              <a:rPr lang="en-US" smtClean="0"/>
              <a:t>‹#›</a:t>
            </a:fld>
            <a:endParaRPr lang="en-US"/>
          </a:p>
        </p:txBody>
      </p:sp>
    </p:spTree>
    <p:extLst>
      <p:ext uri="{BB962C8B-B14F-4D97-AF65-F5344CB8AC3E}">
        <p14:creationId xmlns:p14="http://schemas.microsoft.com/office/powerpoint/2010/main" val="2563353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9715-AA30-4262-8D8C-C3FD9DEB28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77782E-0081-46D3-A594-E531BB7AE2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082EFC-AF67-4324-B28C-C5A402257A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404433-AC26-4569-9750-605C4CA5B2CE}"/>
              </a:ext>
            </a:extLst>
          </p:cNvPr>
          <p:cNvSpPr>
            <a:spLocks noGrp="1"/>
          </p:cNvSpPr>
          <p:nvPr>
            <p:ph type="dt" sz="half" idx="10"/>
          </p:nvPr>
        </p:nvSpPr>
        <p:spPr/>
        <p:txBody>
          <a:bodyPr/>
          <a:lstStyle/>
          <a:p>
            <a:fld id="{CAF8D6E2-959F-4EAB-B53A-D0A88F3560D9}" type="datetimeFigureOut">
              <a:rPr lang="en-US" smtClean="0"/>
              <a:t>7/3/2025</a:t>
            </a:fld>
            <a:endParaRPr lang="en-US"/>
          </a:p>
        </p:txBody>
      </p:sp>
      <p:sp>
        <p:nvSpPr>
          <p:cNvPr id="6" name="Footer Placeholder 5">
            <a:extLst>
              <a:ext uri="{FF2B5EF4-FFF2-40B4-BE49-F238E27FC236}">
                <a16:creationId xmlns:a16="http://schemas.microsoft.com/office/drawing/2014/main" id="{C4B408FF-E008-460C-9134-6F1B9E9293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FE426F-831F-4FA9-8533-F1C42ABCBFAB}"/>
              </a:ext>
            </a:extLst>
          </p:cNvPr>
          <p:cNvSpPr>
            <a:spLocks noGrp="1"/>
          </p:cNvSpPr>
          <p:nvPr>
            <p:ph type="sldNum" sz="quarter" idx="12"/>
          </p:nvPr>
        </p:nvSpPr>
        <p:spPr/>
        <p:txBody>
          <a:bodyPr/>
          <a:lstStyle/>
          <a:p>
            <a:fld id="{6F019561-396D-4ED7-BCE5-6A1945A08896}" type="slidenum">
              <a:rPr lang="en-US" smtClean="0"/>
              <a:t>‹#›</a:t>
            </a:fld>
            <a:endParaRPr lang="en-US"/>
          </a:p>
        </p:txBody>
      </p:sp>
    </p:spTree>
    <p:extLst>
      <p:ext uri="{BB962C8B-B14F-4D97-AF65-F5344CB8AC3E}">
        <p14:creationId xmlns:p14="http://schemas.microsoft.com/office/powerpoint/2010/main" val="207834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7B704-272C-48D4-B98C-A26792A2C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AE6329-4B52-4A99-9CF2-6D847452C1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2C0275-8855-470B-8F78-A7EDDC4A92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B8648A-B2F2-4EBD-90BD-E2793336D8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406B55-3956-4A25-8880-171899BCCF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C6B1E8-D07E-4D0E-A298-DC1039E19964}"/>
              </a:ext>
            </a:extLst>
          </p:cNvPr>
          <p:cNvSpPr>
            <a:spLocks noGrp="1"/>
          </p:cNvSpPr>
          <p:nvPr>
            <p:ph type="dt" sz="half" idx="10"/>
          </p:nvPr>
        </p:nvSpPr>
        <p:spPr/>
        <p:txBody>
          <a:bodyPr/>
          <a:lstStyle/>
          <a:p>
            <a:fld id="{CAF8D6E2-959F-4EAB-B53A-D0A88F3560D9}" type="datetimeFigureOut">
              <a:rPr lang="en-US" smtClean="0"/>
              <a:t>7/3/2025</a:t>
            </a:fld>
            <a:endParaRPr lang="en-US"/>
          </a:p>
        </p:txBody>
      </p:sp>
      <p:sp>
        <p:nvSpPr>
          <p:cNvPr id="8" name="Footer Placeholder 7">
            <a:extLst>
              <a:ext uri="{FF2B5EF4-FFF2-40B4-BE49-F238E27FC236}">
                <a16:creationId xmlns:a16="http://schemas.microsoft.com/office/drawing/2014/main" id="{4014075E-7935-4173-A99D-BFCB9EA6FF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E8DE6A-AB71-45D2-A401-FE58CAED9571}"/>
              </a:ext>
            </a:extLst>
          </p:cNvPr>
          <p:cNvSpPr>
            <a:spLocks noGrp="1"/>
          </p:cNvSpPr>
          <p:nvPr>
            <p:ph type="sldNum" sz="quarter" idx="12"/>
          </p:nvPr>
        </p:nvSpPr>
        <p:spPr/>
        <p:txBody>
          <a:bodyPr/>
          <a:lstStyle/>
          <a:p>
            <a:fld id="{6F019561-396D-4ED7-BCE5-6A1945A08896}" type="slidenum">
              <a:rPr lang="en-US" smtClean="0"/>
              <a:t>‹#›</a:t>
            </a:fld>
            <a:endParaRPr lang="en-US"/>
          </a:p>
        </p:txBody>
      </p:sp>
    </p:spTree>
    <p:extLst>
      <p:ext uri="{BB962C8B-B14F-4D97-AF65-F5344CB8AC3E}">
        <p14:creationId xmlns:p14="http://schemas.microsoft.com/office/powerpoint/2010/main" val="2560129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F1AA-FA91-4622-A6FB-52020DFF8C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568051-4E2F-4E29-958B-6C976E5E05A9}"/>
              </a:ext>
            </a:extLst>
          </p:cNvPr>
          <p:cNvSpPr>
            <a:spLocks noGrp="1"/>
          </p:cNvSpPr>
          <p:nvPr>
            <p:ph type="dt" sz="half" idx="10"/>
          </p:nvPr>
        </p:nvSpPr>
        <p:spPr/>
        <p:txBody>
          <a:bodyPr/>
          <a:lstStyle/>
          <a:p>
            <a:fld id="{CAF8D6E2-959F-4EAB-B53A-D0A88F3560D9}" type="datetimeFigureOut">
              <a:rPr lang="en-US" smtClean="0"/>
              <a:t>7/3/2025</a:t>
            </a:fld>
            <a:endParaRPr lang="en-US"/>
          </a:p>
        </p:txBody>
      </p:sp>
      <p:sp>
        <p:nvSpPr>
          <p:cNvPr id="4" name="Footer Placeholder 3">
            <a:extLst>
              <a:ext uri="{FF2B5EF4-FFF2-40B4-BE49-F238E27FC236}">
                <a16:creationId xmlns:a16="http://schemas.microsoft.com/office/drawing/2014/main" id="{18ED3389-F95D-48FF-B39E-1CA029946F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6E9E2F-04F3-4124-9E8D-BF2CD3421EE2}"/>
              </a:ext>
            </a:extLst>
          </p:cNvPr>
          <p:cNvSpPr>
            <a:spLocks noGrp="1"/>
          </p:cNvSpPr>
          <p:nvPr>
            <p:ph type="sldNum" sz="quarter" idx="12"/>
          </p:nvPr>
        </p:nvSpPr>
        <p:spPr/>
        <p:txBody>
          <a:bodyPr/>
          <a:lstStyle/>
          <a:p>
            <a:fld id="{6F019561-396D-4ED7-BCE5-6A1945A08896}" type="slidenum">
              <a:rPr lang="en-US" smtClean="0"/>
              <a:t>‹#›</a:t>
            </a:fld>
            <a:endParaRPr lang="en-US"/>
          </a:p>
        </p:txBody>
      </p:sp>
    </p:spTree>
    <p:extLst>
      <p:ext uri="{BB962C8B-B14F-4D97-AF65-F5344CB8AC3E}">
        <p14:creationId xmlns:p14="http://schemas.microsoft.com/office/powerpoint/2010/main" val="4285218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340E2-F30B-4E4C-8DDC-AF51D1CD7DD0}"/>
              </a:ext>
            </a:extLst>
          </p:cNvPr>
          <p:cNvSpPr>
            <a:spLocks noGrp="1"/>
          </p:cNvSpPr>
          <p:nvPr>
            <p:ph type="dt" sz="half" idx="10"/>
          </p:nvPr>
        </p:nvSpPr>
        <p:spPr/>
        <p:txBody>
          <a:bodyPr/>
          <a:lstStyle/>
          <a:p>
            <a:fld id="{CAF8D6E2-959F-4EAB-B53A-D0A88F3560D9}" type="datetimeFigureOut">
              <a:rPr lang="en-US" smtClean="0"/>
              <a:t>7/3/2025</a:t>
            </a:fld>
            <a:endParaRPr lang="en-US"/>
          </a:p>
        </p:txBody>
      </p:sp>
      <p:sp>
        <p:nvSpPr>
          <p:cNvPr id="3" name="Footer Placeholder 2">
            <a:extLst>
              <a:ext uri="{FF2B5EF4-FFF2-40B4-BE49-F238E27FC236}">
                <a16:creationId xmlns:a16="http://schemas.microsoft.com/office/drawing/2014/main" id="{DDDAE262-5C65-430D-8427-B1C7C633C7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CE4E10-4959-4245-B9EA-B444364E72BE}"/>
              </a:ext>
            </a:extLst>
          </p:cNvPr>
          <p:cNvSpPr>
            <a:spLocks noGrp="1"/>
          </p:cNvSpPr>
          <p:nvPr>
            <p:ph type="sldNum" sz="quarter" idx="12"/>
          </p:nvPr>
        </p:nvSpPr>
        <p:spPr/>
        <p:txBody>
          <a:bodyPr/>
          <a:lstStyle/>
          <a:p>
            <a:fld id="{6F019561-396D-4ED7-BCE5-6A1945A08896}" type="slidenum">
              <a:rPr lang="en-US" smtClean="0"/>
              <a:t>‹#›</a:t>
            </a:fld>
            <a:endParaRPr lang="en-US"/>
          </a:p>
        </p:txBody>
      </p:sp>
    </p:spTree>
    <p:extLst>
      <p:ext uri="{BB962C8B-B14F-4D97-AF65-F5344CB8AC3E}">
        <p14:creationId xmlns:p14="http://schemas.microsoft.com/office/powerpoint/2010/main" val="1106066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4FDB-24C5-402E-B682-1F3E8129C4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BD45B5-C330-477F-8F1A-4526C0CA21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23F35E-83EF-46CA-ACFD-0A2A3FBC8A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8A3A06-E969-4F85-AF9A-7A8CD4040610}"/>
              </a:ext>
            </a:extLst>
          </p:cNvPr>
          <p:cNvSpPr>
            <a:spLocks noGrp="1"/>
          </p:cNvSpPr>
          <p:nvPr>
            <p:ph type="dt" sz="half" idx="10"/>
          </p:nvPr>
        </p:nvSpPr>
        <p:spPr/>
        <p:txBody>
          <a:bodyPr/>
          <a:lstStyle/>
          <a:p>
            <a:fld id="{CAF8D6E2-959F-4EAB-B53A-D0A88F3560D9}" type="datetimeFigureOut">
              <a:rPr lang="en-US" smtClean="0"/>
              <a:t>7/3/2025</a:t>
            </a:fld>
            <a:endParaRPr lang="en-US"/>
          </a:p>
        </p:txBody>
      </p:sp>
      <p:sp>
        <p:nvSpPr>
          <p:cNvPr id="6" name="Footer Placeholder 5">
            <a:extLst>
              <a:ext uri="{FF2B5EF4-FFF2-40B4-BE49-F238E27FC236}">
                <a16:creationId xmlns:a16="http://schemas.microsoft.com/office/drawing/2014/main" id="{4BC82ADE-A87B-4D69-920C-2564067F0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3AA16F-AC94-4FF7-A2C4-804420106A0B}"/>
              </a:ext>
            </a:extLst>
          </p:cNvPr>
          <p:cNvSpPr>
            <a:spLocks noGrp="1"/>
          </p:cNvSpPr>
          <p:nvPr>
            <p:ph type="sldNum" sz="quarter" idx="12"/>
          </p:nvPr>
        </p:nvSpPr>
        <p:spPr/>
        <p:txBody>
          <a:bodyPr/>
          <a:lstStyle/>
          <a:p>
            <a:fld id="{6F019561-396D-4ED7-BCE5-6A1945A08896}" type="slidenum">
              <a:rPr lang="en-US" smtClean="0"/>
              <a:t>‹#›</a:t>
            </a:fld>
            <a:endParaRPr lang="en-US"/>
          </a:p>
        </p:txBody>
      </p:sp>
    </p:spTree>
    <p:extLst>
      <p:ext uri="{BB962C8B-B14F-4D97-AF65-F5344CB8AC3E}">
        <p14:creationId xmlns:p14="http://schemas.microsoft.com/office/powerpoint/2010/main" val="1148775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08BC-A0EE-4C50-A80E-55F91B6D50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875DD7-FF06-4081-A3FD-668C304156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AECAF2-4466-44E9-8A65-E9BCBCCA1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FEBC82-EEBC-4B46-BAA5-B4AE729C6484}"/>
              </a:ext>
            </a:extLst>
          </p:cNvPr>
          <p:cNvSpPr>
            <a:spLocks noGrp="1"/>
          </p:cNvSpPr>
          <p:nvPr>
            <p:ph type="dt" sz="half" idx="10"/>
          </p:nvPr>
        </p:nvSpPr>
        <p:spPr/>
        <p:txBody>
          <a:bodyPr/>
          <a:lstStyle/>
          <a:p>
            <a:fld id="{CAF8D6E2-959F-4EAB-B53A-D0A88F3560D9}" type="datetimeFigureOut">
              <a:rPr lang="en-US" smtClean="0"/>
              <a:t>7/3/2025</a:t>
            </a:fld>
            <a:endParaRPr lang="en-US"/>
          </a:p>
        </p:txBody>
      </p:sp>
      <p:sp>
        <p:nvSpPr>
          <p:cNvPr id="6" name="Footer Placeholder 5">
            <a:extLst>
              <a:ext uri="{FF2B5EF4-FFF2-40B4-BE49-F238E27FC236}">
                <a16:creationId xmlns:a16="http://schemas.microsoft.com/office/drawing/2014/main" id="{07E89BA2-2B3F-4C05-A72E-906DDC465F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FD6DC1-6210-4F4B-A79A-BA15DA5C7539}"/>
              </a:ext>
            </a:extLst>
          </p:cNvPr>
          <p:cNvSpPr>
            <a:spLocks noGrp="1"/>
          </p:cNvSpPr>
          <p:nvPr>
            <p:ph type="sldNum" sz="quarter" idx="12"/>
          </p:nvPr>
        </p:nvSpPr>
        <p:spPr/>
        <p:txBody>
          <a:bodyPr/>
          <a:lstStyle/>
          <a:p>
            <a:fld id="{6F019561-396D-4ED7-BCE5-6A1945A08896}" type="slidenum">
              <a:rPr lang="en-US" smtClean="0"/>
              <a:t>‹#›</a:t>
            </a:fld>
            <a:endParaRPr lang="en-US"/>
          </a:p>
        </p:txBody>
      </p:sp>
    </p:spTree>
    <p:extLst>
      <p:ext uri="{BB962C8B-B14F-4D97-AF65-F5344CB8AC3E}">
        <p14:creationId xmlns:p14="http://schemas.microsoft.com/office/powerpoint/2010/main" val="721814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7F56EA-5916-43A8-BB85-7477712279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7DBD6A-02D3-474A-A77B-018F58A7D2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04251-D1DE-4713-B530-B9209947E5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8D6E2-959F-4EAB-B53A-D0A88F3560D9}" type="datetimeFigureOut">
              <a:rPr lang="en-US" smtClean="0"/>
              <a:t>7/3/2025</a:t>
            </a:fld>
            <a:endParaRPr lang="en-US"/>
          </a:p>
        </p:txBody>
      </p:sp>
      <p:sp>
        <p:nvSpPr>
          <p:cNvPr id="5" name="Footer Placeholder 4">
            <a:extLst>
              <a:ext uri="{FF2B5EF4-FFF2-40B4-BE49-F238E27FC236}">
                <a16:creationId xmlns:a16="http://schemas.microsoft.com/office/drawing/2014/main" id="{0D6F1172-6512-4EF2-9E36-CA2D843B2F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D045C8-39A2-4A48-9309-AF8CF8FA3C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19561-396D-4ED7-BCE5-6A1945A08896}" type="slidenum">
              <a:rPr lang="en-US" smtClean="0"/>
              <a:t>‹#›</a:t>
            </a:fld>
            <a:endParaRPr lang="en-US"/>
          </a:p>
        </p:txBody>
      </p:sp>
    </p:spTree>
    <p:extLst>
      <p:ext uri="{BB962C8B-B14F-4D97-AF65-F5344CB8AC3E}">
        <p14:creationId xmlns:p14="http://schemas.microsoft.com/office/powerpoint/2010/main" val="265769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nanditapore/healthcare-diabetes"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4">
            <a:extLst>
              <a:ext uri="{FF2B5EF4-FFF2-40B4-BE49-F238E27FC236}">
                <a16:creationId xmlns:a16="http://schemas.microsoft.com/office/drawing/2014/main" id="{0AD4958A-39A3-6F86-37E7-85CE5F5E4562}"/>
              </a:ext>
            </a:extLst>
          </p:cNvPr>
          <p:cNvPicPr>
            <a:picLocks noChangeAspect="1"/>
          </p:cNvPicPr>
          <p:nvPr/>
        </p:nvPicPr>
        <p:blipFill>
          <a:blip r:embed="rId2"/>
          <a:srcRect t="23846" b="23846"/>
          <a:stretch/>
        </p:blipFill>
        <p:spPr>
          <a:xfrm>
            <a:off x="2913529" y="-152400"/>
            <a:ext cx="6499413" cy="2680447"/>
          </a:xfrm>
          <a:prstGeom prst="rect">
            <a:avLst/>
          </a:prstGeom>
        </p:spPr>
      </p:pic>
      <p:pic>
        <p:nvPicPr>
          <p:cNvPr id="10" name="Picture 9">
            <a:extLst>
              <a:ext uri="{FF2B5EF4-FFF2-40B4-BE49-F238E27FC236}">
                <a16:creationId xmlns:a16="http://schemas.microsoft.com/office/drawing/2014/main" id="{EDBE5DE3-BB39-81BF-5969-D4A6DDC95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8306" y="3048000"/>
            <a:ext cx="4903694" cy="4292147"/>
          </a:xfrm>
          <a:prstGeom prst="rect">
            <a:avLst/>
          </a:prstGeom>
        </p:spPr>
      </p:pic>
      <p:sp>
        <p:nvSpPr>
          <p:cNvPr id="17" name="TextBox 16">
            <a:extLst>
              <a:ext uri="{FF2B5EF4-FFF2-40B4-BE49-F238E27FC236}">
                <a16:creationId xmlns:a16="http://schemas.microsoft.com/office/drawing/2014/main" id="{A100B097-F68F-8E2D-C413-F1E7D21E928C}"/>
              </a:ext>
            </a:extLst>
          </p:cNvPr>
          <p:cNvSpPr txBox="1"/>
          <p:nvPr/>
        </p:nvSpPr>
        <p:spPr>
          <a:xfrm>
            <a:off x="331694" y="4329954"/>
            <a:ext cx="4061012" cy="2246769"/>
          </a:xfrm>
          <a:prstGeom prst="rect">
            <a:avLst/>
          </a:prstGeom>
          <a:noFill/>
        </p:spPr>
        <p:txBody>
          <a:bodyPr wrap="square" rtlCol="0">
            <a:spAutoFit/>
          </a:bodyPr>
          <a:lstStyle/>
          <a:p>
            <a:r>
              <a:rPr lang="en-US" sz="2800" b="1" dirty="0"/>
              <a:t>Prepared By:</a:t>
            </a:r>
          </a:p>
          <a:p>
            <a:r>
              <a:rPr lang="en-US" sz="2800" b="1" dirty="0"/>
              <a:t>Heba Allah Tarek</a:t>
            </a:r>
          </a:p>
          <a:p>
            <a:r>
              <a:rPr lang="en-US" sz="2800" b="1" dirty="0"/>
              <a:t>Omar Mohamed</a:t>
            </a:r>
          </a:p>
          <a:p>
            <a:r>
              <a:rPr lang="en-US" sz="2800" b="1" dirty="0"/>
              <a:t>Omar Saad</a:t>
            </a:r>
          </a:p>
          <a:p>
            <a:r>
              <a:rPr lang="en-US" sz="2800" b="1" dirty="0"/>
              <a:t>Eslam Ayman</a:t>
            </a:r>
          </a:p>
        </p:txBody>
      </p:sp>
      <p:sp>
        <p:nvSpPr>
          <p:cNvPr id="18" name="TextBox 17">
            <a:extLst>
              <a:ext uri="{FF2B5EF4-FFF2-40B4-BE49-F238E27FC236}">
                <a16:creationId xmlns:a16="http://schemas.microsoft.com/office/drawing/2014/main" id="{4DA4197C-A95E-BAED-291C-134A7D6A22D0}"/>
              </a:ext>
            </a:extLst>
          </p:cNvPr>
          <p:cNvSpPr txBox="1"/>
          <p:nvPr/>
        </p:nvSpPr>
        <p:spPr>
          <a:xfrm>
            <a:off x="3890844" y="2597986"/>
            <a:ext cx="4410312" cy="646331"/>
          </a:xfrm>
          <a:prstGeom prst="rect">
            <a:avLst/>
          </a:prstGeom>
          <a:noFill/>
        </p:spPr>
        <p:txBody>
          <a:bodyPr wrap="square" rtlCol="0">
            <a:spAutoFit/>
          </a:bodyPr>
          <a:lstStyle/>
          <a:p>
            <a:r>
              <a:rPr lang="en-US" sz="3600" b="1" dirty="0">
                <a:solidFill>
                  <a:srgbClr val="0070C0"/>
                </a:solidFill>
                <a:effectLst>
                  <a:outerShdw blurRad="38100" dist="38100" dir="2700000" algn="tl">
                    <a:srgbClr val="000000">
                      <a:alpha val="43137"/>
                    </a:srgbClr>
                  </a:outerShdw>
                </a:effectLst>
              </a:rPr>
              <a:t>Healthcare Diabetes </a:t>
            </a:r>
          </a:p>
        </p:txBody>
      </p:sp>
    </p:spTree>
    <p:extLst>
      <p:ext uri="{BB962C8B-B14F-4D97-AF65-F5344CB8AC3E}">
        <p14:creationId xmlns:p14="http://schemas.microsoft.com/office/powerpoint/2010/main" val="2229825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25A1A2-73E2-45B5-C946-3AB8A0E1C90B}"/>
              </a:ext>
            </a:extLst>
          </p:cNvPr>
          <p:cNvPicPr>
            <a:picLocks noChangeAspect="1"/>
          </p:cNvPicPr>
          <p:nvPr/>
        </p:nvPicPr>
        <p:blipFill>
          <a:blip r:embed="rId2"/>
          <a:stretch>
            <a:fillRect/>
          </a:stretch>
        </p:blipFill>
        <p:spPr>
          <a:xfrm>
            <a:off x="-278271" y="-139547"/>
            <a:ext cx="4285859" cy="1274174"/>
          </a:xfrm>
          <a:prstGeom prst="rect">
            <a:avLst/>
          </a:prstGeom>
        </p:spPr>
      </p:pic>
      <p:sp>
        <p:nvSpPr>
          <p:cNvPr id="3" name="TextBox 2">
            <a:extLst>
              <a:ext uri="{FF2B5EF4-FFF2-40B4-BE49-F238E27FC236}">
                <a16:creationId xmlns:a16="http://schemas.microsoft.com/office/drawing/2014/main" id="{6C2BC408-502A-D625-E159-212444BCBABE}"/>
              </a:ext>
            </a:extLst>
          </p:cNvPr>
          <p:cNvSpPr txBox="1"/>
          <p:nvPr/>
        </p:nvSpPr>
        <p:spPr>
          <a:xfrm>
            <a:off x="206188" y="941294"/>
            <a:ext cx="3087705" cy="523220"/>
          </a:xfrm>
          <a:prstGeom prst="rect">
            <a:avLst/>
          </a:prstGeom>
          <a:noFill/>
        </p:spPr>
        <p:txBody>
          <a:bodyPr wrap="none" rtlCol="0">
            <a:spAutoFit/>
          </a:bodyPr>
          <a:lstStyle/>
          <a:p>
            <a:pPr fontAlgn="base"/>
            <a:r>
              <a:rPr lang="en-US" sz="2800" b="1" u="sng" dirty="0">
                <a:solidFill>
                  <a:schemeClr val="accent1"/>
                </a:solidFill>
              </a:rPr>
              <a:t>Glucose correlation</a:t>
            </a:r>
            <a:endParaRPr lang="en-US" sz="2800" u="sng" dirty="0">
              <a:solidFill>
                <a:schemeClr val="accent1"/>
              </a:solidFill>
            </a:endParaRPr>
          </a:p>
        </p:txBody>
      </p:sp>
      <p:pic>
        <p:nvPicPr>
          <p:cNvPr id="8194" name="Picture 2">
            <a:extLst>
              <a:ext uri="{FF2B5EF4-FFF2-40B4-BE49-F238E27FC236}">
                <a16:creationId xmlns:a16="http://schemas.microsoft.com/office/drawing/2014/main" id="{3F4498D1-B73A-8545-64F9-A89AF626F1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5246" y="2344929"/>
            <a:ext cx="7234517" cy="45130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8CDBB1E-61C8-8658-0755-36034580E914}"/>
              </a:ext>
            </a:extLst>
          </p:cNvPr>
          <p:cNvPicPr>
            <a:picLocks noChangeAspect="1"/>
          </p:cNvPicPr>
          <p:nvPr/>
        </p:nvPicPr>
        <p:blipFill>
          <a:blip r:embed="rId4"/>
          <a:srcRect r="50712"/>
          <a:stretch>
            <a:fillRect/>
          </a:stretch>
        </p:blipFill>
        <p:spPr>
          <a:xfrm>
            <a:off x="690281" y="1554161"/>
            <a:ext cx="3914965" cy="2373675"/>
          </a:xfrm>
          <a:prstGeom prst="rect">
            <a:avLst/>
          </a:prstGeom>
        </p:spPr>
      </p:pic>
      <p:pic>
        <p:nvPicPr>
          <p:cNvPr id="5" name="Picture 4">
            <a:extLst>
              <a:ext uri="{FF2B5EF4-FFF2-40B4-BE49-F238E27FC236}">
                <a16:creationId xmlns:a16="http://schemas.microsoft.com/office/drawing/2014/main" id="{A3E04DB6-55CF-BF06-9B29-03A55C7C6A77}"/>
              </a:ext>
            </a:extLst>
          </p:cNvPr>
          <p:cNvPicPr>
            <a:picLocks noChangeAspect="1"/>
          </p:cNvPicPr>
          <p:nvPr/>
        </p:nvPicPr>
        <p:blipFill>
          <a:blip r:embed="rId4"/>
          <a:srcRect l="60380"/>
          <a:stretch>
            <a:fillRect/>
          </a:stretch>
        </p:blipFill>
        <p:spPr>
          <a:xfrm>
            <a:off x="0" y="3856039"/>
            <a:ext cx="3352083" cy="2859742"/>
          </a:xfrm>
          <a:prstGeom prst="rect">
            <a:avLst/>
          </a:prstGeom>
        </p:spPr>
      </p:pic>
    </p:spTree>
    <p:extLst>
      <p:ext uri="{BB962C8B-B14F-4D97-AF65-F5344CB8AC3E}">
        <p14:creationId xmlns:p14="http://schemas.microsoft.com/office/powerpoint/2010/main" val="4193239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5251EB-D8B7-B8B2-5A9E-E12318035A9A}"/>
              </a:ext>
            </a:extLst>
          </p:cNvPr>
          <p:cNvPicPr>
            <a:picLocks noChangeAspect="1"/>
          </p:cNvPicPr>
          <p:nvPr/>
        </p:nvPicPr>
        <p:blipFill>
          <a:blip r:embed="rId2"/>
          <a:stretch>
            <a:fillRect/>
          </a:stretch>
        </p:blipFill>
        <p:spPr>
          <a:xfrm>
            <a:off x="-278271" y="-139547"/>
            <a:ext cx="4285859" cy="1274174"/>
          </a:xfrm>
          <a:prstGeom prst="rect">
            <a:avLst/>
          </a:prstGeom>
        </p:spPr>
      </p:pic>
      <p:sp>
        <p:nvSpPr>
          <p:cNvPr id="3" name="TextBox 2">
            <a:extLst>
              <a:ext uri="{FF2B5EF4-FFF2-40B4-BE49-F238E27FC236}">
                <a16:creationId xmlns:a16="http://schemas.microsoft.com/office/drawing/2014/main" id="{C8FBA579-9AE8-2B0F-1559-DCA6E37435BD}"/>
              </a:ext>
            </a:extLst>
          </p:cNvPr>
          <p:cNvSpPr txBox="1"/>
          <p:nvPr/>
        </p:nvSpPr>
        <p:spPr>
          <a:xfrm>
            <a:off x="125507" y="1134627"/>
            <a:ext cx="4132728" cy="954107"/>
          </a:xfrm>
          <a:prstGeom prst="rect">
            <a:avLst/>
          </a:prstGeom>
          <a:noFill/>
        </p:spPr>
        <p:txBody>
          <a:bodyPr wrap="square" rtlCol="0">
            <a:spAutoFit/>
          </a:bodyPr>
          <a:lstStyle/>
          <a:p>
            <a:r>
              <a:rPr lang="en-US" sz="2800" b="1" u="sng" dirty="0">
                <a:solidFill>
                  <a:schemeClr val="accent1"/>
                </a:solidFill>
              </a:rPr>
              <a:t>Statistical significance:</a:t>
            </a:r>
          </a:p>
          <a:p>
            <a:endParaRPr lang="en-US" sz="2800" b="1" u="sng" dirty="0">
              <a:solidFill>
                <a:schemeClr val="accent1"/>
              </a:solidFill>
            </a:endParaRPr>
          </a:p>
        </p:txBody>
      </p:sp>
      <p:pic>
        <p:nvPicPr>
          <p:cNvPr id="10242" name="Picture 2">
            <a:extLst>
              <a:ext uri="{FF2B5EF4-FFF2-40B4-BE49-F238E27FC236}">
                <a16:creationId xmlns:a16="http://schemas.microsoft.com/office/drawing/2014/main" id="{BBA19D28-C87D-8243-D24C-EF7E040DD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126" y="1879600"/>
            <a:ext cx="10659747" cy="497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233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402041-14D8-4EEF-D271-6A2A7BA4769F}"/>
              </a:ext>
            </a:extLst>
          </p:cNvPr>
          <p:cNvPicPr>
            <a:picLocks noChangeAspect="1"/>
          </p:cNvPicPr>
          <p:nvPr/>
        </p:nvPicPr>
        <p:blipFill>
          <a:blip r:embed="rId2"/>
          <a:stretch>
            <a:fillRect/>
          </a:stretch>
        </p:blipFill>
        <p:spPr>
          <a:xfrm>
            <a:off x="-278271" y="-139547"/>
            <a:ext cx="4285859" cy="1274174"/>
          </a:xfrm>
          <a:prstGeom prst="rect">
            <a:avLst/>
          </a:prstGeom>
        </p:spPr>
      </p:pic>
      <p:sp>
        <p:nvSpPr>
          <p:cNvPr id="3" name="TextBox 2">
            <a:extLst>
              <a:ext uri="{FF2B5EF4-FFF2-40B4-BE49-F238E27FC236}">
                <a16:creationId xmlns:a16="http://schemas.microsoft.com/office/drawing/2014/main" id="{75C07F9C-0D28-28A0-CEDD-A8A2475494D4}"/>
              </a:ext>
            </a:extLst>
          </p:cNvPr>
          <p:cNvSpPr txBox="1"/>
          <p:nvPr/>
        </p:nvSpPr>
        <p:spPr>
          <a:xfrm>
            <a:off x="224117" y="1021976"/>
            <a:ext cx="2958353" cy="523220"/>
          </a:xfrm>
          <a:prstGeom prst="rect">
            <a:avLst/>
          </a:prstGeom>
          <a:noFill/>
        </p:spPr>
        <p:txBody>
          <a:bodyPr wrap="square" rtlCol="0">
            <a:spAutoFit/>
          </a:bodyPr>
          <a:lstStyle/>
          <a:p>
            <a:r>
              <a:rPr lang="en-US" sz="2800" b="1" u="sng" dirty="0">
                <a:solidFill>
                  <a:schemeClr val="accent1"/>
                </a:solidFill>
              </a:rPr>
              <a:t>Data modeling</a:t>
            </a:r>
          </a:p>
        </p:txBody>
      </p:sp>
      <p:sp>
        <p:nvSpPr>
          <p:cNvPr id="4" name="TextBox 3">
            <a:extLst>
              <a:ext uri="{FF2B5EF4-FFF2-40B4-BE49-F238E27FC236}">
                <a16:creationId xmlns:a16="http://schemas.microsoft.com/office/drawing/2014/main" id="{39330B10-5149-8539-9F79-9CF9A9076683}"/>
              </a:ext>
            </a:extLst>
          </p:cNvPr>
          <p:cNvSpPr txBox="1"/>
          <p:nvPr/>
        </p:nvSpPr>
        <p:spPr>
          <a:xfrm>
            <a:off x="125506" y="1613646"/>
            <a:ext cx="12066494" cy="2862322"/>
          </a:xfrm>
          <a:prstGeom prst="rect">
            <a:avLst/>
          </a:prstGeom>
          <a:noFill/>
        </p:spPr>
        <p:txBody>
          <a:bodyPr wrap="square" rtlCol="0">
            <a:spAutoFit/>
          </a:bodyPr>
          <a:lstStyle/>
          <a:p>
            <a:pPr marL="285750" indent="-285750">
              <a:buFontTx/>
              <a:buChar char="-"/>
            </a:pPr>
            <a:r>
              <a:rPr lang="en-US" dirty="0"/>
              <a:t>In this stage, we used machine learning algorithms to build a model that can predict whether a person is diabetic based on medical features.</a:t>
            </a:r>
          </a:p>
          <a:p>
            <a:pPr marL="285750" indent="-285750">
              <a:buFontTx/>
              <a:buChar char="-"/>
            </a:pPr>
            <a:endParaRPr lang="en-US" b="1" dirty="0"/>
          </a:p>
          <a:p>
            <a:r>
              <a:rPr lang="en-US" dirty="0"/>
              <a:t>-Split the data into </a:t>
            </a:r>
            <a:r>
              <a:rPr lang="en-US" b="1" dirty="0"/>
              <a:t>training</a:t>
            </a:r>
            <a:r>
              <a:rPr lang="en-US" dirty="0"/>
              <a:t> and </a:t>
            </a:r>
            <a:r>
              <a:rPr lang="en-US" b="1" dirty="0"/>
              <a:t>testing</a:t>
            </a:r>
            <a:r>
              <a:rPr lang="en-US" dirty="0"/>
              <a:t> sets</a:t>
            </a:r>
          </a:p>
          <a:p>
            <a:endParaRPr lang="en-US" dirty="0"/>
          </a:p>
          <a:p>
            <a:r>
              <a:rPr lang="en-US" dirty="0"/>
              <a:t>-Applied </a:t>
            </a:r>
            <a:r>
              <a:rPr lang="en-US" b="1" dirty="0"/>
              <a:t>classification algorithms</a:t>
            </a:r>
            <a:r>
              <a:rPr lang="en-US" dirty="0"/>
              <a:t> ( Logistic Regression, Random Forest, Decision Tree)</a:t>
            </a:r>
          </a:p>
          <a:p>
            <a:endParaRPr lang="en-US" dirty="0"/>
          </a:p>
          <a:p>
            <a:r>
              <a:rPr lang="en-US" dirty="0"/>
              <a:t>-Evaluated models using </a:t>
            </a:r>
            <a:r>
              <a:rPr lang="en-US" b="1" dirty="0"/>
              <a:t>accuracy</a:t>
            </a:r>
            <a:r>
              <a:rPr lang="en-US" dirty="0"/>
              <a:t>, </a:t>
            </a:r>
            <a:r>
              <a:rPr lang="en-US" b="1" dirty="0"/>
              <a:t>confusion matrix</a:t>
            </a:r>
            <a:r>
              <a:rPr lang="en-US" dirty="0"/>
              <a:t>, and </a:t>
            </a:r>
            <a:r>
              <a:rPr lang="en-US" b="1" dirty="0"/>
              <a:t>classification report</a:t>
            </a:r>
            <a:endParaRPr lang="en-US" dirty="0"/>
          </a:p>
          <a:p>
            <a:endParaRPr lang="en-US" dirty="0"/>
          </a:p>
          <a:p>
            <a:endParaRPr lang="en-US" dirty="0"/>
          </a:p>
        </p:txBody>
      </p:sp>
    </p:spTree>
    <p:extLst>
      <p:ext uri="{BB962C8B-B14F-4D97-AF65-F5344CB8AC3E}">
        <p14:creationId xmlns:p14="http://schemas.microsoft.com/office/powerpoint/2010/main" val="4193413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F30BDD-064C-A960-E09C-0025099FA75E}"/>
              </a:ext>
            </a:extLst>
          </p:cNvPr>
          <p:cNvPicPr>
            <a:picLocks noChangeAspect="1"/>
          </p:cNvPicPr>
          <p:nvPr/>
        </p:nvPicPr>
        <p:blipFill>
          <a:blip r:embed="rId2"/>
          <a:stretch>
            <a:fillRect/>
          </a:stretch>
        </p:blipFill>
        <p:spPr>
          <a:xfrm>
            <a:off x="-278271" y="-139547"/>
            <a:ext cx="4285859" cy="1274174"/>
          </a:xfrm>
          <a:prstGeom prst="rect">
            <a:avLst/>
          </a:prstGeom>
        </p:spPr>
      </p:pic>
      <p:sp>
        <p:nvSpPr>
          <p:cNvPr id="7" name="Rectangle 2">
            <a:extLst>
              <a:ext uri="{FF2B5EF4-FFF2-40B4-BE49-F238E27FC236}">
                <a16:creationId xmlns:a16="http://schemas.microsoft.com/office/drawing/2014/main" id="{4661503B-47FB-12E8-4D39-2F69EBC08A35}"/>
              </a:ext>
            </a:extLst>
          </p:cNvPr>
          <p:cNvSpPr>
            <a:spLocks noChangeArrowheads="1"/>
          </p:cNvSpPr>
          <p:nvPr/>
        </p:nvSpPr>
        <p:spPr bwMode="auto">
          <a:xfrm>
            <a:off x="125505" y="1134627"/>
            <a:ext cx="3299011" cy="430887"/>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a:ln>
                  <a:noFill/>
                </a:ln>
                <a:solidFill>
                  <a:schemeClr val="accent1"/>
                </a:solidFill>
                <a:effectLst/>
                <a:latin typeface="inherit"/>
              </a:rPr>
              <a:t>SVC Confusion Matrix</a:t>
            </a:r>
            <a:r>
              <a:rPr kumimoji="0" lang="en-US" altLang="en-US" sz="2800" b="1" i="0" u="sng" strike="noStrike" cap="none" normalizeH="0" baseline="0">
                <a:ln>
                  <a:noFill/>
                </a:ln>
                <a:solidFill>
                  <a:schemeClr val="accent1"/>
                </a:solidFill>
                <a:effectLst/>
              </a:rPr>
              <a:t> </a:t>
            </a:r>
            <a:endParaRPr kumimoji="0" lang="en-US" altLang="en-US" sz="2800" b="1" i="0" u="sng" strike="noStrike" cap="none" normalizeH="0" baseline="0">
              <a:ln>
                <a:noFill/>
              </a:ln>
              <a:solidFill>
                <a:schemeClr val="accent1"/>
              </a:solidFill>
              <a:effectLst/>
              <a:latin typeface="Arial" panose="020B0604020202020204" pitchFamily="34" charset="0"/>
            </a:endParaRPr>
          </a:p>
        </p:txBody>
      </p:sp>
      <p:pic>
        <p:nvPicPr>
          <p:cNvPr id="11268" name="Picture 4">
            <a:extLst>
              <a:ext uri="{FF2B5EF4-FFF2-40B4-BE49-F238E27FC236}">
                <a16:creationId xmlns:a16="http://schemas.microsoft.com/office/drawing/2014/main" id="{093C08A3-5F81-8BBB-C5C9-B0B04C02DE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6818" y="1799385"/>
            <a:ext cx="7583581" cy="4825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808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51E722-0DF0-317A-9697-0B5E12E2A04D}"/>
              </a:ext>
            </a:extLst>
          </p:cNvPr>
          <p:cNvPicPr>
            <a:picLocks noChangeAspect="1"/>
          </p:cNvPicPr>
          <p:nvPr/>
        </p:nvPicPr>
        <p:blipFill>
          <a:blip r:embed="rId2"/>
          <a:stretch>
            <a:fillRect/>
          </a:stretch>
        </p:blipFill>
        <p:spPr>
          <a:xfrm>
            <a:off x="-278271" y="-139547"/>
            <a:ext cx="4285859" cy="1274174"/>
          </a:xfrm>
          <a:prstGeom prst="rect">
            <a:avLst/>
          </a:prstGeom>
        </p:spPr>
      </p:pic>
      <p:sp>
        <p:nvSpPr>
          <p:cNvPr id="3" name="Rectangle 1">
            <a:extLst>
              <a:ext uri="{FF2B5EF4-FFF2-40B4-BE49-F238E27FC236}">
                <a16:creationId xmlns:a16="http://schemas.microsoft.com/office/drawing/2014/main" id="{593E4182-5E2E-3805-AEC4-02A910868CB7}"/>
              </a:ext>
            </a:extLst>
          </p:cNvPr>
          <p:cNvSpPr>
            <a:spLocks noChangeArrowheads="1"/>
          </p:cNvSpPr>
          <p:nvPr/>
        </p:nvSpPr>
        <p:spPr bwMode="auto">
          <a:xfrm>
            <a:off x="170330" y="1474994"/>
            <a:ext cx="4285859" cy="430887"/>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chemeClr val="accent1"/>
                </a:solidFill>
                <a:effectLst/>
                <a:latin typeface="inherit"/>
              </a:rPr>
              <a:t>Linear SVC Confusion Matrix</a:t>
            </a:r>
            <a:r>
              <a:rPr kumimoji="0" lang="en-US" altLang="en-US" sz="2800" b="1" i="0" u="sng" strike="noStrike" cap="none" normalizeH="0" baseline="0" dirty="0">
                <a:ln>
                  <a:noFill/>
                </a:ln>
                <a:solidFill>
                  <a:schemeClr val="accent1"/>
                </a:solidFill>
                <a:effectLst/>
              </a:rPr>
              <a:t> </a:t>
            </a:r>
            <a:endParaRPr kumimoji="0" lang="en-US" altLang="en-US" sz="2800" b="1" i="0" u="sng" strike="noStrike" cap="none" normalizeH="0" baseline="0" dirty="0">
              <a:ln>
                <a:noFill/>
              </a:ln>
              <a:solidFill>
                <a:schemeClr val="accent1"/>
              </a:solidFill>
              <a:effectLst/>
              <a:latin typeface="Arial" panose="020B0604020202020204" pitchFamily="34" charset="0"/>
            </a:endParaRPr>
          </a:p>
        </p:txBody>
      </p:sp>
      <p:pic>
        <p:nvPicPr>
          <p:cNvPr id="13315" name="Picture 3">
            <a:extLst>
              <a:ext uri="{FF2B5EF4-FFF2-40B4-BE49-F238E27FC236}">
                <a16:creationId xmlns:a16="http://schemas.microsoft.com/office/drawing/2014/main" id="{6EA68D9E-92F9-6A1D-FADE-A21DCE9387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164" y="1975114"/>
            <a:ext cx="6777317" cy="4882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50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E0E05C-62E7-7701-A871-120317D0DEFC}"/>
              </a:ext>
            </a:extLst>
          </p:cNvPr>
          <p:cNvPicPr>
            <a:picLocks noChangeAspect="1"/>
          </p:cNvPicPr>
          <p:nvPr/>
        </p:nvPicPr>
        <p:blipFill>
          <a:blip r:embed="rId2"/>
          <a:stretch>
            <a:fillRect/>
          </a:stretch>
        </p:blipFill>
        <p:spPr>
          <a:xfrm>
            <a:off x="-116540" y="-123577"/>
            <a:ext cx="4285859" cy="1274174"/>
          </a:xfrm>
          <a:prstGeom prst="rect">
            <a:avLst/>
          </a:prstGeom>
        </p:spPr>
      </p:pic>
      <p:pic>
        <p:nvPicPr>
          <p:cNvPr id="4" name="Picture 2">
            <a:extLst>
              <a:ext uri="{FF2B5EF4-FFF2-40B4-BE49-F238E27FC236}">
                <a16:creationId xmlns:a16="http://schemas.microsoft.com/office/drawing/2014/main" id="{941A1DA4-618A-BB64-23A2-3A131CF50F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2013" y="1665020"/>
            <a:ext cx="7467601" cy="51033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551E4653-BFDE-A0E1-625F-D7356F547FBA}"/>
              </a:ext>
            </a:extLst>
          </p:cNvPr>
          <p:cNvSpPr>
            <a:spLocks noChangeArrowheads="1"/>
          </p:cNvSpPr>
          <p:nvPr/>
        </p:nvSpPr>
        <p:spPr bwMode="auto">
          <a:xfrm>
            <a:off x="26893" y="1150597"/>
            <a:ext cx="6069107" cy="430887"/>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err="1">
                <a:ln>
                  <a:noFill/>
                </a:ln>
                <a:solidFill>
                  <a:schemeClr val="accent1"/>
                </a:solidFill>
                <a:effectLst/>
                <a:latin typeface="inherit"/>
              </a:rPr>
              <a:t>KneighborsClassifier</a:t>
            </a:r>
            <a:r>
              <a:rPr kumimoji="0" lang="en-US" altLang="en-US" sz="2800" b="1" i="0" u="sng" strike="noStrike" cap="none" normalizeH="0" baseline="0" dirty="0">
                <a:ln>
                  <a:noFill/>
                </a:ln>
                <a:solidFill>
                  <a:schemeClr val="accent1"/>
                </a:solidFill>
                <a:effectLst/>
                <a:latin typeface="inherit"/>
              </a:rPr>
              <a:t> Confusion Matrix</a:t>
            </a:r>
            <a:r>
              <a:rPr kumimoji="0" lang="en-US" altLang="en-US" sz="2800" b="1" i="0" u="sng" strike="noStrike" cap="none" normalizeH="0" baseline="0" dirty="0">
                <a:ln>
                  <a:noFill/>
                </a:ln>
                <a:solidFill>
                  <a:schemeClr val="accent1"/>
                </a:solidFill>
                <a:effectLst/>
              </a:rPr>
              <a:t> </a:t>
            </a:r>
            <a:endParaRPr kumimoji="0" lang="en-US" altLang="en-US" sz="2800" b="1" i="0" u="sng" strike="noStrike" cap="none" normalizeH="0" baseline="0" dirty="0">
              <a:ln>
                <a:noFill/>
              </a:ln>
              <a:solidFill>
                <a:schemeClr val="accent1"/>
              </a:solidFill>
              <a:effectLst/>
              <a:latin typeface="Arial" panose="020B0604020202020204" pitchFamily="34" charset="0"/>
            </a:endParaRPr>
          </a:p>
        </p:txBody>
      </p:sp>
      <p:sp>
        <p:nvSpPr>
          <p:cNvPr id="7" name="Rectangle 4">
            <a:extLst>
              <a:ext uri="{FF2B5EF4-FFF2-40B4-BE49-F238E27FC236}">
                <a16:creationId xmlns:a16="http://schemas.microsoft.com/office/drawing/2014/main" id="{1F80FB81-912E-9B8B-F579-E524D51BCBB1}"/>
              </a:ext>
            </a:extLst>
          </p:cNvPr>
          <p:cNvSpPr>
            <a:spLocks noChangeArrowheads="1"/>
          </p:cNvSpPr>
          <p:nvPr/>
        </p:nvSpPr>
        <p:spPr bwMode="auto">
          <a:xfrm>
            <a:off x="188257" y="2936557"/>
            <a:ext cx="38279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err="1">
                <a:ln>
                  <a:noFill/>
                </a:ln>
                <a:effectLst/>
                <a:latin typeface="Roboto Mono" panose="00000009000000000000" pitchFamily="49" charset="0"/>
              </a:rPr>
              <a:t>KneighborsClassifier</a:t>
            </a:r>
            <a:r>
              <a:rPr kumimoji="0" lang="en-US" altLang="en-US" sz="1600" i="0" u="none" strike="noStrike" cap="none" normalizeH="0" baseline="0" dirty="0">
                <a:ln>
                  <a:noFill/>
                </a:ln>
                <a:effectLst/>
                <a:latin typeface="Roboto Mono" panose="00000009000000000000" pitchFamily="49" charset="0"/>
              </a:rPr>
              <a:t> Validation Accuracy= 0.8462</a:t>
            </a:r>
            <a:r>
              <a:rPr kumimoji="0" lang="en-US" altLang="en-US" sz="1600" i="0" u="none" strike="noStrike" cap="none" normalizeH="0" baseline="0" dirty="0">
                <a:ln>
                  <a:noFill/>
                </a:ln>
                <a:effectLst/>
              </a:rPr>
              <a:t> </a:t>
            </a:r>
            <a:endParaRPr kumimoji="0" lang="en-US" altLang="en-US" sz="160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81555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561F0-4692-2485-1021-54D1EB306D9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66DD09A-D8D5-B766-7CC4-40AB70F1C4D8}"/>
              </a:ext>
            </a:extLst>
          </p:cNvPr>
          <p:cNvSpPr>
            <a:spLocks noChangeArrowheads="1"/>
          </p:cNvSpPr>
          <p:nvPr/>
        </p:nvSpPr>
        <p:spPr bwMode="auto">
          <a:xfrm>
            <a:off x="116541" y="1276890"/>
            <a:ext cx="4652683" cy="861774"/>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err="1">
                <a:ln>
                  <a:noFill/>
                </a:ln>
                <a:solidFill>
                  <a:srgbClr val="0070C0"/>
                </a:solidFill>
                <a:effectLst/>
                <a:latin typeface="inherit"/>
              </a:rPr>
              <a:t>RandomForestClassifier</a:t>
            </a:r>
            <a:r>
              <a:rPr kumimoji="0" lang="en-US" altLang="en-US" sz="2800" b="1" i="0" u="sng" strike="noStrike" cap="none" normalizeH="0" baseline="0" dirty="0">
                <a:ln>
                  <a:noFill/>
                </a:ln>
                <a:solidFill>
                  <a:srgbClr val="0070C0"/>
                </a:solidFill>
                <a:effectLst/>
                <a:latin typeface="inherit"/>
              </a:rPr>
              <a:t> Confusion Matrix</a:t>
            </a:r>
            <a:r>
              <a:rPr kumimoji="0" lang="en-US" altLang="en-US" sz="2800" b="1" i="0" u="sng" strike="noStrike" cap="none" normalizeH="0" baseline="0" dirty="0">
                <a:ln>
                  <a:noFill/>
                </a:ln>
                <a:solidFill>
                  <a:srgbClr val="0070C0"/>
                </a:solidFill>
                <a:effectLst/>
              </a:rPr>
              <a:t> </a:t>
            </a:r>
            <a:endParaRPr kumimoji="0" lang="en-US" altLang="en-US" sz="2800" b="1" i="0" u="sng" strike="noStrike" cap="none" normalizeH="0" baseline="0" dirty="0">
              <a:ln>
                <a:noFill/>
              </a:ln>
              <a:solidFill>
                <a:srgbClr val="0070C0"/>
              </a:solidFill>
              <a:effectLst/>
              <a:latin typeface="Arial" panose="020B0604020202020204" pitchFamily="34" charset="0"/>
            </a:endParaRPr>
          </a:p>
        </p:txBody>
      </p:sp>
      <p:pic>
        <p:nvPicPr>
          <p:cNvPr id="3" name="Picture 2">
            <a:extLst>
              <a:ext uri="{FF2B5EF4-FFF2-40B4-BE49-F238E27FC236}">
                <a16:creationId xmlns:a16="http://schemas.microsoft.com/office/drawing/2014/main" id="{FA6240D5-C0E8-D420-9BB0-B29FB520BAE0}"/>
              </a:ext>
            </a:extLst>
          </p:cNvPr>
          <p:cNvPicPr>
            <a:picLocks noChangeAspect="1"/>
          </p:cNvPicPr>
          <p:nvPr/>
        </p:nvPicPr>
        <p:blipFill>
          <a:blip r:embed="rId2"/>
          <a:stretch>
            <a:fillRect/>
          </a:stretch>
        </p:blipFill>
        <p:spPr>
          <a:xfrm>
            <a:off x="0" y="-89184"/>
            <a:ext cx="4285859" cy="1274174"/>
          </a:xfrm>
          <a:prstGeom prst="rect">
            <a:avLst/>
          </a:prstGeom>
        </p:spPr>
      </p:pic>
      <p:pic>
        <p:nvPicPr>
          <p:cNvPr id="15363" name="Picture 3">
            <a:extLst>
              <a:ext uri="{FF2B5EF4-FFF2-40B4-BE49-F238E27FC236}">
                <a16:creationId xmlns:a16="http://schemas.microsoft.com/office/drawing/2014/main" id="{512E62E6-34A3-884E-AB15-B69111597A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6494" y="2138664"/>
            <a:ext cx="7413812" cy="46072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8FDD1C56-E7D4-6ED6-D261-5A3EE6F456A7}"/>
              </a:ext>
            </a:extLst>
          </p:cNvPr>
          <p:cNvSpPr>
            <a:spLocks noChangeArrowheads="1"/>
          </p:cNvSpPr>
          <p:nvPr/>
        </p:nvSpPr>
        <p:spPr bwMode="auto">
          <a:xfrm>
            <a:off x="502024" y="2855207"/>
            <a:ext cx="353209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rgbClr val="3C4043"/>
                </a:solidFill>
                <a:effectLst/>
                <a:latin typeface="Roboto Mono" panose="00000009000000000000" pitchFamily="49" charset="0"/>
              </a:rPr>
              <a:t>RandomForestClassifier</a:t>
            </a:r>
            <a:r>
              <a:rPr kumimoji="0" lang="en-US" altLang="en-US" sz="2000" b="1" i="0" u="none" strike="noStrike" cap="none" normalizeH="0" baseline="0" dirty="0">
                <a:ln>
                  <a:noFill/>
                </a:ln>
                <a:solidFill>
                  <a:srgbClr val="3C4043"/>
                </a:solidFill>
                <a:effectLst/>
                <a:latin typeface="Roboto Mono" panose="00000009000000000000" pitchFamily="49" charset="0"/>
              </a:rPr>
              <a:t> Validation Accuracy= 1.0000</a:t>
            </a:r>
            <a:r>
              <a:rPr kumimoji="0" lang="en-US" altLang="en-US" sz="2000" b="1" i="0" u="none" strike="noStrike" cap="none" normalizeH="0" baseline="0" dirty="0">
                <a:ln>
                  <a:noFill/>
                </a:ln>
                <a:solidFill>
                  <a:schemeClr val="tx1"/>
                </a:solidFill>
                <a:effectLst/>
              </a:rPr>
              <a:t> </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6441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20FAE1-B9D4-8054-4CA2-F4E115284CF8}"/>
              </a:ext>
            </a:extLst>
          </p:cNvPr>
          <p:cNvPicPr>
            <a:picLocks noChangeAspect="1"/>
          </p:cNvPicPr>
          <p:nvPr/>
        </p:nvPicPr>
        <p:blipFill>
          <a:blip r:embed="rId2"/>
          <a:stretch>
            <a:fillRect/>
          </a:stretch>
        </p:blipFill>
        <p:spPr>
          <a:xfrm>
            <a:off x="0" y="-89184"/>
            <a:ext cx="4285859" cy="1274174"/>
          </a:xfrm>
          <a:prstGeom prst="rect">
            <a:avLst/>
          </a:prstGeom>
        </p:spPr>
      </p:pic>
      <p:sp>
        <p:nvSpPr>
          <p:cNvPr id="3" name="Rectangle 1">
            <a:extLst>
              <a:ext uri="{FF2B5EF4-FFF2-40B4-BE49-F238E27FC236}">
                <a16:creationId xmlns:a16="http://schemas.microsoft.com/office/drawing/2014/main" id="{32A814C6-9B31-2075-B1A7-49918E48E17E}"/>
              </a:ext>
            </a:extLst>
          </p:cNvPr>
          <p:cNvSpPr>
            <a:spLocks noChangeArrowheads="1"/>
          </p:cNvSpPr>
          <p:nvPr/>
        </p:nvSpPr>
        <p:spPr bwMode="auto">
          <a:xfrm>
            <a:off x="161364" y="1321713"/>
            <a:ext cx="4939553" cy="861774"/>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err="1">
                <a:ln>
                  <a:noFill/>
                </a:ln>
                <a:solidFill>
                  <a:srgbClr val="0070C0"/>
                </a:solidFill>
                <a:effectLst/>
                <a:latin typeface="inherit"/>
              </a:rPr>
              <a:t>DecisionTreeClassifier</a:t>
            </a:r>
            <a:r>
              <a:rPr kumimoji="0" lang="en-US" altLang="en-US" sz="2800" b="1" i="0" u="sng" strike="noStrike" cap="none" normalizeH="0" baseline="0" dirty="0">
                <a:ln>
                  <a:noFill/>
                </a:ln>
                <a:solidFill>
                  <a:srgbClr val="0070C0"/>
                </a:solidFill>
                <a:effectLst/>
                <a:latin typeface="inherit"/>
              </a:rPr>
              <a:t> Confusion Matrix</a:t>
            </a:r>
            <a:r>
              <a:rPr kumimoji="0" lang="en-US" altLang="en-US" sz="2800" b="1" i="0" u="sng" strike="noStrike" cap="none" normalizeH="0" baseline="0" dirty="0">
                <a:ln>
                  <a:noFill/>
                </a:ln>
                <a:solidFill>
                  <a:srgbClr val="0070C0"/>
                </a:solidFill>
                <a:effectLst/>
              </a:rPr>
              <a:t> </a:t>
            </a:r>
            <a:endParaRPr kumimoji="0" lang="en-US" altLang="en-US" sz="2800" b="1" i="0" u="sng" strike="noStrike" cap="none" normalizeH="0" baseline="0" dirty="0">
              <a:ln>
                <a:noFill/>
              </a:ln>
              <a:solidFill>
                <a:srgbClr val="0070C0"/>
              </a:solidFill>
              <a:effectLst/>
              <a:latin typeface="Arial" panose="020B0604020202020204" pitchFamily="34" charset="0"/>
            </a:endParaRPr>
          </a:p>
        </p:txBody>
      </p:sp>
      <p:pic>
        <p:nvPicPr>
          <p:cNvPr id="16388" name="Picture 4">
            <a:extLst>
              <a:ext uri="{FF2B5EF4-FFF2-40B4-BE49-F238E27FC236}">
                <a16:creationId xmlns:a16="http://schemas.microsoft.com/office/drawing/2014/main" id="{3B86DC61-06F9-1E83-3F1C-2E22C6016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917" y="1970285"/>
            <a:ext cx="7000876" cy="48793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a:extLst>
              <a:ext uri="{FF2B5EF4-FFF2-40B4-BE49-F238E27FC236}">
                <a16:creationId xmlns:a16="http://schemas.microsoft.com/office/drawing/2014/main" id="{18B72174-15C3-BA21-3F5B-A226A2FA9F39}"/>
              </a:ext>
            </a:extLst>
          </p:cNvPr>
          <p:cNvSpPr>
            <a:spLocks noChangeArrowheads="1"/>
          </p:cNvSpPr>
          <p:nvPr/>
        </p:nvSpPr>
        <p:spPr bwMode="auto">
          <a:xfrm>
            <a:off x="277905" y="3117284"/>
            <a:ext cx="4204448"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err="1">
                <a:ln>
                  <a:noFill/>
                </a:ln>
                <a:effectLst/>
                <a:latin typeface="Roboto Mono" panose="00000009000000000000" pitchFamily="49" charset="0"/>
              </a:rPr>
              <a:t>DecisionTreeClassifier</a:t>
            </a:r>
            <a:r>
              <a:rPr kumimoji="0" lang="en-US" altLang="en-US" sz="2800" b="1" i="0" u="sng" strike="noStrike" cap="none" normalizeH="0" baseline="0" dirty="0">
                <a:ln>
                  <a:noFill/>
                </a:ln>
                <a:effectLst/>
                <a:latin typeface="Roboto Mono" panose="00000009000000000000" pitchFamily="49" charset="0"/>
              </a:rPr>
              <a:t> Validation Accuracy=1.0000</a:t>
            </a:r>
            <a:r>
              <a:rPr kumimoji="0" lang="en-US" altLang="en-US" sz="2800" b="1" i="0" u="sng" strike="noStrike" cap="none" normalizeH="0" baseline="0" dirty="0">
                <a:ln>
                  <a:noFill/>
                </a:ln>
                <a:effectLst/>
              </a:rPr>
              <a:t> </a:t>
            </a:r>
            <a:endParaRPr kumimoji="0" lang="en-US" altLang="en-US" sz="2800" b="1" i="0" u="sng"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798737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B70DD6-8240-71D2-18DC-DD8CEED05740}"/>
              </a:ext>
            </a:extLst>
          </p:cNvPr>
          <p:cNvSpPr>
            <a:spLocks noChangeArrowheads="1"/>
          </p:cNvSpPr>
          <p:nvPr/>
        </p:nvSpPr>
        <p:spPr bwMode="auto">
          <a:xfrm>
            <a:off x="430670" y="1563759"/>
            <a:ext cx="3424517" cy="861774"/>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sng" strike="noStrike" cap="none" normalizeH="0" baseline="0" dirty="0" err="1">
                <a:ln>
                  <a:noFill/>
                </a:ln>
                <a:solidFill>
                  <a:srgbClr val="0070C0"/>
                </a:solidFill>
                <a:effectLst/>
                <a:latin typeface="inherit"/>
              </a:rPr>
              <a:t>XGBoostClassifier</a:t>
            </a:r>
            <a:r>
              <a:rPr kumimoji="0" lang="en-US" altLang="en-US" sz="2800" b="0" i="0" u="sng" strike="noStrike" cap="none" normalizeH="0" baseline="0" dirty="0">
                <a:ln>
                  <a:noFill/>
                </a:ln>
                <a:solidFill>
                  <a:srgbClr val="0070C0"/>
                </a:solidFill>
                <a:effectLst/>
                <a:latin typeface="inherit"/>
              </a:rPr>
              <a:t> Confusion Matrix</a:t>
            </a:r>
            <a:r>
              <a:rPr kumimoji="0" lang="en-US" altLang="en-US" sz="2800" b="0" i="0" u="sng" strike="noStrike" cap="none" normalizeH="0" baseline="0" dirty="0">
                <a:ln>
                  <a:noFill/>
                </a:ln>
                <a:solidFill>
                  <a:srgbClr val="0070C0"/>
                </a:solidFill>
                <a:effectLst/>
              </a:rPr>
              <a:t> </a:t>
            </a:r>
            <a:endParaRPr kumimoji="0" lang="en-US" altLang="en-US" sz="2800" b="0" i="0" u="sng" strike="noStrike" cap="none" normalizeH="0" baseline="0" dirty="0">
              <a:ln>
                <a:noFill/>
              </a:ln>
              <a:solidFill>
                <a:srgbClr val="0070C0"/>
              </a:solidFill>
              <a:effectLst/>
              <a:latin typeface="Arial" panose="020B0604020202020204" pitchFamily="34" charset="0"/>
            </a:endParaRPr>
          </a:p>
        </p:txBody>
      </p:sp>
      <p:pic>
        <p:nvPicPr>
          <p:cNvPr id="3" name="Picture 2">
            <a:extLst>
              <a:ext uri="{FF2B5EF4-FFF2-40B4-BE49-F238E27FC236}">
                <a16:creationId xmlns:a16="http://schemas.microsoft.com/office/drawing/2014/main" id="{BCF9A08F-84BC-252C-9051-BF3E2FE9828E}"/>
              </a:ext>
            </a:extLst>
          </p:cNvPr>
          <p:cNvPicPr>
            <a:picLocks noChangeAspect="1"/>
          </p:cNvPicPr>
          <p:nvPr/>
        </p:nvPicPr>
        <p:blipFill>
          <a:blip r:embed="rId2"/>
          <a:stretch>
            <a:fillRect/>
          </a:stretch>
        </p:blipFill>
        <p:spPr>
          <a:xfrm>
            <a:off x="0" y="-89184"/>
            <a:ext cx="4285859" cy="1274174"/>
          </a:xfrm>
          <a:prstGeom prst="rect">
            <a:avLst/>
          </a:prstGeom>
        </p:spPr>
      </p:pic>
      <p:pic>
        <p:nvPicPr>
          <p:cNvPr id="17411" name="Picture 3">
            <a:extLst>
              <a:ext uri="{FF2B5EF4-FFF2-40B4-BE49-F238E27FC236}">
                <a16:creationId xmlns:a16="http://schemas.microsoft.com/office/drawing/2014/main" id="{EE6AD594-06D9-2D76-C709-441576781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8165" y="2425533"/>
            <a:ext cx="6920192" cy="43184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D7EB3F67-F455-9B16-7F79-7A8371DB4152}"/>
              </a:ext>
            </a:extLst>
          </p:cNvPr>
          <p:cNvSpPr>
            <a:spLocks noChangeArrowheads="1"/>
          </p:cNvSpPr>
          <p:nvPr/>
        </p:nvSpPr>
        <p:spPr bwMode="auto">
          <a:xfrm>
            <a:off x="62753" y="3053478"/>
            <a:ext cx="422310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strike="noStrike" cap="none" normalizeH="0" baseline="0" dirty="0" err="1">
                <a:ln>
                  <a:noFill/>
                </a:ln>
                <a:effectLst/>
                <a:latin typeface="Roboto Mono" panose="00000009000000000000" pitchFamily="49" charset="0"/>
              </a:rPr>
              <a:t>XGBoostClassifier</a:t>
            </a:r>
            <a:r>
              <a:rPr kumimoji="0" lang="en-US" altLang="en-US" sz="2800" b="1" i="0" strike="noStrike" cap="none" normalizeH="0" baseline="0" dirty="0">
                <a:ln>
                  <a:noFill/>
                </a:ln>
                <a:effectLst/>
                <a:latin typeface="Roboto Mono" panose="00000009000000000000" pitchFamily="49" charset="0"/>
              </a:rPr>
              <a:t> Validation Accuracy= 1.0000</a:t>
            </a:r>
            <a:r>
              <a:rPr kumimoji="0" lang="en-US" altLang="en-US" sz="2800" b="1" i="0" strike="noStrike" cap="none" normalizeH="0" baseline="0" dirty="0">
                <a:ln>
                  <a:noFill/>
                </a:ln>
                <a:effectLst/>
              </a:rPr>
              <a:t> </a:t>
            </a:r>
            <a:endParaRPr kumimoji="0" lang="en-US" altLang="en-US" sz="2800" b="1" i="0"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069952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D4E70F-001A-223F-17B8-C5569D7FEC6B}"/>
              </a:ext>
            </a:extLst>
          </p:cNvPr>
          <p:cNvPicPr>
            <a:picLocks noChangeAspect="1"/>
          </p:cNvPicPr>
          <p:nvPr/>
        </p:nvPicPr>
        <p:blipFill>
          <a:blip r:embed="rId2"/>
          <a:stretch>
            <a:fillRect/>
          </a:stretch>
        </p:blipFill>
        <p:spPr>
          <a:xfrm>
            <a:off x="0" y="-89184"/>
            <a:ext cx="4285859" cy="1274174"/>
          </a:xfrm>
          <a:prstGeom prst="rect">
            <a:avLst/>
          </a:prstGeom>
        </p:spPr>
      </p:pic>
      <p:sp>
        <p:nvSpPr>
          <p:cNvPr id="3" name="Rectangle 1">
            <a:extLst>
              <a:ext uri="{FF2B5EF4-FFF2-40B4-BE49-F238E27FC236}">
                <a16:creationId xmlns:a16="http://schemas.microsoft.com/office/drawing/2014/main" id="{BEEB405D-FE3B-F79C-A279-0E533EE726D8}"/>
              </a:ext>
            </a:extLst>
          </p:cNvPr>
          <p:cNvSpPr>
            <a:spLocks noChangeArrowheads="1"/>
          </p:cNvSpPr>
          <p:nvPr/>
        </p:nvSpPr>
        <p:spPr bwMode="auto">
          <a:xfrm>
            <a:off x="339197" y="1086176"/>
            <a:ext cx="4285859" cy="861774"/>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1" u="sng" strike="noStrike" cap="none" normalizeH="0" baseline="0" dirty="0">
                <a:ln>
                  <a:noFill/>
                </a:ln>
                <a:solidFill>
                  <a:srgbClr val="0070C0"/>
                </a:solidFill>
                <a:effectLst/>
                <a:latin typeface="inherit"/>
              </a:rPr>
              <a:t>Visualize model performances</a:t>
            </a:r>
            <a:r>
              <a:rPr kumimoji="0" lang="en-US" altLang="en-US" sz="2800" b="1" i="0" u="sng" strike="noStrike" cap="none" normalizeH="0" baseline="0" dirty="0">
                <a:ln>
                  <a:noFill/>
                </a:ln>
                <a:solidFill>
                  <a:srgbClr val="0070C0"/>
                </a:solidFill>
                <a:effectLst/>
              </a:rPr>
              <a:t> </a:t>
            </a:r>
            <a:endParaRPr kumimoji="0" lang="en-US" altLang="en-US" sz="2800" b="1" i="0" u="sng" strike="noStrike" cap="none" normalizeH="0" baseline="0" dirty="0">
              <a:ln>
                <a:noFill/>
              </a:ln>
              <a:solidFill>
                <a:srgbClr val="0070C0"/>
              </a:solidFill>
              <a:effectLst/>
              <a:latin typeface="Arial" panose="020B0604020202020204" pitchFamily="34" charset="0"/>
            </a:endParaRPr>
          </a:p>
        </p:txBody>
      </p:sp>
      <p:pic>
        <p:nvPicPr>
          <p:cNvPr id="18435" name="Picture 3">
            <a:extLst>
              <a:ext uri="{FF2B5EF4-FFF2-40B4-BE49-F238E27FC236}">
                <a16:creationId xmlns:a16="http://schemas.microsoft.com/office/drawing/2014/main" id="{38B5918F-BF66-AE00-64A2-E131200761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615" y="2070847"/>
            <a:ext cx="9948385" cy="4683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38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4">
            <a:extLst>
              <a:ext uri="{FF2B5EF4-FFF2-40B4-BE49-F238E27FC236}">
                <a16:creationId xmlns:a16="http://schemas.microsoft.com/office/drawing/2014/main" id="{AB05DBCC-EFF9-775C-2963-17D163D8EE90}"/>
              </a:ext>
            </a:extLst>
          </p:cNvPr>
          <p:cNvPicPr>
            <a:picLocks noChangeAspect="1"/>
          </p:cNvPicPr>
          <p:nvPr/>
        </p:nvPicPr>
        <p:blipFill>
          <a:blip r:embed="rId2"/>
          <a:srcRect t="23846" b="23846"/>
          <a:stretch/>
        </p:blipFill>
        <p:spPr>
          <a:xfrm>
            <a:off x="-334055" y="-197225"/>
            <a:ext cx="4287490" cy="1272987"/>
          </a:xfrm>
          <a:prstGeom prst="rect">
            <a:avLst/>
          </a:prstGeom>
        </p:spPr>
      </p:pic>
      <p:sp>
        <p:nvSpPr>
          <p:cNvPr id="3" name="TextBox 2">
            <a:extLst>
              <a:ext uri="{FF2B5EF4-FFF2-40B4-BE49-F238E27FC236}">
                <a16:creationId xmlns:a16="http://schemas.microsoft.com/office/drawing/2014/main" id="{333006D7-8DDE-8CE3-2F8A-9FA0C018EC83}"/>
              </a:ext>
            </a:extLst>
          </p:cNvPr>
          <p:cNvSpPr txBox="1"/>
          <p:nvPr/>
        </p:nvSpPr>
        <p:spPr>
          <a:xfrm>
            <a:off x="1" y="1075762"/>
            <a:ext cx="12192000" cy="5786199"/>
          </a:xfrm>
          <a:prstGeom prst="rect">
            <a:avLst/>
          </a:prstGeom>
          <a:noFill/>
        </p:spPr>
        <p:txBody>
          <a:bodyPr wrap="square" rtlCol="0">
            <a:spAutoFit/>
          </a:bodyPr>
          <a:lstStyle/>
          <a:p>
            <a:r>
              <a:rPr lang="en-US" sz="2800" b="1" u="sng" dirty="0">
                <a:solidFill>
                  <a:srgbClr val="0070C0"/>
                </a:solidFill>
              </a:rPr>
              <a:t>Problem Definition  </a:t>
            </a:r>
          </a:p>
          <a:p>
            <a:r>
              <a:rPr lang="en-US" dirty="0"/>
              <a:t>-The goal is to predict whether a patient is likely to have diabetes based on health indicators like:</a:t>
            </a:r>
          </a:p>
          <a:p>
            <a:pPr marL="285750" indent="-285750">
              <a:buFont typeface="Arial" panose="020B0604020202020204" pitchFamily="34" charset="0"/>
              <a:buChar char="•"/>
            </a:pPr>
            <a:r>
              <a:rPr lang="en-US" dirty="0"/>
              <a:t>Age</a:t>
            </a:r>
          </a:p>
          <a:p>
            <a:pPr marL="285750" indent="-285750">
              <a:buFont typeface="Arial" panose="020B0604020202020204" pitchFamily="34" charset="0"/>
              <a:buChar char="•"/>
            </a:pPr>
            <a:r>
              <a:rPr lang="en-US" dirty="0"/>
              <a:t>Glucose level</a:t>
            </a:r>
          </a:p>
          <a:p>
            <a:pPr marL="285750" indent="-285750">
              <a:buFont typeface="Arial" panose="020B0604020202020204" pitchFamily="34" charset="0"/>
              <a:buChar char="•"/>
            </a:pPr>
            <a:r>
              <a:rPr lang="en-US" dirty="0"/>
              <a:t>Blood pressure</a:t>
            </a:r>
          </a:p>
          <a:p>
            <a:pPr marL="285750" indent="-285750">
              <a:buFont typeface="Arial" panose="020B0604020202020204" pitchFamily="34" charset="0"/>
              <a:buChar char="•"/>
            </a:pPr>
            <a:r>
              <a:rPr lang="en-US" dirty="0"/>
              <a:t>BMI (Body Mass Index)</a:t>
            </a:r>
          </a:p>
          <a:p>
            <a:pPr marL="285750" indent="-285750">
              <a:buFont typeface="Arial" panose="020B0604020202020204" pitchFamily="34" charset="0"/>
              <a:buChar char="•"/>
            </a:pPr>
            <a:r>
              <a:rPr lang="en-US" dirty="0"/>
              <a:t>Skin thickness</a:t>
            </a:r>
          </a:p>
          <a:p>
            <a:pPr marL="285750" indent="-285750">
              <a:buFont typeface="Arial" panose="020B0604020202020204" pitchFamily="34" charset="0"/>
              <a:buChar char="•"/>
            </a:pPr>
            <a:r>
              <a:rPr lang="en-US" dirty="0"/>
              <a:t>Insulin level</a:t>
            </a:r>
          </a:p>
          <a:p>
            <a:pPr marL="285750" indent="-285750">
              <a:buFont typeface="Arial" panose="020B0604020202020204" pitchFamily="34" charset="0"/>
              <a:buChar char="•"/>
            </a:pPr>
            <a:r>
              <a:rPr lang="en-US" dirty="0"/>
              <a:t>Number of pregnancies</a:t>
            </a:r>
          </a:p>
          <a:p>
            <a:pPr marL="285750" indent="-285750">
              <a:buFont typeface="Arial" panose="020B0604020202020204" pitchFamily="34" charset="0"/>
              <a:buChar char="•"/>
            </a:pPr>
            <a:r>
              <a:rPr lang="en-US" dirty="0"/>
              <a:t>Diabetes pedigree function (family history)</a:t>
            </a:r>
          </a:p>
          <a:p>
            <a:pPr marL="285750" indent="-285750">
              <a:buFont typeface="Arial" panose="020B0604020202020204" pitchFamily="34" charset="0"/>
              <a:buChar char="•"/>
            </a:pPr>
            <a:endParaRPr lang="en-US" dirty="0"/>
          </a:p>
          <a:p>
            <a:r>
              <a:rPr lang="en-US" dirty="0"/>
              <a:t>-Doctors might not always be able to predict diabetes accurately from medical checkups alone.</a:t>
            </a:r>
            <a:endParaRPr lang="en-US" b="1" dirty="0"/>
          </a:p>
          <a:p>
            <a:endParaRPr lang="en-US" dirty="0"/>
          </a:p>
          <a:p>
            <a:r>
              <a:rPr lang="en-US" dirty="0"/>
              <a:t>-Problem Type: Classification (Predicting diabetes status: Yes or No)</a:t>
            </a:r>
          </a:p>
          <a:p>
            <a:endParaRPr lang="en-US" b="1" dirty="0"/>
          </a:p>
          <a:p>
            <a:r>
              <a:rPr lang="en-US" dirty="0"/>
              <a:t>-Our Solution: Build a data-driven system that analyzes patient health data and predicts the likelihood of diabetes.</a:t>
            </a:r>
          </a:p>
          <a:p>
            <a:endParaRPr lang="en-US" b="1" dirty="0"/>
          </a:p>
          <a:p>
            <a:endParaRPr lang="en-US" b="1" dirty="0"/>
          </a:p>
          <a:p>
            <a:r>
              <a:rPr lang="en-US" dirty="0"/>
              <a:t> </a:t>
            </a:r>
          </a:p>
          <a:p>
            <a:pPr marL="342900" indent="-342900">
              <a:buAutoNum type="arabicPeriod"/>
            </a:pPr>
            <a:endParaRPr lang="en-US" dirty="0"/>
          </a:p>
        </p:txBody>
      </p:sp>
      <p:pic>
        <p:nvPicPr>
          <p:cNvPr id="4" name="Picture 3">
            <a:extLst>
              <a:ext uri="{FF2B5EF4-FFF2-40B4-BE49-F238E27FC236}">
                <a16:creationId xmlns:a16="http://schemas.microsoft.com/office/drawing/2014/main" id="{041CF306-EBA4-328B-0AEC-698237DC125B}"/>
              </a:ext>
            </a:extLst>
          </p:cNvPr>
          <p:cNvPicPr>
            <a:picLocks noChangeAspect="1"/>
          </p:cNvPicPr>
          <p:nvPr/>
        </p:nvPicPr>
        <p:blipFill>
          <a:blip r:embed="rId3"/>
          <a:stretch>
            <a:fillRect/>
          </a:stretch>
        </p:blipFill>
        <p:spPr>
          <a:xfrm>
            <a:off x="9233646" y="1882589"/>
            <a:ext cx="2761129" cy="2411506"/>
          </a:xfrm>
          <a:prstGeom prst="rect">
            <a:avLst/>
          </a:prstGeom>
        </p:spPr>
      </p:pic>
    </p:spTree>
    <p:extLst>
      <p:ext uri="{BB962C8B-B14F-4D97-AF65-F5344CB8AC3E}">
        <p14:creationId xmlns:p14="http://schemas.microsoft.com/office/powerpoint/2010/main" val="559444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50AB3-1091-9059-07EE-064B0E8AA7F2}"/>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1D4A3A9-8CC4-520F-E69F-67F85B167767}"/>
              </a:ext>
            </a:extLst>
          </p:cNvPr>
          <p:cNvPicPr>
            <a:picLocks noChangeAspect="1"/>
          </p:cNvPicPr>
          <p:nvPr/>
        </p:nvPicPr>
        <p:blipFill>
          <a:blip r:embed="rId2"/>
          <a:stretch>
            <a:fillRect/>
          </a:stretch>
        </p:blipFill>
        <p:spPr>
          <a:xfrm>
            <a:off x="0" y="-89184"/>
            <a:ext cx="4285859" cy="1274174"/>
          </a:xfrm>
          <a:prstGeom prst="rect">
            <a:avLst/>
          </a:prstGeom>
        </p:spPr>
      </p:pic>
      <p:sp>
        <p:nvSpPr>
          <p:cNvPr id="4" name="TextBox 3">
            <a:extLst>
              <a:ext uri="{FF2B5EF4-FFF2-40B4-BE49-F238E27FC236}">
                <a16:creationId xmlns:a16="http://schemas.microsoft.com/office/drawing/2014/main" id="{E358354C-8398-70FB-EC34-C21CB17312A6}"/>
              </a:ext>
            </a:extLst>
          </p:cNvPr>
          <p:cNvSpPr txBox="1"/>
          <p:nvPr/>
        </p:nvSpPr>
        <p:spPr>
          <a:xfrm>
            <a:off x="188259" y="1263133"/>
            <a:ext cx="6096000" cy="523220"/>
          </a:xfrm>
          <a:prstGeom prst="rect">
            <a:avLst/>
          </a:prstGeom>
          <a:noFill/>
        </p:spPr>
        <p:txBody>
          <a:bodyPr wrap="square">
            <a:spAutoFit/>
          </a:bodyPr>
          <a:lstStyle/>
          <a:p>
            <a:pPr algn="l" fontAlgn="base">
              <a:spcAft>
                <a:spcPts val="600"/>
              </a:spcAft>
            </a:pPr>
            <a:r>
              <a:rPr lang="en-US" sz="2800" b="1" i="0" u="sng" dirty="0">
                <a:solidFill>
                  <a:srgbClr val="0070C0"/>
                </a:solidFill>
                <a:effectLst/>
                <a:latin typeface="inherit"/>
              </a:rPr>
              <a:t>Feature Importance Analysis</a:t>
            </a:r>
            <a:endParaRPr lang="en-US" sz="2800" b="0" i="0" u="sng" dirty="0">
              <a:solidFill>
                <a:srgbClr val="0070C0"/>
              </a:solidFill>
              <a:effectLst/>
              <a:latin typeface="Inter"/>
            </a:endParaRPr>
          </a:p>
        </p:txBody>
      </p:sp>
      <p:pic>
        <p:nvPicPr>
          <p:cNvPr id="19458" name="Picture 2">
            <a:extLst>
              <a:ext uri="{FF2B5EF4-FFF2-40B4-BE49-F238E27FC236}">
                <a16:creationId xmlns:a16="http://schemas.microsoft.com/office/drawing/2014/main" id="{7565427B-788F-A117-155F-49C99EF1D2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460" y="1786353"/>
            <a:ext cx="9834282" cy="497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680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3CD286-6BA4-2395-87F3-8825B1605373}"/>
              </a:ext>
            </a:extLst>
          </p:cNvPr>
          <p:cNvPicPr>
            <a:picLocks noChangeAspect="1"/>
          </p:cNvPicPr>
          <p:nvPr/>
        </p:nvPicPr>
        <p:blipFill>
          <a:blip r:embed="rId2"/>
          <a:stretch>
            <a:fillRect/>
          </a:stretch>
        </p:blipFill>
        <p:spPr>
          <a:xfrm>
            <a:off x="0" y="-89184"/>
            <a:ext cx="4285859" cy="1274174"/>
          </a:xfrm>
          <a:prstGeom prst="rect">
            <a:avLst/>
          </a:prstGeom>
        </p:spPr>
      </p:pic>
      <p:sp>
        <p:nvSpPr>
          <p:cNvPr id="3" name="TextBox 2">
            <a:extLst>
              <a:ext uri="{FF2B5EF4-FFF2-40B4-BE49-F238E27FC236}">
                <a16:creationId xmlns:a16="http://schemas.microsoft.com/office/drawing/2014/main" id="{2E6217C8-2BC4-7FEF-3317-10128740028C}"/>
              </a:ext>
            </a:extLst>
          </p:cNvPr>
          <p:cNvSpPr txBox="1"/>
          <p:nvPr/>
        </p:nvSpPr>
        <p:spPr>
          <a:xfrm>
            <a:off x="627530" y="1102594"/>
            <a:ext cx="4023602" cy="523220"/>
          </a:xfrm>
          <a:prstGeom prst="rect">
            <a:avLst/>
          </a:prstGeom>
          <a:noFill/>
        </p:spPr>
        <p:txBody>
          <a:bodyPr wrap="none" rtlCol="0">
            <a:spAutoFit/>
          </a:bodyPr>
          <a:lstStyle/>
          <a:p>
            <a:r>
              <a:rPr lang="en-US" sz="2800" b="1" u="sng" dirty="0">
                <a:solidFill>
                  <a:srgbClr val="0070C0"/>
                </a:solidFill>
              </a:rPr>
              <a:t>Dashboard about analysis</a:t>
            </a:r>
          </a:p>
        </p:txBody>
      </p:sp>
      <p:pic>
        <p:nvPicPr>
          <p:cNvPr id="5" name="Picture 4">
            <a:extLst>
              <a:ext uri="{FF2B5EF4-FFF2-40B4-BE49-F238E27FC236}">
                <a16:creationId xmlns:a16="http://schemas.microsoft.com/office/drawing/2014/main" id="{D7D9FCF0-912C-B4AE-C957-7AC9C25047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575" y="1758862"/>
            <a:ext cx="9789459" cy="4764713"/>
          </a:xfrm>
          <a:prstGeom prst="rect">
            <a:avLst/>
          </a:prstGeom>
        </p:spPr>
      </p:pic>
    </p:spTree>
    <p:extLst>
      <p:ext uri="{BB962C8B-B14F-4D97-AF65-F5344CB8AC3E}">
        <p14:creationId xmlns:p14="http://schemas.microsoft.com/office/powerpoint/2010/main" val="3364561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12F4AB-6BEE-E6A0-AF73-671D66F442C1}"/>
              </a:ext>
            </a:extLst>
          </p:cNvPr>
          <p:cNvPicPr>
            <a:picLocks noChangeAspect="1"/>
          </p:cNvPicPr>
          <p:nvPr/>
        </p:nvPicPr>
        <p:blipFill>
          <a:blip r:embed="rId2"/>
          <a:stretch>
            <a:fillRect/>
          </a:stretch>
        </p:blipFill>
        <p:spPr>
          <a:xfrm>
            <a:off x="0" y="-89184"/>
            <a:ext cx="4285859" cy="1274174"/>
          </a:xfrm>
          <a:prstGeom prst="rect">
            <a:avLst/>
          </a:prstGeom>
        </p:spPr>
      </p:pic>
      <p:sp>
        <p:nvSpPr>
          <p:cNvPr id="4" name="TextBox 3">
            <a:extLst>
              <a:ext uri="{FF2B5EF4-FFF2-40B4-BE49-F238E27FC236}">
                <a16:creationId xmlns:a16="http://schemas.microsoft.com/office/drawing/2014/main" id="{1BB7C408-6307-6787-BCF8-9854EA43ABE2}"/>
              </a:ext>
            </a:extLst>
          </p:cNvPr>
          <p:cNvSpPr txBox="1"/>
          <p:nvPr/>
        </p:nvSpPr>
        <p:spPr>
          <a:xfrm>
            <a:off x="233082" y="1184989"/>
            <a:ext cx="10936942" cy="3993401"/>
          </a:xfrm>
          <a:prstGeom prst="rect">
            <a:avLst/>
          </a:prstGeom>
          <a:noFill/>
        </p:spPr>
        <p:txBody>
          <a:bodyPr wrap="square">
            <a:spAutoFit/>
          </a:bodyPr>
          <a:lstStyle/>
          <a:p>
            <a:pPr algn="l" fontAlgn="base">
              <a:spcAft>
                <a:spcPts val="600"/>
              </a:spcAft>
              <a:buNone/>
            </a:pPr>
            <a:r>
              <a:rPr lang="en-US" sz="2800" b="1" i="0" u="sng" dirty="0">
                <a:solidFill>
                  <a:srgbClr val="C00000"/>
                </a:solidFill>
                <a:effectLst/>
                <a:latin typeface="inherit"/>
              </a:rPr>
              <a:t>Conclusion</a:t>
            </a:r>
            <a:r>
              <a:rPr lang="en-US" b="1" i="0" dirty="0">
                <a:solidFill>
                  <a:srgbClr val="202214"/>
                </a:solidFill>
                <a:effectLst/>
                <a:latin typeface="inherit"/>
              </a:rPr>
              <a:t> </a:t>
            </a:r>
            <a:endParaRPr lang="en-US" b="0" i="0" dirty="0">
              <a:solidFill>
                <a:srgbClr val="202214"/>
              </a:solidFill>
              <a:effectLst/>
              <a:latin typeface="Inter"/>
            </a:endParaRPr>
          </a:p>
          <a:p>
            <a:pPr algn="l" fontAlgn="base">
              <a:spcBef>
                <a:spcPts val="2400"/>
              </a:spcBef>
              <a:spcAft>
                <a:spcPts val="600"/>
              </a:spcAft>
              <a:buNone/>
            </a:pPr>
            <a:r>
              <a:rPr lang="en-US" sz="2000" b="0" i="0" dirty="0">
                <a:solidFill>
                  <a:srgbClr val="0070C0"/>
                </a:solidFill>
                <a:effectLst/>
                <a:latin typeface="Inter"/>
              </a:rPr>
              <a:t>Project Summary</a:t>
            </a:r>
          </a:p>
          <a:p>
            <a:pPr algn="l" fontAlgn="base">
              <a:spcAft>
                <a:spcPts val="1200"/>
              </a:spcAft>
              <a:buNone/>
            </a:pPr>
            <a:r>
              <a:rPr lang="en-US" b="0" i="0" dirty="0">
                <a:solidFill>
                  <a:srgbClr val="3C4043"/>
                </a:solidFill>
                <a:effectLst/>
                <a:latin typeface="Inter"/>
              </a:rPr>
              <a:t>This project focused on developing a machine learning model to predict diabetes risk based on health metrics. </a:t>
            </a:r>
          </a:p>
          <a:p>
            <a:pPr algn="l" fontAlgn="base">
              <a:spcAft>
                <a:spcPts val="1200"/>
              </a:spcAft>
              <a:buNone/>
            </a:pPr>
            <a:r>
              <a:rPr lang="en-US" b="0" i="0" dirty="0" err="1">
                <a:solidFill>
                  <a:srgbClr val="3C4043"/>
                </a:solidFill>
                <a:effectLst/>
                <a:latin typeface="Inter"/>
              </a:rPr>
              <a:t>We</a:t>
            </a:r>
            <a:r>
              <a:rPr lang="en-US" b="0" i="0" dirty="0" err="1">
                <a:solidFill>
                  <a:srgbClr val="3C4043"/>
                </a:solidFill>
                <a:effectLst/>
                <a:latin typeface="inherit"/>
              </a:rPr>
              <a:t>Performed</a:t>
            </a:r>
            <a:r>
              <a:rPr lang="en-US" b="0" i="0" dirty="0">
                <a:solidFill>
                  <a:srgbClr val="3C4043"/>
                </a:solidFill>
                <a:effectLst/>
                <a:latin typeface="inherit"/>
              </a:rPr>
              <a:t> thorough data cleaning, removing unnatural zero values that would skew the analysis</a:t>
            </a:r>
          </a:p>
          <a:p>
            <a:pPr algn="l" fontAlgn="base">
              <a:spcBef>
                <a:spcPts val="1200"/>
              </a:spcBef>
              <a:spcAft>
                <a:spcPts val="300"/>
              </a:spcAft>
            </a:pPr>
            <a:r>
              <a:rPr lang="en-US" b="0" i="0" dirty="0">
                <a:solidFill>
                  <a:srgbClr val="3C4043"/>
                </a:solidFill>
                <a:effectLst/>
                <a:latin typeface="inherit"/>
              </a:rPr>
              <a:t>Conducted exploratory data analysis to understand feature distributions and relationships</a:t>
            </a:r>
          </a:p>
          <a:p>
            <a:pPr algn="l" fontAlgn="base">
              <a:spcBef>
                <a:spcPts val="1200"/>
              </a:spcBef>
              <a:spcAft>
                <a:spcPts val="300"/>
              </a:spcAft>
            </a:pPr>
            <a:r>
              <a:rPr lang="en-US" b="0" i="0" dirty="0">
                <a:solidFill>
                  <a:srgbClr val="3C4043"/>
                </a:solidFill>
                <a:effectLst/>
                <a:latin typeface="inherit"/>
              </a:rPr>
              <a:t>Implemented and compared multiple machine learning models</a:t>
            </a:r>
          </a:p>
          <a:p>
            <a:pPr algn="l" fontAlgn="base">
              <a:spcBef>
                <a:spcPts val="1200"/>
              </a:spcBef>
              <a:spcAft>
                <a:spcPts val="300"/>
              </a:spcAft>
            </a:pPr>
            <a:r>
              <a:rPr lang="en-US" b="0" i="0" dirty="0">
                <a:solidFill>
                  <a:srgbClr val="3C4043"/>
                </a:solidFill>
                <a:effectLst/>
                <a:latin typeface="inherit"/>
              </a:rPr>
              <a:t>Identified the most important features for diabetes prediction</a:t>
            </a:r>
          </a:p>
          <a:p>
            <a:pPr algn="l" fontAlgn="base">
              <a:spcBef>
                <a:spcPts val="1200"/>
              </a:spcBef>
              <a:spcAft>
                <a:spcPts val="300"/>
              </a:spcAft>
            </a:pPr>
            <a:r>
              <a:rPr lang="en-US" b="0" i="0" dirty="0">
                <a:solidFill>
                  <a:srgbClr val="3C4043"/>
                </a:solidFill>
                <a:effectLst/>
                <a:latin typeface="inherit"/>
              </a:rPr>
              <a:t>Created a deployable model with an interactive web interface</a:t>
            </a:r>
          </a:p>
        </p:txBody>
      </p:sp>
      <p:sp>
        <p:nvSpPr>
          <p:cNvPr id="5" name="TextBox 4">
            <a:extLst>
              <a:ext uri="{FF2B5EF4-FFF2-40B4-BE49-F238E27FC236}">
                <a16:creationId xmlns:a16="http://schemas.microsoft.com/office/drawing/2014/main" id="{7D8CFFB8-1803-1D95-0AA1-0A567354B192}"/>
              </a:ext>
            </a:extLst>
          </p:cNvPr>
          <p:cNvSpPr txBox="1"/>
          <p:nvPr/>
        </p:nvSpPr>
        <p:spPr>
          <a:xfrm>
            <a:off x="5109884" y="5531224"/>
            <a:ext cx="3000122" cy="523220"/>
          </a:xfrm>
          <a:prstGeom prst="rect">
            <a:avLst/>
          </a:prstGeom>
          <a:noFill/>
        </p:spPr>
        <p:txBody>
          <a:bodyPr wrap="square" rtlCol="0">
            <a:spAutoFit/>
          </a:bodyPr>
          <a:lstStyle/>
          <a:p>
            <a:r>
              <a:rPr lang="en-US" sz="2800" b="1" dirty="0">
                <a:solidFill>
                  <a:srgbClr val="0070C0"/>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425573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2B2C01-5698-338D-AF2D-007E54563193}"/>
              </a:ext>
            </a:extLst>
          </p:cNvPr>
          <p:cNvPicPr>
            <a:picLocks noChangeAspect="1"/>
          </p:cNvPicPr>
          <p:nvPr/>
        </p:nvPicPr>
        <p:blipFill>
          <a:blip r:embed="rId2"/>
          <a:stretch>
            <a:fillRect/>
          </a:stretch>
        </p:blipFill>
        <p:spPr>
          <a:xfrm>
            <a:off x="-322732" y="-68065"/>
            <a:ext cx="4199707" cy="1282789"/>
          </a:xfrm>
          <a:prstGeom prst="rect">
            <a:avLst/>
          </a:prstGeom>
        </p:spPr>
      </p:pic>
      <p:sp>
        <p:nvSpPr>
          <p:cNvPr id="8" name="TextBox 7">
            <a:extLst>
              <a:ext uri="{FF2B5EF4-FFF2-40B4-BE49-F238E27FC236}">
                <a16:creationId xmlns:a16="http://schemas.microsoft.com/office/drawing/2014/main" id="{DB7EAE68-E385-02BD-80DE-2ED3F7733E66}"/>
              </a:ext>
            </a:extLst>
          </p:cNvPr>
          <p:cNvSpPr txBox="1"/>
          <p:nvPr/>
        </p:nvSpPr>
        <p:spPr>
          <a:xfrm>
            <a:off x="66049" y="1044335"/>
            <a:ext cx="12059901" cy="1384995"/>
          </a:xfrm>
          <a:prstGeom prst="rect">
            <a:avLst/>
          </a:prstGeom>
          <a:noFill/>
        </p:spPr>
        <p:txBody>
          <a:bodyPr wrap="square" rtlCol="0">
            <a:spAutoFit/>
          </a:bodyPr>
          <a:lstStyle/>
          <a:p>
            <a:r>
              <a:rPr lang="en-US" sz="2800" b="1" u="sng" dirty="0">
                <a:solidFill>
                  <a:srgbClr val="0070C0"/>
                </a:solidFill>
              </a:rPr>
              <a:t>-Data Collection </a:t>
            </a:r>
          </a:p>
          <a:p>
            <a:endParaRPr lang="en-US" sz="2800" b="1" u="sng" dirty="0">
              <a:solidFill>
                <a:srgbClr val="0070C0"/>
              </a:solidFill>
            </a:endParaRPr>
          </a:p>
          <a:p>
            <a:pPr marL="457200" indent="-457200">
              <a:buFontTx/>
              <a:buChar char="-"/>
            </a:pPr>
            <a:endParaRPr lang="en-US" sz="2800" b="1" u="sng" dirty="0">
              <a:solidFill>
                <a:srgbClr val="0070C0"/>
              </a:solidFill>
            </a:endParaRPr>
          </a:p>
        </p:txBody>
      </p:sp>
      <p:sp>
        <p:nvSpPr>
          <p:cNvPr id="9" name="Rectangle 1">
            <a:extLst>
              <a:ext uri="{FF2B5EF4-FFF2-40B4-BE49-F238E27FC236}">
                <a16:creationId xmlns:a16="http://schemas.microsoft.com/office/drawing/2014/main" id="{BDA0C7EC-358D-22BC-677C-195BAE06E2E2}"/>
              </a:ext>
            </a:extLst>
          </p:cNvPr>
          <p:cNvSpPr>
            <a:spLocks noChangeArrowheads="1"/>
          </p:cNvSpPr>
          <p:nvPr/>
        </p:nvSpPr>
        <p:spPr bwMode="auto">
          <a:xfrm>
            <a:off x="107433" y="3161561"/>
            <a:ext cx="327525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rgbClr val="C00000"/>
                </a:solidFill>
                <a:effectLst/>
                <a:latin typeface="Arial" panose="020B0604020202020204" pitchFamily="34" charset="0"/>
              </a:rPr>
              <a:t>Dataset Link:</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3"/>
              </a:rPr>
              <a:t>Healthcare - Diabetes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1" name="TextBox 10">
            <a:extLst>
              <a:ext uri="{FF2B5EF4-FFF2-40B4-BE49-F238E27FC236}">
                <a16:creationId xmlns:a16="http://schemas.microsoft.com/office/drawing/2014/main" id="{AFE7C42F-5945-79DC-12C1-4DC0B6A0ED55}"/>
              </a:ext>
            </a:extLst>
          </p:cNvPr>
          <p:cNvSpPr txBox="1"/>
          <p:nvPr/>
        </p:nvSpPr>
        <p:spPr>
          <a:xfrm flipH="1">
            <a:off x="0" y="1620291"/>
            <a:ext cx="12059901" cy="1200329"/>
          </a:xfrm>
          <a:prstGeom prst="rect">
            <a:avLst/>
          </a:prstGeom>
          <a:noFill/>
        </p:spPr>
        <p:txBody>
          <a:bodyPr wrap="square" rtlCol="0">
            <a:spAutoFit/>
          </a:bodyPr>
          <a:lstStyle/>
          <a:p>
            <a:r>
              <a:rPr lang="en-US" altLang="en-US" sz="1600" dirty="0">
                <a:latin typeface="Arial" panose="020B0604020202020204" pitchFamily="34" charset="0"/>
              </a:rPr>
              <a:t>We collected from Kaggle, D</a:t>
            </a:r>
            <a:r>
              <a:rPr lang="en-US" dirty="0"/>
              <a:t>ataset is provided in a structured tabular format, stored in a comma-separated values (CSV) file. It consists of a collection of health-related attributes that can be utilized for diabetes risk assessment and prediction. Each row in the dataset represents an individual, and the columns contain various health measurements and characteristics. Below is a detailed description of each column.</a:t>
            </a:r>
          </a:p>
        </p:txBody>
      </p:sp>
      <p:pic>
        <p:nvPicPr>
          <p:cNvPr id="20" name="Picture 19">
            <a:extLst>
              <a:ext uri="{FF2B5EF4-FFF2-40B4-BE49-F238E27FC236}">
                <a16:creationId xmlns:a16="http://schemas.microsoft.com/office/drawing/2014/main" id="{C0066DFC-8C98-FEE4-F10F-3B40173869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3028" y="2820620"/>
            <a:ext cx="8442922" cy="4023044"/>
          </a:xfrm>
          <a:prstGeom prst="rect">
            <a:avLst/>
          </a:prstGeom>
        </p:spPr>
      </p:pic>
    </p:spTree>
    <p:extLst>
      <p:ext uri="{BB962C8B-B14F-4D97-AF65-F5344CB8AC3E}">
        <p14:creationId xmlns:p14="http://schemas.microsoft.com/office/powerpoint/2010/main" val="58426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4">
            <a:extLst>
              <a:ext uri="{FF2B5EF4-FFF2-40B4-BE49-F238E27FC236}">
                <a16:creationId xmlns:a16="http://schemas.microsoft.com/office/drawing/2014/main" id="{CDAF8BAC-CD1F-706C-A17D-06FABB4F7222}"/>
              </a:ext>
            </a:extLst>
          </p:cNvPr>
          <p:cNvPicPr>
            <a:picLocks noChangeAspect="1"/>
          </p:cNvPicPr>
          <p:nvPr/>
        </p:nvPicPr>
        <p:blipFill>
          <a:blip r:embed="rId2"/>
          <a:srcRect t="23846" b="23846"/>
          <a:stretch/>
        </p:blipFill>
        <p:spPr>
          <a:xfrm>
            <a:off x="-249781" y="-116542"/>
            <a:ext cx="4301828" cy="1201271"/>
          </a:xfrm>
          <a:prstGeom prst="rect">
            <a:avLst/>
          </a:prstGeom>
        </p:spPr>
      </p:pic>
      <p:sp>
        <p:nvSpPr>
          <p:cNvPr id="5" name="TextBox 4">
            <a:extLst>
              <a:ext uri="{FF2B5EF4-FFF2-40B4-BE49-F238E27FC236}">
                <a16:creationId xmlns:a16="http://schemas.microsoft.com/office/drawing/2014/main" id="{4C4D61B3-3F09-E9ED-8091-8E3128E64587}"/>
              </a:ext>
            </a:extLst>
          </p:cNvPr>
          <p:cNvSpPr txBox="1"/>
          <p:nvPr/>
        </p:nvSpPr>
        <p:spPr>
          <a:xfrm>
            <a:off x="161365" y="1013011"/>
            <a:ext cx="3155576" cy="523220"/>
          </a:xfrm>
          <a:prstGeom prst="rect">
            <a:avLst/>
          </a:prstGeom>
          <a:noFill/>
        </p:spPr>
        <p:txBody>
          <a:bodyPr wrap="square" rtlCol="0">
            <a:spAutoFit/>
          </a:bodyPr>
          <a:lstStyle/>
          <a:p>
            <a:r>
              <a:rPr lang="en-US" sz="2800" b="1" u="sng" dirty="0">
                <a:solidFill>
                  <a:schemeClr val="accent1"/>
                </a:solidFill>
              </a:rPr>
              <a:t>-Data </a:t>
            </a:r>
            <a:r>
              <a:rPr lang="en-US" sz="2800" b="1" u="sng" dirty="0" err="1">
                <a:solidFill>
                  <a:schemeClr val="accent1"/>
                </a:solidFill>
              </a:rPr>
              <a:t>describtion</a:t>
            </a:r>
            <a:endParaRPr lang="en-US" sz="2800" b="1" u="sng" dirty="0">
              <a:solidFill>
                <a:schemeClr val="accent1"/>
              </a:solidFill>
            </a:endParaRPr>
          </a:p>
        </p:txBody>
      </p:sp>
      <p:sp>
        <p:nvSpPr>
          <p:cNvPr id="6" name="TextBox 5">
            <a:extLst>
              <a:ext uri="{FF2B5EF4-FFF2-40B4-BE49-F238E27FC236}">
                <a16:creationId xmlns:a16="http://schemas.microsoft.com/office/drawing/2014/main" id="{97894F9B-85C4-8581-66A0-9AC78BEE368E}"/>
              </a:ext>
            </a:extLst>
          </p:cNvPr>
          <p:cNvSpPr txBox="1"/>
          <p:nvPr/>
        </p:nvSpPr>
        <p:spPr>
          <a:xfrm>
            <a:off x="0" y="1827562"/>
            <a:ext cx="4904692" cy="646331"/>
          </a:xfrm>
          <a:prstGeom prst="rect">
            <a:avLst/>
          </a:prstGeom>
          <a:noFill/>
        </p:spPr>
        <p:txBody>
          <a:bodyPr wrap="square" rtlCol="0">
            <a:spAutoFit/>
          </a:bodyPr>
          <a:lstStyle/>
          <a:p>
            <a:r>
              <a:rPr lang="en-US" dirty="0"/>
              <a:t> - The dataset contains 768 rows and 9 columns.</a:t>
            </a:r>
            <a:br>
              <a:rPr lang="en-US" dirty="0"/>
            </a:br>
            <a:endParaRPr lang="en-US" dirty="0"/>
          </a:p>
        </p:txBody>
      </p:sp>
      <p:sp>
        <p:nvSpPr>
          <p:cNvPr id="8" name="Rectangle 1">
            <a:extLst>
              <a:ext uri="{FF2B5EF4-FFF2-40B4-BE49-F238E27FC236}">
                <a16:creationId xmlns:a16="http://schemas.microsoft.com/office/drawing/2014/main" id="{40F83290-63A3-6443-230F-541AB4C6F00F}"/>
              </a:ext>
            </a:extLst>
          </p:cNvPr>
          <p:cNvSpPr>
            <a:spLocks noChangeArrowheads="1"/>
          </p:cNvSpPr>
          <p:nvPr/>
        </p:nvSpPr>
        <p:spPr bwMode="auto">
          <a:xfrm>
            <a:off x="62753" y="2051100"/>
            <a:ext cx="11447929"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Each row represents a medical record for an individual, including various health-related measurements and characteristics.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features include: Pregnancies, Glucose, Blood Pressure, Skin Thickness, Insulin, BMI, Diabetes Pedigree Function, and Age.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final column is </a:t>
            </a:r>
            <a:r>
              <a:rPr kumimoji="0" lang="en-US" altLang="en-US" sz="1800" i="0" u="none" strike="noStrike" cap="none" normalizeH="0" baseline="0" dirty="0">
                <a:ln>
                  <a:noFill/>
                </a:ln>
                <a:solidFill>
                  <a:schemeClr val="tx1"/>
                </a:solidFill>
                <a:effectLst/>
                <a:latin typeface="Arial" panose="020B0604020202020204" pitchFamily="34" charset="0"/>
              </a:rPr>
              <a:t>Outcome</a:t>
            </a:r>
            <a:r>
              <a:rPr kumimoji="0" lang="en-US" altLang="en-US" sz="1800" b="0" i="0" u="none" strike="noStrike" cap="none" normalizeH="0" baseline="0" dirty="0">
                <a:ln>
                  <a:noFill/>
                </a:ln>
                <a:solidFill>
                  <a:schemeClr val="tx1"/>
                </a:solidFill>
                <a:effectLst/>
                <a:latin typeface="Arial" panose="020B0604020202020204" pitchFamily="34" charset="0"/>
              </a:rPr>
              <a:t>, which is the target variable</a:t>
            </a:r>
            <a:endParaRPr lang="en-US" dirty="0">
              <a:latin typeface="Arial" panose="020B0604020202020204" pitchFamily="34" charset="0"/>
            </a:endParaRPr>
          </a:p>
          <a:p>
            <a:pPr lvl="0" eaLnBrk="0" fontAlgn="base" hangingPunct="0">
              <a:spcBef>
                <a:spcPct val="0"/>
              </a:spcBef>
              <a:spcAft>
                <a:spcPct val="0"/>
              </a:spcAft>
            </a:pPr>
            <a:r>
              <a:rPr lang="en-US" sz="2800" b="1" dirty="0">
                <a:solidFill>
                  <a:srgbClr val="C00000"/>
                </a:solidFill>
              </a:rPr>
              <a:t>Non-diabetic=0</a:t>
            </a:r>
          </a:p>
          <a:p>
            <a:pPr lvl="0" eaLnBrk="0" fontAlgn="base" hangingPunct="0">
              <a:spcBef>
                <a:spcPct val="0"/>
              </a:spcBef>
              <a:spcAft>
                <a:spcPct val="0"/>
              </a:spcAft>
            </a:pPr>
            <a:r>
              <a:rPr lang="en-US" sz="2800" b="1" dirty="0">
                <a:solidFill>
                  <a:srgbClr val="C00000"/>
                </a:solidFill>
              </a:rPr>
              <a:t>Diabetic=1</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dataset is used to train a machine learning model to predict the likelihood of diabetes based on a person's medical data.</a:t>
            </a:r>
          </a:p>
        </p:txBody>
      </p:sp>
    </p:spTree>
    <p:extLst>
      <p:ext uri="{BB962C8B-B14F-4D97-AF65-F5344CB8AC3E}">
        <p14:creationId xmlns:p14="http://schemas.microsoft.com/office/powerpoint/2010/main" val="3329480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42FC46-99CD-3D5A-68A9-E48BBE298FFD}"/>
              </a:ext>
            </a:extLst>
          </p:cNvPr>
          <p:cNvPicPr>
            <a:picLocks noChangeAspect="1"/>
          </p:cNvPicPr>
          <p:nvPr/>
        </p:nvPicPr>
        <p:blipFill>
          <a:blip r:embed="rId2"/>
          <a:stretch>
            <a:fillRect/>
          </a:stretch>
        </p:blipFill>
        <p:spPr>
          <a:xfrm>
            <a:off x="-385482" y="0"/>
            <a:ext cx="4518211" cy="1288431"/>
          </a:xfrm>
          <a:prstGeom prst="rect">
            <a:avLst/>
          </a:prstGeom>
        </p:spPr>
      </p:pic>
      <p:sp>
        <p:nvSpPr>
          <p:cNvPr id="3" name="TextBox 2">
            <a:extLst>
              <a:ext uri="{FF2B5EF4-FFF2-40B4-BE49-F238E27FC236}">
                <a16:creationId xmlns:a16="http://schemas.microsoft.com/office/drawing/2014/main" id="{5E180029-D19E-C10C-B6EB-69B9248E7972}"/>
              </a:ext>
            </a:extLst>
          </p:cNvPr>
          <p:cNvSpPr txBox="1"/>
          <p:nvPr/>
        </p:nvSpPr>
        <p:spPr>
          <a:xfrm>
            <a:off x="224118" y="1031953"/>
            <a:ext cx="2994211" cy="523220"/>
          </a:xfrm>
          <a:prstGeom prst="rect">
            <a:avLst/>
          </a:prstGeom>
          <a:noFill/>
        </p:spPr>
        <p:txBody>
          <a:bodyPr wrap="square" rtlCol="0">
            <a:spAutoFit/>
          </a:bodyPr>
          <a:lstStyle/>
          <a:p>
            <a:r>
              <a:rPr lang="en-US" sz="2800" b="1" u="sng" dirty="0">
                <a:solidFill>
                  <a:srgbClr val="0070C0"/>
                </a:solidFill>
              </a:rPr>
              <a:t>-Data Analysis</a:t>
            </a:r>
          </a:p>
        </p:txBody>
      </p:sp>
      <p:sp>
        <p:nvSpPr>
          <p:cNvPr id="8" name="Rectangle 1">
            <a:extLst>
              <a:ext uri="{FF2B5EF4-FFF2-40B4-BE49-F238E27FC236}">
                <a16:creationId xmlns:a16="http://schemas.microsoft.com/office/drawing/2014/main" id="{E4C0B0BF-AC30-304D-4E18-D097068EBD8B}"/>
              </a:ext>
            </a:extLst>
          </p:cNvPr>
          <p:cNvSpPr>
            <a:spLocks noChangeArrowheads="1"/>
          </p:cNvSpPr>
          <p:nvPr/>
        </p:nvSpPr>
        <p:spPr bwMode="auto">
          <a:xfrm>
            <a:off x="80682" y="1575172"/>
            <a:ext cx="9834282" cy="2539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we performed data analysis to explore patterns, distributions, and detect missing or abnormal values.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goal of the analysis is to better understand which health features are most related to diabetes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000" b="1" u="sng" dirty="0">
                <a:solidFill>
                  <a:srgbClr val="C00000"/>
                </a:solidFill>
                <a:latin typeface="Arial Unicode MS"/>
              </a:rPr>
              <a:t>Check Missing values or duplicates </a:t>
            </a:r>
          </a:p>
          <a:p>
            <a:pPr marL="0" marR="0" lvl="0" indent="0" algn="l" defTabSz="914400" rtl="0" eaLnBrk="0" fontAlgn="base" latinLnBrk="0" hangingPunct="0">
              <a:lnSpc>
                <a:spcPct val="100000"/>
              </a:lnSpc>
              <a:spcBef>
                <a:spcPct val="0"/>
              </a:spcBef>
              <a:spcAft>
                <a:spcPct val="0"/>
              </a:spcAft>
              <a:buClrTx/>
              <a:buSzTx/>
              <a:tabLst/>
            </a:pPr>
            <a:endParaRPr lang="en-US" altLang="en-US" sz="2000" b="1" dirty="0">
              <a:latin typeface="Arial Unicode MS"/>
            </a:endParaRPr>
          </a:p>
          <a:p>
            <a:pPr marL="0" marR="0" lvl="0" indent="0" algn="l" defTabSz="914400" rtl="0" eaLnBrk="0" fontAlgn="base" latinLnBrk="0" hangingPunct="0">
              <a:lnSpc>
                <a:spcPct val="100000"/>
              </a:lnSpc>
              <a:spcBef>
                <a:spcPct val="0"/>
              </a:spcBef>
              <a:spcAft>
                <a:spcPct val="0"/>
              </a:spcAft>
              <a:buClrTx/>
              <a:buSzTx/>
              <a:tabLst/>
            </a:pPr>
            <a:endParaRPr lang="en-US" altLang="en-US" sz="2000" b="1" dirty="0">
              <a:solidFill>
                <a:srgbClr val="C00000"/>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160E734B-86F7-9567-B886-164D20769E76}"/>
              </a:ext>
            </a:extLst>
          </p:cNvPr>
          <p:cNvSpPr>
            <a:spLocks noChangeArrowheads="1"/>
          </p:cNvSpPr>
          <p:nvPr/>
        </p:nvSpPr>
        <p:spPr bwMode="auto">
          <a:xfrm>
            <a:off x="70672" y="3145287"/>
            <a:ext cx="629531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Checked for missing values using </a:t>
            </a:r>
            <a:r>
              <a:rPr kumimoji="0" lang="en-US" altLang="en-US" sz="2000" b="1" i="0" u="none" strike="noStrike" cap="none" normalizeH="0" baseline="0" dirty="0" err="1">
                <a:ln>
                  <a:noFill/>
                </a:ln>
                <a:solidFill>
                  <a:srgbClr val="0070C0"/>
                </a:solidFill>
                <a:effectLst/>
                <a:latin typeface="Arial Unicode MS"/>
              </a:rPr>
              <a:t>isnull</a:t>
            </a:r>
            <a:r>
              <a:rPr kumimoji="0" lang="en-US" altLang="en-US" sz="2000" b="1" i="0" u="none" strike="noStrike" cap="none" normalizeH="0" baseline="0" dirty="0">
                <a:ln>
                  <a:noFill/>
                </a:ln>
                <a:solidFill>
                  <a:srgbClr val="0070C0"/>
                </a:solidFill>
                <a:effectLst/>
                <a:latin typeface="Arial Unicode MS"/>
              </a:rPr>
              <a:t>().sum(</a:t>
            </a:r>
            <a:r>
              <a:rPr lang="en-US" altLang="en-US" sz="2000" b="1" dirty="0">
                <a:solidFill>
                  <a:srgbClr val="0070C0"/>
                </a:solidFill>
                <a:latin typeface="Arial Unicode MS"/>
              </a:rPr>
              <a:t>)</a:t>
            </a:r>
          </a:p>
          <a:p>
            <a:pPr eaLnBrk="0" fontAlgn="base" hangingPunct="0">
              <a:spcBef>
                <a:spcPct val="0"/>
              </a:spcBef>
              <a:spcAft>
                <a:spcPct val="0"/>
              </a:spcAft>
            </a:pPr>
            <a:r>
              <a:rPr lang="en-US" altLang="en-US" sz="2000" dirty="0">
                <a:latin typeface="Arial" panose="020B0604020202020204" pitchFamily="34" charset="0"/>
              </a:rPr>
              <a:t>Checked for missing values using </a:t>
            </a:r>
            <a:r>
              <a:rPr lang="en-US" altLang="en-US" sz="2000" b="1" dirty="0">
                <a:solidFill>
                  <a:srgbClr val="0070C0"/>
                </a:solidFill>
                <a:latin typeface="Arial" panose="020B0604020202020204" pitchFamily="34" charset="0"/>
              </a:rPr>
              <a:t>duplicated().sum()</a:t>
            </a:r>
          </a:p>
          <a:p>
            <a:pPr eaLnBrk="0" fontAlgn="base" hangingPunct="0">
              <a:spcBef>
                <a:spcPct val="0"/>
              </a:spcBef>
              <a:spcAft>
                <a:spcPct val="0"/>
              </a:spcAft>
            </a:pPr>
            <a:endParaRPr kumimoji="0" lang="en-US" altLang="en-US" sz="2000" b="0" i="0" u="none" strike="noStrike" cap="none" normalizeH="0" baseline="0" dirty="0">
              <a:ln>
                <a:noFill/>
              </a:ln>
              <a:solidFill>
                <a:srgbClr val="0070C0"/>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B910A7ED-17C7-DA99-838E-123CD56765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64" y="3989087"/>
            <a:ext cx="10076329" cy="2115877"/>
          </a:xfrm>
          <a:prstGeom prst="rect">
            <a:avLst/>
          </a:prstGeom>
        </p:spPr>
      </p:pic>
    </p:spTree>
    <p:extLst>
      <p:ext uri="{BB962C8B-B14F-4D97-AF65-F5344CB8AC3E}">
        <p14:creationId xmlns:p14="http://schemas.microsoft.com/office/powerpoint/2010/main" val="296139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4">
            <a:extLst>
              <a:ext uri="{FF2B5EF4-FFF2-40B4-BE49-F238E27FC236}">
                <a16:creationId xmlns:a16="http://schemas.microsoft.com/office/drawing/2014/main" id="{89BC3862-0BFE-8BEE-7AD3-4D681E6E9AE9}"/>
              </a:ext>
            </a:extLst>
          </p:cNvPr>
          <p:cNvPicPr>
            <a:picLocks noChangeAspect="1"/>
          </p:cNvPicPr>
          <p:nvPr/>
        </p:nvPicPr>
        <p:blipFill>
          <a:blip r:embed="rId2"/>
          <a:srcRect t="23846" b="23846"/>
          <a:stretch/>
        </p:blipFill>
        <p:spPr>
          <a:xfrm>
            <a:off x="-325090" y="-98612"/>
            <a:ext cx="4287490" cy="1272987"/>
          </a:xfrm>
          <a:prstGeom prst="rect">
            <a:avLst/>
          </a:prstGeom>
        </p:spPr>
      </p:pic>
      <p:sp>
        <p:nvSpPr>
          <p:cNvPr id="4" name="Rectangle 1">
            <a:extLst>
              <a:ext uri="{FF2B5EF4-FFF2-40B4-BE49-F238E27FC236}">
                <a16:creationId xmlns:a16="http://schemas.microsoft.com/office/drawing/2014/main" id="{F94FB327-DF3B-AF51-6001-530842A33E7D}"/>
              </a:ext>
            </a:extLst>
          </p:cNvPr>
          <p:cNvSpPr>
            <a:spLocks noChangeArrowheads="1"/>
          </p:cNvSpPr>
          <p:nvPr/>
        </p:nvSpPr>
        <p:spPr bwMode="auto">
          <a:xfrm>
            <a:off x="71717" y="802377"/>
            <a:ext cx="8597154"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latin typeface="Arial" panose="020B0604020202020204" pitchFamily="34" charset="0"/>
            </a:endParaRPr>
          </a:p>
          <a:p>
            <a:pPr lvl="0" eaLnBrk="0" fontAlgn="base" hangingPunct="0">
              <a:spcBef>
                <a:spcPct val="0"/>
              </a:spcBef>
              <a:spcAft>
                <a:spcPct val="0"/>
              </a:spcAft>
            </a:pPr>
            <a:r>
              <a:rPr lang="en-US" b="1" u="sng" dirty="0">
                <a:solidFill>
                  <a:schemeClr val="accent1"/>
                </a:solidFill>
              </a:rPr>
              <a:t>Bar Chart Representation of Features</a:t>
            </a:r>
            <a:endParaRPr kumimoji="0" lang="en-US" altLang="en-US" b="1" i="0" u="sng"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We used bar charts to represent the distribution of each feature in the dataset.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Bar charts provide a simple visual overview of the </a:t>
            </a:r>
            <a:r>
              <a:rPr kumimoji="0" lang="en-US" altLang="en-US" sz="1600" i="0" u="none" strike="noStrike" cap="none" normalizeH="0" baseline="0" dirty="0">
                <a:ln>
                  <a:noFill/>
                </a:ln>
                <a:solidFill>
                  <a:schemeClr val="tx1"/>
                </a:solidFill>
                <a:effectLst/>
                <a:latin typeface="Arial" panose="020B0604020202020204" pitchFamily="34" charset="0"/>
              </a:rPr>
              <a:t>frequency of different values</a:t>
            </a:r>
            <a:r>
              <a:rPr kumimoji="0" lang="en-US" altLang="en-US" sz="1600" b="0" i="0" u="none" strike="noStrike" cap="none" normalizeH="0" baseline="0" dirty="0">
                <a:ln>
                  <a:noFill/>
                </a:ln>
                <a:solidFill>
                  <a:schemeClr val="tx1"/>
                </a:solidFill>
                <a:effectLst/>
                <a:latin typeface="Arial" panose="020B0604020202020204" pitchFamily="34" charset="0"/>
              </a:rPr>
              <a:t> in each column.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helps identify which values occur more often, spot unusual distributions, and understand how each variable behaves</a:t>
            </a:r>
          </a:p>
        </p:txBody>
      </p:sp>
      <p:pic>
        <p:nvPicPr>
          <p:cNvPr id="6" name="Picture 5">
            <a:extLst>
              <a:ext uri="{FF2B5EF4-FFF2-40B4-BE49-F238E27FC236}">
                <a16:creationId xmlns:a16="http://schemas.microsoft.com/office/drawing/2014/main" id="{4BA0DD77-58A2-C527-E4D0-82DB9CE49B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459" y="2649036"/>
            <a:ext cx="10022541" cy="4141694"/>
          </a:xfrm>
          <a:prstGeom prst="rect">
            <a:avLst/>
          </a:prstGeom>
        </p:spPr>
      </p:pic>
    </p:spTree>
    <p:extLst>
      <p:ext uri="{BB962C8B-B14F-4D97-AF65-F5344CB8AC3E}">
        <p14:creationId xmlns:p14="http://schemas.microsoft.com/office/powerpoint/2010/main" val="267876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B4A11-20E3-A520-7508-3291DE0A29F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7F4F723-EB69-047B-0ED0-58CBB774AA6A}"/>
              </a:ext>
            </a:extLst>
          </p:cNvPr>
          <p:cNvPicPr>
            <a:picLocks noChangeAspect="1"/>
          </p:cNvPicPr>
          <p:nvPr/>
        </p:nvPicPr>
        <p:blipFill>
          <a:blip r:embed="rId2"/>
          <a:stretch>
            <a:fillRect/>
          </a:stretch>
        </p:blipFill>
        <p:spPr>
          <a:xfrm>
            <a:off x="0" y="1586752"/>
            <a:ext cx="12192000" cy="5118848"/>
          </a:xfrm>
          <a:prstGeom prst="rect">
            <a:avLst/>
          </a:prstGeom>
        </p:spPr>
      </p:pic>
      <p:pic>
        <p:nvPicPr>
          <p:cNvPr id="5" name="Picture 4">
            <a:extLst>
              <a:ext uri="{FF2B5EF4-FFF2-40B4-BE49-F238E27FC236}">
                <a16:creationId xmlns:a16="http://schemas.microsoft.com/office/drawing/2014/main" id="{69745653-C712-2866-8519-8AB96B31788D}"/>
              </a:ext>
            </a:extLst>
          </p:cNvPr>
          <p:cNvPicPr>
            <a:picLocks noChangeAspect="1"/>
          </p:cNvPicPr>
          <p:nvPr/>
        </p:nvPicPr>
        <p:blipFill>
          <a:blip r:embed="rId3"/>
          <a:stretch>
            <a:fillRect/>
          </a:stretch>
        </p:blipFill>
        <p:spPr>
          <a:xfrm>
            <a:off x="-278271" y="-139547"/>
            <a:ext cx="4285859" cy="1274174"/>
          </a:xfrm>
          <a:prstGeom prst="rect">
            <a:avLst/>
          </a:prstGeom>
        </p:spPr>
      </p:pic>
      <p:sp>
        <p:nvSpPr>
          <p:cNvPr id="9" name="TextBox 8">
            <a:extLst>
              <a:ext uri="{FF2B5EF4-FFF2-40B4-BE49-F238E27FC236}">
                <a16:creationId xmlns:a16="http://schemas.microsoft.com/office/drawing/2014/main" id="{A54807DA-DB90-F794-34C3-97B07AE091DA}"/>
              </a:ext>
            </a:extLst>
          </p:cNvPr>
          <p:cNvSpPr txBox="1"/>
          <p:nvPr/>
        </p:nvSpPr>
        <p:spPr>
          <a:xfrm>
            <a:off x="275665" y="1014897"/>
            <a:ext cx="6234952" cy="1154162"/>
          </a:xfrm>
          <a:prstGeom prst="rect">
            <a:avLst/>
          </a:prstGeom>
          <a:noFill/>
        </p:spPr>
        <p:txBody>
          <a:bodyPr wrap="square">
            <a:spAutoFit/>
          </a:bodyPr>
          <a:lstStyle/>
          <a:p>
            <a:pPr fontAlgn="base">
              <a:spcBef>
                <a:spcPts val="1200"/>
              </a:spcBef>
              <a:spcAft>
                <a:spcPts val="600"/>
              </a:spcAft>
              <a:buNone/>
            </a:pPr>
            <a:r>
              <a:rPr lang="en-US" sz="2800" b="1" u="sng" dirty="0">
                <a:solidFill>
                  <a:schemeClr val="accent1"/>
                </a:solidFill>
                <a:effectLst/>
                <a:latin typeface="inherit"/>
              </a:rPr>
              <a:t>Outlier Detection</a:t>
            </a:r>
            <a:endParaRPr lang="en-US" sz="2800" b="1" u="sng" dirty="0">
              <a:solidFill>
                <a:schemeClr val="accent1"/>
              </a:solidFill>
              <a:effectLst/>
              <a:latin typeface="Inter"/>
            </a:endParaRPr>
          </a:p>
          <a:p>
            <a:pPr>
              <a:buNone/>
            </a:pPr>
            <a:br>
              <a:rPr lang="en-US" b="0" i="0" dirty="0">
                <a:solidFill>
                  <a:srgbClr val="3C4043"/>
                </a:solidFill>
                <a:effectLst/>
                <a:latin typeface="inherit"/>
              </a:rPr>
            </a:br>
            <a:endParaRPr lang="en-US" dirty="0"/>
          </a:p>
        </p:txBody>
      </p:sp>
    </p:spTree>
    <p:extLst>
      <p:ext uri="{BB962C8B-B14F-4D97-AF65-F5344CB8AC3E}">
        <p14:creationId xmlns:p14="http://schemas.microsoft.com/office/powerpoint/2010/main" val="2121130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EF316B-9F46-9B9C-58F9-66D56D1287A8}"/>
              </a:ext>
            </a:extLst>
          </p:cNvPr>
          <p:cNvPicPr>
            <a:picLocks noChangeAspect="1"/>
          </p:cNvPicPr>
          <p:nvPr/>
        </p:nvPicPr>
        <p:blipFill>
          <a:blip r:embed="rId2"/>
          <a:stretch>
            <a:fillRect/>
          </a:stretch>
        </p:blipFill>
        <p:spPr>
          <a:xfrm>
            <a:off x="-278271" y="-139547"/>
            <a:ext cx="4285859" cy="1274174"/>
          </a:xfrm>
          <a:prstGeom prst="rect">
            <a:avLst/>
          </a:prstGeom>
        </p:spPr>
      </p:pic>
      <p:sp>
        <p:nvSpPr>
          <p:cNvPr id="4" name="Rectangle 1">
            <a:extLst>
              <a:ext uri="{FF2B5EF4-FFF2-40B4-BE49-F238E27FC236}">
                <a16:creationId xmlns:a16="http://schemas.microsoft.com/office/drawing/2014/main" id="{D13D0999-90FE-56CA-4DF5-C9FC5D147728}"/>
              </a:ext>
            </a:extLst>
          </p:cNvPr>
          <p:cNvSpPr>
            <a:spLocks noChangeArrowheads="1"/>
          </p:cNvSpPr>
          <p:nvPr/>
        </p:nvSpPr>
        <p:spPr bwMode="auto">
          <a:xfrm>
            <a:off x="143436" y="1062027"/>
            <a:ext cx="4159623" cy="430887"/>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accent1"/>
                </a:solidFill>
                <a:effectLst/>
                <a:latin typeface="inherit"/>
              </a:rPr>
              <a:t>Diabetes </a:t>
            </a:r>
            <a:r>
              <a:rPr kumimoji="0" lang="en-US" altLang="en-US" sz="2800" b="1" i="0" u="none" strike="noStrike" cap="none" normalizeH="0" baseline="0" dirty="0" err="1">
                <a:ln>
                  <a:noFill/>
                </a:ln>
                <a:solidFill>
                  <a:schemeClr val="accent1"/>
                </a:solidFill>
                <a:effectLst/>
                <a:latin typeface="inherit"/>
              </a:rPr>
              <a:t>Precentage</a:t>
            </a:r>
            <a:r>
              <a:rPr kumimoji="0" lang="en-US" altLang="en-US" sz="2800" b="1" i="0" u="none" strike="noStrike" cap="none" normalizeH="0" baseline="0" dirty="0">
                <a:ln>
                  <a:noFill/>
                </a:ln>
                <a:solidFill>
                  <a:schemeClr val="accent1"/>
                </a:solidFill>
                <a:effectLst/>
              </a:rPr>
              <a:t> </a:t>
            </a:r>
            <a:endParaRPr kumimoji="0" lang="en-US" altLang="en-US" sz="2800" b="1" i="0" u="none" strike="noStrike" cap="none" normalizeH="0" baseline="0" dirty="0">
              <a:ln>
                <a:noFill/>
              </a:ln>
              <a:solidFill>
                <a:schemeClr val="accent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7754A20-203A-779D-2D33-0AA333ECF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365" y="941294"/>
            <a:ext cx="8680916" cy="5073538"/>
          </a:xfrm>
          <a:prstGeom prst="rect">
            <a:avLst/>
          </a:prstGeom>
        </p:spPr>
      </p:pic>
      <p:sp>
        <p:nvSpPr>
          <p:cNvPr id="7" name="TextBox 6">
            <a:extLst>
              <a:ext uri="{FF2B5EF4-FFF2-40B4-BE49-F238E27FC236}">
                <a16:creationId xmlns:a16="http://schemas.microsoft.com/office/drawing/2014/main" id="{4B8E684C-42EF-101A-A3BE-684CDA97725D}"/>
              </a:ext>
            </a:extLst>
          </p:cNvPr>
          <p:cNvSpPr txBox="1"/>
          <p:nvPr/>
        </p:nvSpPr>
        <p:spPr>
          <a:xfrm>
            <a:off x="272097" y="2106707"/>
            <a:ext cx="3902300" cy="1508105"/>
          </a:xfrm>
          <a:prstGeom prst="rect">
            <a:avLst/>
          </a:prstGeom>
          <a:noFill/>
        </p:spPr>
        <p:txBody>
          <a:bodyPr wrap="square" rtlCol="0">
            <a:spAutoFit/>
          </a:bodyPr>
          <a:lstStyle/>
          <a:p>
            <a:pPr lvl="0" eaLnBrk="0" fontAlgn="base" hangingPunct="0">
              <a:spcBef>
                <a:spcPct val="0"/>
              </a:spcBef>
              <a:spcAft>
                <a:spcPct val="0"/>
              </a:spcAft>
            </a:pPr>
            <a:r>
              <a:rPr lang="en-US" altLang="en-US" dirty="0">
                <a:latin typeface="Arial" panose="020B0604020202020204" pitchFamily="34" charset="0"/>
              </a:rPr>
              <a:t>which is the target variable</a:t>
            </a:r>
            <a:endParaRPr lang="en-US" dirty="0">
              <a:latin typeface="Arial" panose="020B0604020202020204" pitchFamily="34" charset="0"/>
            </a:endParaRPr>
          </a:p>
          <a:p>
            <a:pPr lvl="0" eaLnBrk="0" fontAlgn="base" hangingPunct="0">
              <a:spcBef>
                <a:spcPct val="0"/>
              </a:spcBef>
              <a:spcAft>
                <a:spcPct val="0"/>
              </a:spcAft>
            </a:pPr>
            <a:r>
              <a:rPr lang="en-US" sz="2800" b="1" dirty="0">
                <a:solidFill>
                  <a:srgbClr val="C00000"/>
                </a:solidFill>
              </a:rPr>
              <a:t>Non-diabetic=0</a:t>
            </a:r>
          </a:p>
          <a:p>
            <a:pPr lvl="0" eaLnBrk="0" fontAlgn="base" hangingPunct="0">
              <a:spcBef>
                <a:spcPct val="0"/>
              </a:spcBef>
              <a:spcAft>
                <a:spcPct val="0"/>
              </a:spcAft>
            </a:pPr>
            <a:r>
              <a:rPr lang="en-US" sz="2800" b="1" dirty="0">
                <a:solidFill>
                  <a:srgbClr val="C00000"/>
                </a:solidFill>
              </a:rPr>
              <a:t>Diabetic=1</a:t>
            </a:r>
            <a:endParaRPr lang="en-US" altLang="en-US" dirty="0">
              <a:latin typeface="Arial" panose="020B0604020202020204" pitchFamily="34" charset="0"/>
            </a:endParaRPr>
          </a:p>
          <a:p>
            <a:endParaRPr lang="en-US" dirty="0"/>
          </a:p>
        </p:txBody>
      </p:sp>
    </p:spTree>
    <p:extLst>
      <p:ext uri="{BB962C8B-B14F-4D97-AF65-F5344CB8AC3E}">
        <p14:creationId xmlns:p14="http://schemas.microsoft.com/office/powerpoint/2010/main" val="261054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B0C47B-D894-6408-DDCA-1CD23F5581AC}"/>
              </a:ext>
            </a:extLst>
          </p:cNvPr>
          <p:cNvPicPr>
            <a:picLocks noChangeAspect="1"/>
          </p:cNvPicPr>
          <p:nvPr/>
        </p:nvPicPr>
        <p:blipFill>
          <a:blip r:embed="rId2"/>
          <a:stretch>
            <a:fillRect/>
          </a:stretch>
        </p:blipFill>
        <p:spPr>
          <a:xfrm>
            <a:off x="-278271" y="-139547"/>
            <a:ext cx="4285859" cy="1274174"/>
          </a:xfrm>
          <a:prstGeom prst="rect">
            <a:avLst/>
          </a:prstGeom>
        </p:spPr>
      </p:pic>
      <p:sp>
        <p:nvSpPr>
          <p:cNvPr id="3" name="TextBox 2">
            <a:extLst>
              <a:ext uri="{FF2B5EF4-FFF2-40B4-BE49-F238E27FC236}">
                <a16:creationId xmlns:a16="http://schemas.microsoft.com/office/drawing/2014/main" id="{A5AABE2A-9DD4-1F9A-0BE0-69AA931731A6}"/>
              </a:ext>
            </a:extLst>
          </p:cNvPr>
          <p:cNvSpPr txBox="1"/>
          <p:nvPr/>
        </p:nvSpPr>
        <p:spPr>
          <a:xfrm>
            <a:off x="197222" y="1013012"/>
            <a:ext cx="3200401" cy="523220"/>
          </a:xfrm>
          <a:prstGeom prst="rect">
            <a:avLst/>
          </a:prstGeom>
          <a:noFill/>
        </p:spPr>
        <p:txBody>
          <a:bodyPr wrap="square" rtlCol="0">
            <a:spAutoFit/>
          </a:bodyPr>
          <a:lstStyle/>
          <a:p>
            <a:r>
              <a:rPr lang="en-US" sz="2800" b="1" u="sng" dirty="0">
                <a:solidFill>
                  <a:schemeClr val="accent1"/>
                </a:solidFill>
              </a:rPr>
              <a:t>Target distribution </a:t>
            </a:r>
          </a:p>
        </p:txBody>
      </p:sp>
      <p:pic>
        <p:nvPicPr>
          <p:cNvPr id="5" name="Picture 4">
            <a:extLst>
              <a:ext uri="{FF2B5EF4-FFF2-40B4-BE49-F238E27FC236}">
                <a16:creationId xmlns:a16="http://schemas.microsoft.com/office/drawing/2014/main" id="{CEC80490-37BA-9056-DCFD-AD3B4AB2F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70212"/>
            <a:ext cx="12192001" cy="5387788"/>
          </a:xfrm>
          <a:prstGeom prst="rect">
            <a:avLst/>
          </a:prstGeom>
        </p:spPr>
      </p:pic>
    </p:spTree>
    <p:extLst>
      <p:ext uri="{BB962C8B-B14F-4D97-AF65-F5344CB8AC3E}">
        <p14:creationId xmlns:p14="http://schemas.microsoft.com/office/powerpoint/2010/main" val="1781809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620</Words>
  <Application>Microsoft Office PowerPoint</Application>
  <PresentationFormat>Widescreen</PresentationFormat>
  <Paragraphs>86</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Unicode MS</vt:lpstr>
      <vt:lpstr>Calibri</vt:lpstr>
      <vt:lpstr>Calibri Light</vt:lpstr>
      <vt:lpstr>inherit</vt:lpstr>
      <vt:lpstr>Inter</vt:lpstr>
      <vt:lpstr>Roboto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m10404</dc:creator>
  <cp:lastModifiedBy>Heba Tarek</cp:lastModifiedBy>
  <cp:revision>4</cp:revision>
  <dcterms:created xsi:type="dcterms:W3CDTF">2021-01-23T06:58:11Z</dcterms:created>
  <dcterms:modified xsi:type="dcterms:W3CDTF">2025-07-03T08:39:25Z</dcterms:modified>
</cp:coreProperties>
</file>