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4" r:id="rId8"/>
    <p:sldId id="303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80C11-5FC8-4EFE-BE88-05618B5D6A28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989047-DB32-46A6-816B-A6DBF1917A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Read Table salaries using SQL :</a:t>
          </a:r>
        </a:p>
      </dgm:t>
    </dgm:pt>
    <dgm:pt modelId="{C24FB550-397C-459B-A077-4384B6426F36}" type="parTrans" cxnId="{0667E48E-2AF3-4A97-8856-40CEB76C4733}">
      <dgm:prSet/>
      <dgm:spPr/>
      <dgm:t>
        <a:bodyPr/>
        <a:lstStyle/>
        <a:p>
          <a:endParaRPr lang="en-US"/>
        </a:p>
      </dgm:t>
    </dgm:pt>
    <dgm:pt modelId="{1F315970-18F1-401D-B403-3E750C9B8A98}" type="sibTrans" cxnId="{0667E48E-2AF3-4A97-8856-40CEB76C4733}">
      <dgm:prSet/>
      <dgm:spPr/>
      <dgm:t>
        <a:bodyPr/>
        <a:lstStyle/>
        <a:p>
          <a:endParaRPr lang="en-US"/>
        </a:p>
      </dgm:t>
    </dgm:pt>
    <dgm:pt modelId="{1B00B9F7-48BA-4B4B-82C6-4CABDBCFAF87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sz="1600" dirty="0"/>
            <a:t>We have two tables TEAMS and SALARY tables.</a:t>
          </a:r>
        </a:p>
      </dgm:t>
    </dgm:pt>
    <dgm:pt modelId="{4FD2A366-ECFD-41C9-AF21-48B72C5AA707}" type="parTrans" cxnId="{758233D9-BB38-4D7C-86E4-8F3600B0BD4C}">
      <dgm:prSet/>
      <dgm:spPr/>
      <dgm:t>
        <a:bodyPr/>
        <a:lstStyle/>
        <a:p>
          <a:endParaRPr lang="en-US"/>
        </a:p>
      </dgm:t>
    </dgm:pt>
    <dgm:pt modelId="{6C7D2B5D-EC1D-45A2-AFC0-66C04DAB750C}" type="sibTrans" cxnId="{758233D9-BB38-4D7C-86E4-8F3600B0BD4C}">
      <dgm:prSet/>
      <dgm:spPr/>
      <dgm:t>
        <a:bodyPr/>
        <a:lstStyle/>
        <a:p>
          <a:endParaRPr lang="en-US"/>
        </a:p>
      </dgm:t>
    </dgm:pt>
    <dgm:pt modelId="{B2DC07B6-5717-4239-B650-6C9A6CE70DD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600" dirty="0"/>
            <a:t>By using sqlite3.connect() , </a:t>
          </a:r>
          <a:r>
            <a:rPr lang="en-US" sz="1600" dirty="0" err="1"/>
            <a:t>pd.read_sql_query</a:t>
          </a:r>
          <a:r>
            <a:rPr lang="en-US" sz="1600" dirty="0"/>
            <a:t>() we can read those tables</a:t>
          </a:r>
        </a:p>
      </dgm:t>
    </dgm:pt>
    <dgm:pt modelId="{44FEA996-203D-4D8C-AC57-EE5ED6DF843D}" type="parTrans" cxnId="{186439ED-3682-4F9E-AA03-DA720C2D6634}">
      <dgm:prSet/>
      <dgm:spPr/>
      <dgm:t>
        <a:bodyPr/>
        <a:lstStyle/>
        <a:p>
          <a:endParaRPr lang="en-US"/>
        </a:p>
      </dgm:t>
    </dgm:pt>
    <dgm:pt modelId="{0C6F2390-5F9A-4CE9-A5C6-6EC47B06902E}" type="sibTrans" cxnId="{186439ED-3682-4F9E-AA03-DA720C2D6634}">
      <dgm:prSet/>
      <dgm:spPr/>
      <dgm:t>
        <a:bodyPr/>
        <a:lstStyle/>
        <a:p>
          <a:endParaRPr lang="en-US"/>
        </a:p>
      </dgm:t>
    </dgm:pt>
    <dgm:pt modelId="{3E1CF5F2-74FA-4663-81EC-5FB2B49E94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Compute total payrolls and wining percentage .</a:t>
          </a:r>
        </a:p>
      </dgm:t>
    </dgm:pt>
    <dgm:pt modelId="{FB7BFE12-3F21-47A9-AB8D-B98393565003}" type="parTrans" cxnId="{D387AF0F-6A57-499F-90E8-1083B30560F5}">
      <dgm:prSet/>
      <dgm:spPr/>
      <dgm:t>
        <a:bodyPr/>
        <a:lstStyle/>
        <a:p>
          <a:endParaRPr lang="en-US"/>
        </a:p>
      </dgm:t>
    </dgm:pt>
    <dgm:pt modelId="{F070155F-BE56-435E-AADF-E050BF712643}" type="sibTrans" cxnId="{D387AF0F-6A57-499F-90E8-1083B30560F5}">
      <dgm:prSet/>
      <dgm:spPr/>
      <dgm:t>
        <a:bodyPr/>
        <a:lstStyle/>
        <a:p>
          <a:endParaRPr lang="en-US"/>
        </a:p>
      </dgm:t>
    </dgm:pt>
    <dgm:pt modelId="{89B1BB01-9456-42B5-8AE7-6C05A8455D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Dealing with missing data:</a:t>
          </a:r>
        </a:p>
      </dgm:t>
    </dgm:pt>
    <dgm:pt modelId="{96B0A412-01F5-493C-BB11-C222DC424829}" type="parTrans" cxnId="{789DF7F3-B672-48D8-B42E-B04818632322}">
      <dgm:prSet/>
      <dgm:spPr/>
      <dgm:t>
        <a:bodyPr/>
        <a:lstStyle/>
        <a:p>
          <a:endParaRPr lang="en-US"/>
        </a:p>
      </dgm:t>
    </dgm:pt>
    <dgm:pt modelId="{BA06D2E9-4D88-44BF-A627-BCDB3A3CA1D5}" type="sibTrans" cxnId="{789DF7F3-B672-48D8-B42E-B04818632322}">
      <dgm:prSet/>
      <dgm:spPr/>
      <dgm:t>
        <a:bodyPr/>
        <a:lstStyle/>
        <a:p>
          <a:endParaRPr lang="en-US"/>
        </a:p>
      </dgm:t>
    </dgm:pt>
    <dgm:pt modelId="{4B3B69AB-BAEA-4C01-87F8-B24A7C80AF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We only have salary data from 1985 whereas we have data on teams since 1871,</a:t>
          </a:r>
        </a:p>
      </dgm:t>
    </dgm:pt>
    <dgm:pt modelId="{330E3E00-B574-4C6F-9FDF-71C31709D12D}" type="parTrans" cxnId="{9FB8754C-3FBC-445D-AF55-78B322DBA980}">
      <dgm:prSet/>
      <dgm:spPr/>
      <dgm:t>
        <a:bodyPr/>
        <a:lstStyle/>
        <a:p>
          <a:endParaRPr lang="en-US"/>
        </a:p>
      </dgm:t>
    </dgm:pt>
    <dgm:pt modelId="{94ECC529-437D-48E8-9073-396B8B4D4496}" type="sibTrans" cxnId="{9FB8754C-3FBC-445D-AF55-78B322DBA980}">
      <dgm:prSet/>
      <dgm:spPr/>
      <dgm:t>
        <a:bodyPr/>
        <a:lstStyle/>
        <a:p>
          <a:endParaRPr lang="en-US"/>
        </a:p>
      </dgm:t>
    </dgm:pt>
    <dgm:pt modelId="{2E0AED1C-A33C-4D15-A508-ED236396FE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therefore we will be missing all of the teams from 1871 to 1984 in our table.</a:t>
          </a:r>
        </a:p>
        <a:p>
          <a:pPr>
            <a:lnSpc>
              <a:spcPct val="100000"/>
            </a:lnSpc>
          </a:pPr>
          <a:endParaRPr lang="en-US" sz="1400" dirty="0"/>
        </a:p>
      </dgm:t>
    </dgm:pt>
    <dgm:pt modelId="{2428BD60-DE81-4B5B-91D3-FE5DFB298962}" type="parTrans" cxnId="{B19A1D71-DE8D-44D7-8105-7AF273A2F84D}">
      <dgm:prSet/>
      <dgm:spPr/>
      <dgm:t>
        <a:bodyPr/>
        <a:lstStyle/>
        <a:p>
          <a:endParaRPr lang="en-US"/>
        </a:p>
      </dgm:t>
    </dgm:pt>
    <dgm:pt modelId="{DCDC5BF9-A0CD-4821-B2F5-7B92D129E1D1}" type="sibTrans" cxnId="{B19A1D71-DE8D-44D7-8105-7AF273A2F84D}">
      <dgm:prSet/>
      <dgm:spPr/>
      <dgm:t>
        <a:bodyPr/>
        <a:lstStyle/>
        <a:p>
          <a:endParaRPr lang="en-US"/>
        </a:p>
      </dgm:t>
    </dgm:pt>
    <dgm:pt modelId="{DE10FF48-5D63-4F80-933B-475F7E58D1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we fill the total payrolls of these teams from their winning percentages and the average of their payrolls based on their winning percentage.</a:t>
          </a:r>
        </a:p>
      </dgm:t>
    </dgm:pt>
    <dgm:pt modelId="{6779D4DB-0C2A-424F-BE66-1D1BE78069B8}" type="parTrans" cxnId="{CEB60411-0050-4162-9695-E9191A476087}">
      <dgm:prSet/>
      <dgm:spPr/>
      <dgm:t>
        <a:bodyPr/>
        <a:lstStyle/>
        <a:p>
          <a:endParaRPr lang="en-US"/>
        </a:p>
      </dgm:t>
    </dgm:pt>
    <dgm:pt modelId="{272CD328-EBAE-4061-9E66-997864B6F3B8}" type="sibTrans" cxnId="{CEB60411-0050-4162-9695-E9191A476087}">
      <dgm:prSet/>
      <dgm:spPr/>
      <dgm:t>
        <a:bodyPr/>
        <a:lstStyle/>
        <a:p>
          <a:endParaRPr lang="en-US"/>
        </a:p>
      </dgm:t>
    </dgm:pt>
    <dgm:pt modelId="{547ED31B-BD2D-47FC-AAEC-57FD668A94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if we have any missing payroll after filing we will use </a:t>
          </a:r>
          <a:r>
            <a:rPr lang="en-US" sz="1400" dirty="0" err="1"/>
            <a:t>dropna</a:t>
          </a:r>
          <a:r>
            <a:rPr lang="en-US" sz="1400" dirty="0"/>
            <a:t>().</a:t>
          </a:r>
        </a:p>
      </dgm:t>
    </dgm:pt>
    <dgm:pt modelId="{A69EBC41-8356-44E2-9128-5CE769E1208C}" type="parTrans" cxnId="{6F8D920B-42A7-425B-A254-82A18C9CB290}">
      <dgm:prSet/>
      <dgm:spPr/>
      <dgm:t>
        <a:bodyPr/>
        <a:lstStyle/>
        <a:p>
          <a:endParaRPr lang="en-US"/>
        </a:p>
      </dgm:t>
    </dgm:pt>
    <dgm:pt modelId="{B61F0806-223E-48A2-94CA-2EE28AC19880}" type="sibTrans" cxnId="{6F8D920B-42A7-425B-A254-82A18C9CB290}">
      <dgm:prSet/>
      <dgm:spPr/>
      <dgm:t>
        <a:bodyPr/>
        <a:lstStyle/>
        <a:p>
          <a:endParaRPr lang="en-US"/>
        </a:p>
      </dgm:t>
    </dgm:pt>
    <dgm:pt modelId="{0446E804-36E0-4320-8CC7-60396DF38977}" type="pres">
      <dgm:prSet presAssocID="{27380C11-5FC8-4EFE-BE88-05618B5D6A28}" presName="root" presStyleCnt="0">
        <dgm:presLayoutVars>
          <dgm:dir/>
          <dgm:resizeHandles val="exact"/>
        </dgm:presLayoutVars>
      </dgm:prSet>
      <dgm:spPr/>
    </dgm:pt>
    <dgm:pt modelId="{59259751-A6E0-4A19-A86D-234B57E16215}" type="pres">
      <dgm:prSet presAssocID="{F3989047-DB32-46A6-816B-A6DBF1917ABB}" presName="compNode" presStyleCnt="0"/>
      <dgm:spPr/>
    </dgm:pt>
    <dgm:pt modelId="{C2B521C1-DA18-40A5-BE57-5BCB4734EEA3}" type="pres">
      <dgm:prSet presAssocID="{F3989047-DB32-46A6-816B-A6DBF1917ABB}" presName="iconRect" presStyleLbl="node1" presStyleIdx="0" presStyleCnt="3" custScaleX="88591" custScaleY="78905" custLinFactNeighborX="5522" custLinFactNeighborY="-886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E0969-7701-4FED-8418-2D39F7BB504F}" type="pres">
      <dgm:prSet presAssocID="{F3989047-DB32-46A6-816B-A6DBF1917ABB}" presName="iconSpace" presStyleCnt="0"/>
      <dgm:spPr/>
    </dgm:pt>
    <dgm:pt modelId="{E38C3170-785A-451F-BD32-9400B1294E1D}" type="pres">
      <dgm:prSet presAssocID="{F3989047-DB32-46A6-816B-A6DBF1917ABB}" presName="parTx" presStyleLbl="revTx" presStyleIdx="0" presStyleCnt="6" custLinFactY="-17861" custLinFactNeighborX="2063" custLinFactNeighborY="-100000">
        <dgm:presLayoutVars>
          <dgm:chMax val="0"/>
          <dgm:chPref val="0"/>
        </dgm:presLayoutVars>
      </dgm:prSet>
      <dgm:spPr/>
    </dgm:pt>
    <dgm:pt modelId="{533E6676-5B08-439B-AD7C-E3C1CDCD17FC}" type="pres">
      <dgm:prSet presAssocID="{F3989047-DB32-46A6-816B-A6DBF1917ABB}" presName="txSpace" presStyleCnt="0"/>
      <dgm:spPr/>
    </dgm:pt>
    <dgm:pt modelId="{932E0BCA-6445-46CD-B515-DB386D3DDDBA}" type="pres">
      <dgm:prSet presAssocID="{F3989047-DB32-46A6-816B-A6DBF1917ABB}" presName="desTx" presStyleLbl="revTx" presStyleIdx="1" presStyleCnt="6" custLinFactNeighborX="-1768" custLinFactNeighborY="-57895">
        <dgm:presLayoutVars/>
      </dgm:prSet>
      <dgm:spPr/>
    </dgm:pt>
    <dgm:pt modelId="{6B871DC2-E7CB-4217-8F01-15ABDED50DA1}" type="pres">
      <dgm:prSet presAssocID="{1F315970-18F1-401D-B403-3E750C9B8A98}" presName="sibTrans" presStyleCnt="0"/>
      <dgm:spPr/>
    </dgm:pt>
    <dgm:pt modelId="{19590F15-BA92-40E6-8CE7-D3357EF1F215}" type="pres">
      <dgm:prSet presAssocID="{3E1CF5F2-74FA-4663-81EC-5FB2B49E9464}" presName="compNode" presStyleCnt="0"/>
      <dgm:spPr/>
    </dgm:pt>
    <dgm:pt modelId="{DD636B97-9244-4FC3-B1F7-EAF14AA549EC}" type="pres">
      <dgm:prSet presAssocID="{3E1CF5F2-74FA-4663-81EC-5FB2B49E9464}" presName="iconRect" presStyleLbl="node1" presStyleIdx="1" presStyleCnt="3" custScaleX="108294" custScaleY="114222" custLinFactY="-11410" custLinFactNeighborX="5522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F74852E-EC8B-4DEE-BEE3-F84CA28EF0B4}" type="pres">
      <dgm:prSet presAssocID="{3E1CF5F2-74FA-4663-81EC-5FB2B49E9464}" presName="iconSpace" presStyleCnt="0"/>
      <dgm:spPr/>
    </dgm:pt>
    <dgm:pt modelId="{4130548C-923C-483C-B0D9-58CA4D0A8013}" type="pres">
      <dgm:prSet presAssocID="{3E1CF5F2-74FA-4663-81EC-5FB2B49E9464}" presName="parTx" presStyleLbl="revTx" presStyleIdx="2" presStyleCnt="6" custLinFactY="-80720" custLinFactNeighborX="-10312" custLinFactNeighborY="-100000">
        <dgm:presLayoutVars>
          <dgm:chMax val="0"/>
          <dgm:chPref val="0"/>
        </dgm:presLayoutVars>
      </dgm:prSet>
      <dgm:spPr/>
    </dgm:pt>
    <dgm:pt modelId="{D83FC534-9071-41E2-A87F-13DD3761E7F1}" type="pres">
      <dgm:prSet presAssocID="{3E1CF5F2-74FA-4663-81EC-5FB2B49E9464}" presName="txSpace" presStyleCnt="0"/>
      <dgm:spPr/>
    </dgm:pt>
    <dgm:pt modelId="{6D56BABD-57DB-4BDA-8D10-467B294FEAD7}" type="pres">
      <dgm:prSet presAssocID="{3E1CF5F2-74FA-4663-81EC-5FB2B49E9464}" presName="desTx" presStyleLbl="revTx" presStyleIdx="3" presStyleCnt="6" custLinFactNeighborX="884" custLinFactNeighborY="2714">
        <dgm:presLayoutVars/>
      </dgm:prSet>
      <dgm:spPr/>
    </dgm:pt>
    <dgm:pt modelId="{623A35D8-975A-4B32-8705-7C2583BD9F3C}" type="pres">
      <dgm:prSet presAssocID="{F070155F-BE56-435E-AADF-E050BF712643}" presName="sibTrans" presStyleCnt="0"/>
      <dgm:spPr/>
    </dgm:pt>
    <dgm:pt modelId="{9BD3824E-E418-4E95-A0ED-2368D9869190}" type="pres">
      <dgm:prSet presAssocID="{89B1BB01-9456-42B5-8AE7-6C05A8455D0D}" presName="compNode" presStyleCnt="0"/>
      <dgm:spPr/>
    </dgm:pt>
    <dgm:pt modelId="{59CAFC99-C32D-45B6-AFDF-AED286911D7B}" type="pres">
      <dgm:prSet presAssocID="{89B1BB01-9456-42B5-8AE7-6C05A8455D0D}" presName="iconRect" presStyleLbl="node1" presStyleIdx="2" presStyleCnt="3" custScaleX="88591" custScaleY="78905" custLinFactNeighborX="49952" custLinFactNeighborY="-842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42112D3-89C4-4983-BEF7-FEC1FAFC9883}" type="pres">
      <dgm:prSet presAssocID="{89B1BB01-9456-42B5-8AE7-6C05A8455D0D}" presName="iconSpace" presStyleCnt="0"/>
      <dgm:spPr/>
    </dgm:pt>
    <dgm:pt modelId="{9E149672-BF5C-4385-B97A-61DEBD75D6A8}" type="pres">
      <dgm:prSet presAssocID="{89B1BB01-9456-42B5-8AE7-6C05A8455D0D}" presName="parTx" presStyleLbl="revTx" presStyleIdx="4" presStyleCnt="6" custLinFactY="-17861" custLinFactNeighborX="-1960" custLinFactNeighborY="-100000">
        <dgm:presLayoutVars>
          <dgm:chMax val="0"/>
          <dgm:chPref val="0"/>
        </dgm:presLayoutVars>
      </dgm:prSet>
      <dgm:spPr/>
    </dgm:pt>
    <dgm:pt modelId="{A3018532-1CF8-4ECC-8FBE-C99A76DDBF07}" type="pres">
      <dgm:prSet presAssocID="{89B1BB01-9456-42B5-8AE7-6C05A8455D0D}" presName="txSpace" presStyleCnt="0"/>
      <dgm:spPr/>
    </dgm:pt>
    <dgm:pt modelId="{2DAD96FF-AEBC-4B16-983C-B82731750115}" type="pres">
      <dgm:prSet presAssocID="{89B1BB01-9456-42B5-8AE7-6C05A8455D0D}" presName="desTx" presStyleLbl="revTx" presStyleIdx="5" presStyleCnt="6" custLinFactNeighborX="-5304" custLinFactNeighborY="-94829">
        <dgm:presLayoutVars/>
      </dgm:prSet>
      <dgm:spPr/>
    </dgm:pt>
  </dgm:ptLst>
  <dgm:cxnLst>
    <dgm:cxn modelId="{F0EB5608-9B59-4BDB-B072-85756CF98067}" type="presOf" srcId="{547ED31B-BD2D-47FC-AAEC-57FD668A9431}" destId="{2DAD96FF-AEBC-4B16-983C-B82731750115}" srcOrd="0" destOrd="3" presId="urn:microsoft.com/office/officeart/2018/2/layout/IconLabelDescriptionList"/>
    <dgm:cxn modelId="{6F8D920B-42A7-425B-A254-82A18C9CB290}" srcId="{89B1BB01-9456-42B5-8AE7-6C05A8455D0D}" destId="{547ED31B-BD2D-47FC-AAEC-57FD668A9431}" srcOrd="3" destOrd="0" parTransId="{A69EBC41-8356-44E2-9128-5CE769E1208C}" sibTransId="{B61F0806-223E-48A2-94CA-2EE28AC19880}"/>
    <dgm:cxn modelId="{D387AF0F-6A57-499F-90E8-1083B30560F5}" srcId="{27380C11-5FC8-4EFE-BE88-05618B5D6A28}" destId="{3E1CF5F2-74FA-4663-81EC-5FB2B49E9464}" srcOrd="1" destOrd="0" parTransId="{FB7BFE12-3F21-47A9-AB8D-B98393565003}" sibTransId="{F070155F-BE56-435E-AADF-E050BF712643}"/>
    <dgm:cxn modelId="{CEB60411-0050-4162-9695-E9191A476087}" srcId="{89B1BB01-9456-42B5-8AE7-6C05A8455D0D}" destId="{DE10FF48-5D63-4F80-933B-475F7E58D189}" srcOrd="2" destOrd="0" parTransId="{6779D4DB-0C2A-424F-BE66-1D1BE78069B8}" sibTransId="{272CD328-EBAE-4061-9E66-997864B6F3B8}"/>
    <dgm:cxn modelId="{A661012D-5C9D-4FF1-8F5E-61BB8FAAEF93}" type="presOf" srcId="{DE10FF48-5D63-4F80-933B-475F7E58D189}" destId="{2DAD96FF-AEBC-4B16-983C-B82731750115}" srcOrd="0" destOrd="2" presId="urn:microsoft.com/office/officeart/2018/2/layout/IconLabelDescriptionList"/>
    <dgm:cxn modelId="{31F20D5C-292E-4440-B2E5-60336A06D88B}" type="presOf" srcId="{1B00B9F7-48BA-4B4B-82C6-4CABDBCFAF87}" destId="{932E0BCA-6445-46CD-B515-DB386D3DDDBA}" srcOrd="0" destOrd="0" presId="urn:microsoft.com/office/officeart/2018/2/layout/IconLabelDescriptionList"/>
    <dgm:cxn modelId="{5AE5E347-F686-4263-AC0C-8FB128CB54F2}" type="presOf" srcId="{4B3B69AB-BAEA-4C01-87F8-B24A7C80AF76}" destId="{2DAD96FF-AEBC-4B16-983C-B82731750115}" srcOrd="0" destOrd="0" presId="urn:microsoft.com/office/officeart/2018/2/layout/IconLabelDescriptionList"/>
    <dgm:cxn modelId="{3AD2EB4A-3332-4A8D-8AE4-CCD4765D92DA}" type="presOf" srcId="{89B1BB01-9456-42B5-8AE7-6C05A8455D0D}" destId="{9E149672-BF5C-4385-B97A-61DEBD75D6A8}" srcOrd="0" destOrd="0" presId="urn:microsoft.com/office/officeart/2018/2/layout/IconLabelDescriptionList"/>
    <dgm:cxn modelId="{9FB8754C-3FBC-445D-AF55-78B322DBA980}" srcId="{89B1BB01-9456-42B5-8AE7-6C05A8455D0D}" destId="{4B3B69AB-BAEA-4C01-87F8-B24A7C80AF76}" srcOrd="0" destOrd="0" parTransId="{330E3E00-B574-4C6F-9FDF-71C31709D12D}" sibTransId="{94ECC529-437D-48E8-9073-396B8B4D4496}"/>
    <dgm:cxn modelId="{B19A1D71-DE8D-44D7-8105-7AF273A2F84D}" srcId="{89B1BB01-9456-42B5-8AE7-6C05A8455D0D}" destId="{2E0AED1C-A33C-4D15-A508-ED236396FE5D}" srcOrd="1" destOrd="0" parTransId="{2428BD60-DE81-4B5B-91D3-FE5DFB298962}" sibTransId="{DCDC5BF9-A0CD-4821-B2F5-7B92D129E1D1}"/>
    <dgm:cxn modelId="{FF993184-56D0-469D-B04F-368E1C5098E5}" type="presOf" srcId="{F3989047-DB32-46A6-816B-A6DBF1917ABB}" destId="{E38C3170-785A-451F-BD32-9400B1294E1D}" srcOrd="0" destOrd="0" presId="urn:microsoft.com/office/officeart/2018/2/layout/IconLabelDescriptionList"/>
    <dgm:cxn modelId="{0667E48E-2AF3-4A97-8856-40CEB76C4733}" srcId="{27380C11-5FC8-4EFE-BE88-05618B5D6A28}" destId="{F3989047-DB32-46A6-816B-A6DBF1917ABB}" srcOrd="0" destOrd="0" parTransId="{C24FB550-397C-459B-A077-4384B6426F36}" sibTransId="{1F315970-18F1-401D-B403-3E750C9B8A98}"/>
    <dgm:cxn modelId="{6C364792-90DE-4322-8395-1883A5B24AC2}" type="presOf" srcId="{3E1CF5F2-74FA-4663-81EC-5FB2B49E9464}" destId="{4130548C-923C-483C-B0D9-58CA4D0A8013}" srcOrd="0" destOrd="0" presId="urn:microsoft.com/office/officeart/2018/2/layout/IconLabelDescriptionList"/>
    <dgm:cxn modelId="{BF39A5AD-42AD-4064-9DBF-FED9A96CD7E0}" type="presOf" srcId="{B2DC07B6-5717-4239-B650-6C9A6CE70DDA}" destId="{932E0BCA-6445-46CD-B515-DB386D3DDDBA}" srcOrd="0" destOrd="1" presId="urn:microsoft.com/office/officeart/2018/2/layout/IconLabelDescriptionList"/>
    <dgm:cxn modelId="{3D4D4FB5-7F04-4AF0-A2B0-B47D1FEFA482}" type="presOf" srcId="{2E0AED1C-A33C-4D15-A508-ED236396FE5D}" destId="{2DAD96FF-AEBC-4B16-983C-B82731750115}" srcOrd="0" destOrd="1" presId="urn:microsoft.com/office/officeart/2018/2/layout/IconLabelDescriptionList"/>
    <dgm:cxn modelId="{4ED562BF-0B8C-46BB-9FE7-A512CA109F7C}" type="presOf" srcId="{27380C11-5FC8-4EFE-BE88-05618B5D6A28}" destId="{0446E804-36E0-4320-8CC7-60396DF38977}" srcOrd="0" destOrd="0" presId="urn:microsoft.com/office/officeart/2018/2/layout/IconLabelDescriptionList"/>
    <dgm:cxn modelId="{758233D9-BB38-4D7C-86E4-8F3600B0BD4C}" srcId="{F3989047-DB32-46A6-816B-A6DBF1917ABB}" destId="{1B00B9F7-48BA-4B4B-82C6-4CABDBCFAF87}" srcOrd="0" destOrd="0" parTransId="{4FD2A366-ECFD-41C9-AF21-48B72C5AA707}" sibTransId="{6C7D2B5D-EC1D-45A2-AFC0-66C04DAB750C}"/>
    <dgm:cxn modelId="{186439ED-3682-4F9E-AA03-DA720C2D6634}" srcId="{F3989047-DB32-46A6-816B-A6DBF1917ABB}" destId="{B2DC07B6-5717-4239-B650-6C9A6CE70DDA}" srcOrd="1" destOrd="0" parTransId="{44FEA996-203D-4D8C-AC57-EE5ED6DF843D}" sibTransId="{0C6F2390-5F9A-4CE9-A5C6-6EC47B06902E}"/>
    <dgm:cxn modelId="{789DF7F3-B672-48D8-B42E-B04818632322}" srcId="{27380C11-5FC8-4EFE-BE88-05618B5D6A28}" destId="{89B1BB01-9456-42B5-8AE7-6C05A8455D0D}" srcOrd="2" destOrd="0" parTransId="{96B0A412-01F5-493C-BB11-C222DC424829}" sibTransId="{BA06D2E9-4D88-44BF-A627-BCDB3A3CA1D5}"/>
    <dgm:cxn modelId="{21437088-71CA-40F6-95EC-3BBEAA930D52}" type="presParOf" srcId="{0446E804-36E0-4320-8CC7-60396DF38977}" destId="{59259751-A6E0-4A19-A86D-234B57E16215}" srcOrd="0" destOrd="0" presId="urn:microsoft.com/office/officeart/2018/2/layout/IconLabelDescriptionList"/>
    <dgm:cxn modelId="{8F43FE0E-8816-459E-889F-94C4E5FD3287}" type="presParOf" srcId="{59259751-A6E0-4A19-A86D-234B57E16215}" destId="{C2B521C1-DA18-40A5-BE57-5BCB4734EEA3}" srcOrd="0" destOrd="0" presId="urn:microsoft.com/office/officeart/2018/2/layout/IconLabelDescriptionList"/>
    <dgm:cxn modelId="{7F81D244-297A-4E4D-8F60-5F9E487FC689}" type="presParOf" srcId="{59259751-A6E0-4A19-A86D-234B57E16215}" destId="{BAFE0969-7701-4FED-8418-2D39F7BB504F}" srcOrd="1" destOrd="0" presId="urn:microsoft.com/office/officeart/2018/2/layout/IconLabelDescriptionList"/>
    <dgm:cxn modelId="{BCA43782-1599-45B7-ABF3-1CE1D651B2F7}" type="presParOf" srcId="{59259751-A6E0-4A19-A86D-234B57E16215}" destId="{E38C3170-785A-451F-BD32-9400B1294E1D}" srcOrd="2" destOrd="0" presId="urn:microsoft.com/office/officeart/2018/2/layout/IconLabelDescriptionList"/>
    <dgm:cxn modelId="{183B11C1-315D-44A5-ACC1-787ACCC98F75}" type="presParOf" srcId="{59259751-A6E0-4A19-A86D-234B57E16215}" destId="{533E6676-5B08-439B-AD7C-E3C1CDCD17FC}" srcOrd="3" destOrd="0" presId="urn:microsoft.com/office/officeart/2018/2/layout/IconLabelDescriptionList"/>
    <dgm:cxn modelId="{ED17367E-F140-495C-B407-7A6FFB983029}" type="presParOf" srcId="{59259751-A6E0-4A19-A86D-234B57E16215}" destId="{932E0BCA-6445-46CD-B515-DB386D3DDDBA}" srcOrd="4" destOrd="0" presId="urn:microsoft.com/office/officeart/2018/2/layout/IconLabelDescriptionList"/>
    <dgm:cxn modelId="{DDAF9B7C-8D3D-42BB-889D-FE7377227D2B}" type="presParOf" srcId="{0446E804-36E0-4320-8CC7-60396DF38977}" destId="{6B871DC2-E7CB-4217-8F01-15ABDED50DA1}" srcOrd="1" destOrd="0" presId="urn:microsoft.com/office/officeart/2018/2/layout/IconLabelDescriptionList"/>
    <dgm:cxn modelId="{E8605E14-0D7B-4222-9360-5FBC8BF553C4}" type="presParOf" srcId="{0446E804-36E0-4320-8CC7-60396DF38977}" destId="{19590F15-BA92-40E6-8CE7-D3357EF1F215}" srcOrd="2" destOrd="0" presId="urn:microsoft.com/office/officeart/2018/2/layout/IconLabelDescriptionList"/>
    <dgm:cxn modelId="{1FEBFDFE-BFA9-4435-B2F7-5AE9D85B4E18}" type="presParOf" srcId="{19590F15-BA92-40E6-8CE7-D3357EF1F215}" destId="{DD636B97-9244-4FC3-B1F7-EAF14AA549EC}" srcOrd="0" destOrd="0" presId="urn:microsoft.com/office/officeart/2018/2/layout/IconLabelDescriptionList"/>
    <dgm:cxn modelId="{AD6809CE-6433-42DF-A214-B936E4461BF5}" type="presParOf" srcId="{19590F15-BA92-40E6-8CE7-D3357EF1F215}" destId="{1F74852E-EC8B-4DEE-BEE3-F84CA28EF0B4}" srcOrd="1" destOrd="0" presId="urn:microsoft.com/office/officeart/2018/2/layout/IconLabelDescriptionList"/>
    <dgm:cxn modelId="{A6D4B757-C99A-40BB-B883-C64CDFF6EE89}" type="presParOf" srcId="{19590F15-BA92-40E6-8CE7-D3357EF1F215}" destId="{4130548C-923C-483C-B0D9-58CA4D0A8013}" srcOrd="2" destOrd="0" presId="urn:microsoft.com/office/officeart/2018/2/layout/IconLabelDescriptionList"/>
    <dgm:cxn modelId="{B1D62B9B-587D-41F6-925A-E1B40BFA6BED}" type="presParOf" srcId="{19590F15-BA92-40E6-8CE7-D3357EF1F215}" destId="{D83FC534-9071-41E2-A87F-13DD3761E7F1}" srcOrd="3" destOrd="0" presId="urn:microsoft.com/office/officeart/2018/2/layout/IconLabelDescriptionList"/>
    <dgm:cxn modelId="{43BA1D7A-79C8-44EA-9CB0-ECF715AC2C0D}" type="presParOf" srcId="{19590F15-BA92-40E6-8CE7-D3357EF1F215}" destId="{6D56BABD-57DB-4BDA-8D10-467B294FEAD7}" srcOrd="4" destOrd="0" presId="urn:microsoft.com/office/officeart/2018/2/layout/IconLabelDescriptionList"/>
    <dgm:cxn modelId="{2145E14D-ACA5-4506-BEB1-20211B69EA05}" type="presParOf" srcId="{0446E804-36E0-4320-8CC7-60396DF38977}" destId="{623A35D8-975A-4B32-8705-7C2583BD9F3C}" srcOrd="3" destOrd="0" presId="urn:microsoft.com/office/officeart/2018/2/layout/IconLabelDescriptionList"/>
    <dgm:cxn modelId="{845114BA-D54E-4E85-9B94-3A673F391C21}" type="presParOf" srcId="{0446E804-36E0-4320-8CC7-60396DF38977}" destId="{9BD3824E-E418-4E95-A0ED-2368D9869190}" srcOrd="4" destOrd="0" presId="urn:microsoft.com/office/officeart/2018/2/layout/IconLabelDescriptionList"/>
    <dgm:cxn modelId="{59E616CA-523A-47AB-98D3-5AA9BA3958C5}" type="presParOf" srcId="{9BD3824E-E418-4E95-A0ED-2368D9869190}" destId="{59CAFC99-C32D-45B6-AFDF-AED286911D7B}" srcOrd="0" destOrd="0" presId="urn:microsoft.com/office/officeart/2018/2/layout/IconLabelDescriptionList"/>
    <dgm:cxn modelId="{CD666C4F-040E-4F84-B7E1-10C2AC66BE08}" type="presParOf" srcId="{9BD3824E-E418-4E95-A0ED-2368D9869190}" destId="{B42112D3-89C4-4983-BEF7-FEC1FAFC9883}" srcOrd="1" destOrd="0" presId="urn:microsoft.com/office/officeart/2018/2/layout/IconLabelDescriptionList"/>
    <dgm:cxn modelId="{930BCF4A-B721-41C7-A888-6754A5767ED8}" type="presParOf" srcId="{9BD3824E-E418-4E95-A0ED-2368D9869190}" destId="{9E149672-BF5C-4385-B97A-61DEBD75D6A8}" srcOrd="2" destOrd="0" presId="urn:microsoft.com/office/officeart/2018/2/layout/IconLabelDescriptionList"/>
    <dgm:cxn modelId="{0262A7B8-432E-469A-8289-D4EADAF5D191}" type="presParOf" srcId="{9BD3824E-E418-4E95-A0ED-2368D9869190}" destId="{A3018532-1CF8-4ECC-8FBE-C99A76DDBF07}" srcOrd="3" destOrd="0" presId="urn:microsoft.com/office/officeart/2018/2/layout/IconLabelDescriptionList"/>
    <dgm:cxn modelId="{58E2A674-1C30-41A7-A954-2591B3E97051}" type="presParOf" srcId="{9BD3824E-E418-4E95-A0ED-2368D9869190}" destId="{2DAD96FF-AEBC-4B16-983C-B827317501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521C1-DA18-40A5-BE57-5BCB4734EEA3}">
      <dsp:nvSpPr>
        <dsp:cNvPr id="0" name=""/>
        <dsp:cNvSpPr/>
      </dsp:nvSpPr>
      <dsp:spPr>
        <a:xfrm>
          <a:off x="115839" y="521679"/>
          <a:ext cx="820473" cy="650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C3170-785A-451F-BD32-9400B1294E1D}">
      <dsp:nvSpPr>
        <dsp:cNvPr id="0" name=""/>
        <dsp:cNvSpPr/>
      </dsp:nvSpPr>
      <dsp:spPr>
        <a:xfrm>
          <a:off x="73425" y="1550173"/>
          <a:ext cx="2983958" cy="44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Read Table salaries using SQL :</a:t>
          </a:r>
        </a:p>
      </dsp:txBody>
      <dsp:txXfrm>
        <a:off x="73425" y="1550173"/>
        <a:ext cx="2983958" cy="447593"/>
      </dsp:txXfrm>
    </dsp:sp>
    <dsp:sp modelId="{932E0BCA-6445-46CD-B515-DB386D3DDDBA}">
      <dsp:nvSpPr>
        <dsp:cNvPr id="0" name=""/>
        <dsp:cNvSpPr/>
      </dsp:nvSpPr>
      <dsp:spPr>
        <a:xfrm>
          <a:off x="0" y="2178822"/>
          <a:ext cx="2983958" cy="66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We have two tables TEAMS and SALARY tables.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By using sqlite3.connect() , </a:t>
          </a:r>
          <a:r>
            <a:rPr lang="en-US" sz="1600" kern="1200" dirty="0" err="1"/>
            <a:t>pd.read_sql_query</a:t>
          </a:r>
          <a:r>
            <a:rPr lang="en-US" sz="1600" kern="1200" dirty="0"/>
            <a:t>() we can read those tables</a:t>
          </a:r>
        </a:p>
      </dsp:txBody>
      <dsp:txXfrm>
        <a:off x="0" y="2178822"/>
        <a:ext cx="2983958" cy="668218"/>
      </dsp:txXfrm>
    </dsp:sp>
    <dsp:sp modelId="{DD636B97-9244-4FC3-B1F7-EAF14AA549EC}">
      <dsp:nvSpPr>
        <dsp:cNvPr id="0" name=""/>
        <dsp:cNvSpPr/>
      </dsp:nvSpPr>
      <dsp:spPr>
        <a:xfrm>
          <a:off x="3569158" y="285578"/>
          <a:ext cx="1002949" cy="942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0548C-923C-483C-B0D9-58CA4D0A8013}">
      <dsp:nvSpPr>
        <dsp:cNvPr id="0" name=""/>
        <dsp:cNvSpPr/>
      </dsp:nvSpPr>
      <dsp:spPr>
        <a:xfrm>
          <a:off x="3248718" y="1366040"/>
          <a:ext cx="2983958" cy="44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Compute total payrolls and wining percentage .</a:t>
          </a:r>
        </a:p>
      </dsp:txBody>
      <dsp:txXfrm>
        <a:off x="3248718" y="1366040"/>
        <a:ext cx="2983958" cy="447593"/>
      </dsp:txXfrm>
    </dsp:sp>
    <dsp:sp modelId="{6D56BABD-57DB-4BDA-8D10-467B294FEAD7}">
      <dsp:nvSpPr>
        <dsp:cNvPr id="0" name=""/>
        <dsp:cNvSpPr/>
      </dsp:nvSpPr>
      <dsp:spPr>
        <a:xfrm>
          <a:off x="3582802" y="2679719"/>
          <a:ext cx="2983958" cy="6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AFC99-C32D-45B6-AFDF-AED286911D7B}">
      <dsp:nvSpPr>
        <dsp:cNvPr id="0" name=""/>
        <dsp:cNvSpPr/>
      </dsp:nvSpPr>
      <dsp:spPr>
        <a:xfrm>
          <a:off x="7578029" y="557998"/>
          <a:ext cx="820473" cy="650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9672-BF5C-4385-B97A-61DEBD75D6A8}">
      <dsp:nvSpPr>
        <dsp:cNvPr id="0" name=""/>
        <dsp:cNvSpPr/>
      </dsp:nvSpPr>
      <dsp:spPr>
        <a:xfrm>
          <a:off x="7004089" y="1550173"/>
          <a:ext cx="2983958" cy="44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Dealing with missing data:</a:t>
          </a:r>
        </a:p>
      </dsp:txBody>
      <dsp:txXfrm>
        <a:off x="7004089" y="1550173"/>
        <a:ext cx="2983958" cy="447593"/>
      </dsp:txXfrm>
    </dsp:sp>
    <dsp:sp modelId="{2DAD96FF-AEBC-4B16-983C-B82731750115}">
      <dsp:nvSpPr>
        <dsp:cNvPr id="0" name=""/>
        <dsp:cNvSpPr/>
      </dsp:nvSpPr>
      <dsp:spPr>
        <a:xfrm>
          <a:off x="6904306" y="1932022"/>
          <a:ext cx="2983958" cy="66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only have salary data from 1985 whereas we have data on teams since 1871,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therefore we will be missing all of the teams from 1871 to 1984 in our table.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fill the total payrolls of these teams from their winning percentages and the average of their payrolls based on their winning percentage.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we have any missing payroll after filing we will use </a:t>
          </a:r>
          <a:r>
            <a:rPr lang="en-US" sz="1400" kern="1200" dirty="0" err="1"/>
            <a:t>dropna</a:t>
          </a:r>
          <a:r>
            <a:rPr lang="en-US" sz="1400" kern="1200" dirty="0"/>
            <a:t>().</a:t>
          </a:r>
        </a:p>
      </dsp:txBody>
      <dsp:txXfrm>
        <a:off x="6904306" y="1932022"/>
        <a:ext cx="2983958" cy="66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Data science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Omar adel Mohamed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Sec:3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Baseball Teams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968956"/>
              </p:ext>
            </p:extLst>
          </p:nvPr>
        </p:nvGraphicFramePr>
        <p:xfrm>
          <a:off x="334297" y="2241755"/>
          <a:ext cx="11267772" cy="435732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46555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87331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816943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81694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6408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391451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 Data Wrangling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Data Transformations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Spending efficiency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270224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Deal with missing data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Payroll distribution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Standardizing across years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027769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Correlation between payroll and winning percentage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Expected wins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8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74B01-FADD-4B70-A049-634FE15A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PART ONE: Data Wrangling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AB21F-E329-43BE-B619-F88D15CB4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54897"/>
              </p:ext>
            </p:extLst>
          </p:nvPr>
        </p:nvGraphicFramePr>
        <p:xfrm>
          <a:off x="1096963" y="2098514"/>
          <a:ext cx="10058400" cy="448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1755C1-7D1B-4CD0-96A0-9C79DF725760}"/>
              </a:ext>
            </a:extLst>
          </p:cNvPr>
          <p:cNvSpPr/>
          <p:nvPr/>
        </p:nvSpPr>
        <p:spPr>
          <a:xfrm>
            <a:off x="4079630" y="4327472"/>
            <a:ext cx="3270738" cy="64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winning percentage =number of wins/number of games * 100</a:t>
            </a:r>
          </a:p>
        </p:txBody>
      </p:sp>
    </p:spTree>
    <p:extLst>
      <p:ext uri="{BB962C8B-B14F-4D97-AF65-F5344CB8AC3E}">
        <p14:creationId xmlns:p14="http://schemas.microsoft.com/office/powerpoint/2010/main" val="207903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2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CCEFB-80F0-4C3F-A17A-C7854680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PART TWO: Exploratory Data Analysis</a:t>
            </a:r>
            <a:endParaRPr lang="en-US" sz="340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ED7F-3D09-4239-BE2D-38A17E0A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8" y="2799654"/>
            <a:ext cx="3861101" cy="318966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FFFF"/>
                </a:solidFill>
              </a:rPr>
              <a:t>Payroll distribution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We illustrate the distribution of payrolls across teams conditioned on time (from 1990-2014).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 the payrolls of teams are increasing over time.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Some teams become much more wealthier than the others and the difference between the wealthiest and poorest teams seems to be increasing.</a:t>
            </a:r>
            <a:endParaRPr lang="en-US" sz="15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A3FCB-3251-4A63-A8BC-8926DF39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1245116"/>
            <a:ext cx="6282299" cy="43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4170-DE3E-4229-B277-5E50696E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PART TWO: Exploratory Data Analysis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51B2-96C1-41B2-9FE1-EF3E97EE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2546224"/>
            <a:ext cx="6811448" cy="3342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Correlation between payroll and winning percentage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Winning percentage across years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payroll across years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/>
              <a:t>“Are there any teams that stand out as being particularly good at paying for wins across these periods?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 can see PH1 club its wining percentage above 60% however its average payrolls very small to other teams.</a:t>
            </a:r>
            <a:endParaRPr lang="en-US" sz="16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96812-1FA8-458A-A03F-2DCACF72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78" y="3631635"/>
            <a:ext cx="3820997" cy="2624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E613C-1659-4FF1-ACB5-1838963F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13" y="805070"/>
            <a:ext cx="3774519" cy="26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8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49829-FC64-4381-AAB8-E07B00F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rgbClr val="FFFFFF"/>
                </a:solidFill>
              </a:rPr>
              <a:t>Data Transformations</a:t>
            </a:r>
            <a:br>
              <a:rPr lang="en-US" sz="2500" b="1">
                <a:solidFill>
                  <a:srgbClr val="FFFFFF"/>
                </a:solidFill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1AC6-0309-4533-A88C-D88E737A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>
                <a:solidFill>
                  <a:srgbClr val="FFFFFF"/>
                </a:solidFill>
              </a:rPr>
              <a:t>Standardizing across years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b="1">
                <a:solidFill>
                  <a:srgbClr val="FFFFFF"/>
                </a:solidFill>
              </a:rPr>
              <a:t>We plot the winning percentage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>
                <a:solidFill>
                  <a:srgbClr val="FFFFFF"/>
                </a:solidFill>
              </a:rPr>
              <a:t>  with the transformed payroll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700" b="1">
                <a:solidFill>
                  <a:srgbClr val="FFFFFF"/>
                </a:solidFill>
              </a:rPr>
              <a:t>From plot we see how each data point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>
                <a:solidFill>
                  <a:srgbClr val="FFFFFF"/>
                </a:solidFill>
              </a:rPr>
              <a:t> is relative to each other on a standard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>
                <a:solidFill>
                  <a:srgbClr val="FFFFFF"/>
                </a:solidFill>
              </a:rPr>
              <a:t> scale</a:t>
            </a:r>
          </a:p>
          <a:p>
            <a:pPr>
              <a:lnSpc>
                <a:spcPct val="100000"/>
              </a:lnSpc>
            </a:pPr>
            <a:endParaRPr lang="en-US" sz="1700" b="1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BE6C8-FCBE-4F38-B7CE-944895A5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3102"/>
            <a:ext cx="6798082" cy="47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9AFB9-EF9C-4035-90C8-BD17CF4F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Data Transformations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B664A7-9459-46C8-864D-7A0EA732CE88}"/>
              </a:ext>
            </a:extLst>
          </p:cNvPr>
          <p:cNvSpPr/>
          <p:nvPr/>
        </p:nvSpPr>
        <p:spPr>
          <a:xfrm>
            <a:off x="643467" y="2731361"/>
            <a:ext cx="2994815" cy="34831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1" dirty="0"/>
              <a:t>Expected wins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500" dirty="0"/>
              <a:t>We make linear regression model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/>
              <a:t>  between standardized payroll and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/>
              <a:t>  winning percentage and we add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/>
              <a:t>  the output to the scatter plot to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/>
              <a:t>  highlight the relationship.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regression line gives the expected winning percentage as a function of standardized payroll for each team in each year.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b="1" i="0" dirty="0">
              <a:effectLst/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6114E59C-D21F-49A6-9797-51ED431B0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745" y="744257"/>
            <a:ext cx="3583439" cy="249037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561EAD0-D1FB-4090-8A35-1FBB5F94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43" y="1564659"/>
            <a:ext cx="3638267" cy="247540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3C9E2D5-1885-4AA0-A0AD-47E318DE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48" y="3270777"/>
            <a:ext cx="3583439" cy="25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6A31-4245-4EF0-9442-3C75718D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Spending efficiency</a:t>
            </a:r>
            <a:br>
              <a:rPr lang="en-US" sz="4800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037051-44B0-432F-983E-A7DAB6A6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62" y="3259611"/>
            <a:ext cx="8802411" cy="56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Spending efficiency ij= winning percentage ij - Expected wins ij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4C2CC-E270-458F-8431-98E652B74487}"/>
              </a:ext>
            </a:extLst>
          </p:cNvPr>
          <p:cNvSpPr/>
          <p:nvPr/>
        </p:nvSpPr>
        <p:spPr>
          <a:xfrm>
            <a:off x="1096108" y="2261774"/>
            <a:ext cx="8912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From the expected win we can measure now the efficiency of team in each year from this equation  </a:t>
            </a:r>
          </a:p>
        </p:txBody>
      </p:sp>
    </p:spTree>
    <p:extLst>
      <p:ext uri="{BB962C8B-B14F-4D97-AF65-F5344CB8AC3E}">
        <p14:creationId xmlns:p14="http://schemas.microsoft.com/office/powerpoint/2010/main" val="405532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05691-9626-457F-8B00-B613F393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How good was Oakland's efficiency during the Money ball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DF29-1311-4CEA-9826-77EEAFEE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4938"/>
            <a:ext cx="9259887" cy="3194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 Oakland A’s were smart team and ahead of their time, they were thinking differently to win more than expected.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Oakland is considered an interesting team because they are an outlier to this trend.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Based of what they were paying, they were winning way more games than expected.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7674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1_RetrospectVTI</vt:lpstr>
      <vt:lpstr>Project Data science II</vt:lpstr>
      <vt:lpstr>Baseball Teams data</vt:lpstr>
      <vt:lpstr>PART ONE: Data Wrangling</vt:lpstr>
      <vt:lpstr>PART TWO: Exploratory Data Analysis</vt:lpstr>
      <vt:lpstr>PART TWO: Exploratory Data Analysis </vt:lpstr>
      <vt:lpstr>Data Transformations </vt:lpstr>
      <vt:lpstr>Data Transformations </vt:lpstr>
      <vt:lpstr>Spending efficiency </vt:lpstr>
      <vt:lpstr>How good was Oakland's efficiency during the Money ball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2020-04-30T15:14:43Z</dcterms:created>
  <dcterms:modified xsi:type="dcterms:W3CDTF">2020-04-30T18:09:44Z</dcterms:modified>
</cp:coreProperties>
</file>