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</p:sldIdLst>
  <p:sldSz cx="18288000" cy="10287000"/>
  <p:notesSz cx="6858000" cy="9144000"/>
  <p:embeddedFontLst>
    <p:embeddedFont>
      <p:font typeface="DM Sans Bold" pitchFamily="2" charset="77"/>
      <p:regular r:id="rId12"/>
      <p:bold r:id="rId13"/>
    </p:embeddedFont>
    <p:embeddedFont>
      <p:font typeface="Engravers MT" panose="02090707080505020304" pitchFamily="18" charset="77"/>
      <p:regular r:id="rId14"/>
      <p:bold r:id="rId15"/>
    </p:embeddedFont>
    <p:embeddedFont>
      <p:font typeface="Oswald Bold" pitchFamily="2" charset="77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>
      <p:cViewPr>
        <p:scale>
          <a:sx n="77" d="100"/>
          <a:sy n="77" d="100"/>
        </p:scale>
        <p:origin x="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F3D49-85B4-AE48-8116-A493B7BC222D}" type="datetimeFigureOut">
              <a:rPr lang="en-BD" smtClean="0"/>
              <a:t>6/10/24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4495F-D230-7A49-9A31-8102D263F3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30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4495F-D230-7A49-9A31-8102D263F366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9185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4495F-D230-7A49-9A31-8102D263F366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039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8AA9-15C1-4D4E-AF3B-81D128492AB2}" type="datetime1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493-7467-804B-A09E-CE71CDFB94F2}" type="datetime1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9E53-D1DB-4C4F-9091-F7D703C2381E}" type="datetime1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DDCC-8CCB-F64C-9A13-554196321805}" type="datetime1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DFFC-9C39-CB42-BD98-AA50E28AF7CC}" type="datetime1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3110-C08A-254A-A90E-F9AA76339E77}" type="datetime1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EA45-2FE3-F646-B76A-ABA4ABD55C70}" type="datetime1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FFFE-94DA-204A-8309-AC9B629C5411}" type="datetime1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30E-F4FE-9D4C-87C3-9EF8CD5A76BB}" type="datetime1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C922-380A-1549-8D34-9834C2E1D5D1}" type="datetime1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DF8-7EEC-3742-AA08-D000AF266601}" type="datetime1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5EA6-3BA5-1C49-B226-D927A01C178E}" type="datetime1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BD" dirty="0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1E0AA-AECE-8673-4482-58EE920177CF}"/>
              </a:ext>
            </a:extLst>
          </p:cNvPr>
          <p:cNvSpPr txBox="1"/>
          <p:nvPr/>
        </p:nvSpPr>
        <p:spPr>
          <a:xfrm>
            <a:off x="3886200" y="2857500"/>
            <a:ext cx="10134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Data Analysis Presentation</a:t>
            </a:r>
            <a:br>
              <a:rPr lang="en-GB" sz="3600" dirty="0"/>
            </a:br>
            <a:br>
              <a:rPr lang="en-GB" sz="3600" dirty="0"/>
            </a:br>
            <a:r>
              <a:rPr lang="en-GB" sz="4000" dirty="0"/>
              <a:t>Excel Functions and Dashboard Overview</a:t>
            </a:r>
          </a:p>
          <a:p>
            <a:pPr algn="ctr"/>
            <a:br>
              <a:rPr lang="en-GB" sz="3600" dirty="0"/>
            </a:br>
            <a:r>
              <a:rPr lang="en-GB" sz="3600" b="1" dirty="0"/>
              <a:t>Presented by:</a:t>
            </a:r>
            <a:br>
              <a:rPr lang="en-GB" sz="3600" dirty="0"/>
            </a:br>
            <a:r>
              <a:rPr lang="en-GB" sz="3600" dirty="0"/>
              <a:t>Omar Faruk </a:t>
            </a:r>
            <a:r>
              <a:rPr lang="en-GB" sz="3600" dirty="0" err="1"/>
              <a:t>Ridoy</a:t>
            </a:r>
            <a:br>
              <a:rPr lang="en-GB" sz="3600" dirty="0"/>
            </a:br>
            <a:r>
              <a:rPr lang="en-GB" sz="3600" b="1" dirty="0"/>
              <a:t>Date:</a:t>
            </a:r>
            <a:br>
              <a:rPr lang="en-GB" sz="3600" dirty="0"/>
            </a:br>
            <a:r>
              <a:rPr lang="en-GB" sz="3600" dirty="0"/>
              <a:t>05-09-24</a:t>
            </a:r>
            <a:endParaRPr lang="en-BD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C4D8A-86CE-75FB-7A3D-D3C2058F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C8ACA-3BBF-A155-D5B3-E47954F89C94}"/>
              </a:ext>
            </a:extLst>
          </p:cNvPr>
          <p:cNvSpPr txBox="1"/>
          <p:nvPr/>
        </p:nvSpPr>
        <p:spPr>
          <a:xfrm>
            <a:off x="2743200" y="1104900"/>
            <a:ext cx="11125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Dataset Overview</a:t>
            </a:r>
          </a:p>
          <a:p>
            <a:br>
              <a:rPr lang="en-GB" sz="3200" dirty="0"/>
            </a:b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Columns in the dataset:</a:t>
            </a: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Customer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Quantity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Unit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Total Price (calculated as Quantity * Unit Price)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Purpose: </a:t>
            </a:r>
            <a:r>
              <a:rPr lang="en-GB" sz="2800" dirty="0" err="1"/>
              <a:t>Analyzing</a:t>
            </a:r>
            <a:r>
              <a:rPr lang="en-GB" sz="2800" dirty="0"/>
              <a:t> sales trends and customer </a:t>
            </a:r>
            <a:r>
              <a:rPr lang="en-GB" sz="2800" dirty="0" err="1"/>
              <a:t>behavior</a:t>
            </a:r>
            <a:r>
              <a:rPr lang="en-GB" sz="2800" dirty="0"/>
              <a:t> using Excel formulas and visualizations.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E9F4F-1B7A-BE96-C108-4A28CB6A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AD84C-7142-B261-B197-04C78963535D}"/>
              </a:ext>
            </a:extLst>
          </p:cNvPr>
          <p:cNvSpPr txBox="1"/>
          <p:nvPr/>
        </p:nvSpPr>
        <p:spPr>
          <a:xfrm>
            <a:off x="2743200" y="800100"/>
            <a:ext cx="128016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Key Excel Functions Used</a:t>
            </a:r>
          </a:p>
          <a:p>
            <a:br>
              <a:rPr lang="en-GB" sz="2800" dirty="0"/>
            </a:b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SUM</a:t>
            </a:r>
            <a:r>
              <a:rPr lang="en-GB" sz="2800" dirty="0"/>
              <a:t>: Total quantity of items sold.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SUMIF</a:t>
            </a:r>
            <a:r>
              <a:rPr lang="en-GB" sz="2800" dirty="0"/>
              <a:t>: Sum of total sales for a specific customer or product.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SUMIFS</a:t>
            </a:r>
            <a:r>
              <a:rPr lang="en-GB" sz="2800" dirty="0"/>
              <a:t>: Sum of total sales based on multiple conditions (e.g., for a specific customer and specific product).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COUNT</a:t>
            </a:r>
            <a:r>
              <a:rPr lang="en-GB" sz="2800" dirty="0"/>
              <a:t>: Count the number of transactions.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AVERAGE</a:t>
            </a:r>
            <a:r>
              <a:rPr lang="en-GB" sz="2800" dirty="0"/>
              <a:t>: Average sales per transaction.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AVERAGEIF</a:t>
            </a:r>
            <a:r>
              <a:rPr lang="en-GB" sz="2800" dirty="0"/>
              <a:t>: Average sales based on certain conditions (e.g., sales over $100).</a:t>
            </a:r>
          </a:p>
          <a:p>
            <a:endParaRPr lang="en-B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7FAC0-39C9-EEED-50D2-B11811CD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3A03B-E35F-ECF6-CC59-A687AF50C20E}"/>
              </a:ext>
            </a:extLst>
          </p:cNvPr>
          <p:cNvSpPr txBox="1"/>
          <p:nvPr/>
        </p:nvSpPr>
        <p:spPr>
          <a:xfrm>
            <a:off x="2705100" y="1519055"/>
            <a:ext cx="12877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Data Analysis Using SUM and AVERAGE</a:t>
            </a:r>
          </a:p>
          <a:p>
            <a:br>
              <a:rPr lang="en-GB" sz="2800" dirty="0"/>
            </a:br>
            <a:r>
              <a:rPr lang="en-GB" sz="2800" b="1" dirty="0"/>
              <a:t>SUM of Quantity Sold</a:t>
            </a:r>
            <a:r>
              <a:rPr lang="en-GB" sz="2800" dirty="0"/>
              <a:t>: =SUM(D2)</a:t>
            </a:r>
          </a:p>
          <a:p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Total items sold: [5167812]</a:t>
            </a:r>
          </a:p>
          <a:p>
            <a:pPr lvl="1"/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SUMIF for Specific Customer Sales</a:t>
            </a:r>
            <a:r>
              <a:rPr lang="en-GB" sz="2800" dirty="0"/>
              <a:t>: =SUMIF(F2:F397885,L5,D2:D397885)</a:t>
            </a:r>
          </a:p>
          <a:p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Sales for Customer13047: [1391]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AVERAGE Sales per Transaction</a:t>
            </a:r>
            <a:r>
              <a:rPr lang="en-GB" sz="2800" dirty="0"/>
              <a:t>: ==AVERAGE(E2:E397885)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Average sales amount: [3.12]</a:t>
            </a:r>
          </a:p>
          <a:p>
            <a:endParaRPr lang="en-B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BBC26-3F4D-0D31-92F9-F33A63BF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b="1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CF0C7C-866A-F72B-1688-486D38DBF85F}"/>
              </a:ext>
            </a:extLst>
          </p:cNvPr>
          <p:cNvSpPr txBox="1"/>
          <p:nvPr/>
        </p:nvSpPr>
        <p:spPr>
          <a:xfrm>
            <a:off x="2667000" y="1232286"/>
            <a:ext cx="136398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Conditional Analysis Using SUMIFS &amp; AVERAGEIF</a:t>
            </a:r>
          </a:p>
          <a:p>
            <a:endParaRPr lang="en-GB" sz="2800" b="1" dirty="0"/>
          </a:p>
          <a:p>
            <a:r>
              <a:rPr lang="en-GB" sz="2800" dirty="0"/>
              <a:t>Advanced Conditional Analysis</a:t>
            </a:r>
            <a:br>
              <a:rPr lang="en-GB" sz="2800" dirty="0"/>
            </a:br>
            <a:endParaRPr lang="en-GB" sz="2800" dirty="0"/>
          </a:p>
          <a:p>
            <a:r>
              <a:rPr lang="en-GB" sz="2800" b="1" dirty="0"/>
              <a:t>SUMIFS for Specific Customer and High-Value Sales</a:t>
            </a:r>
            <a:r>
              <a:rPr lang="en-GB" sz="2800" dirty="0"/>
              <a:t>:</a:t>
            </a:r>
          </a:p>
          <a:p>
            <a:br>
              <a:rPr lang="en-GB" sz="2800" dirty="0"/>
            </a:br>
            <a:r>
              <a:rPr lang="en-GB" sz="2800" dirty="0"/>
              <a:t>=SUMIFS(E2:E397885,F2:F397885,L4,G2:G397885,M4)</a:t>
            </a:r>
          </a:p>
          <a:p>
            <a:endParaRPr lang="en-GB" sz="2800" dirty="0"/>
          </a:p>
          <a:p>
            <a:r>
              <a:rPr lang="en-GB" sz="2800" dirty="0"/>
              <a:t>Total sales for Customer17850 : [1176.23]</a:t>
            </a:r>
          </a:p>
          <a:p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AVERAGEIF for High-Value Sales</a:t>
            </a:r>
            <a:r>
              <a:rPr lang="en-GB" sz="2800" dirty="0"/>
              <a:t>:</a:t>
            </a:r>
          </a:p>
          <a:p>
            <a:br>
              <a:rPr lang="en-GB" sz="2800" dirty="0"/>
            </a:br>
            <a:r>
              <a:rPr lang="en-GB" sz="2800" dirty="0"/>
              <a:t>=AVERAGEIF(G2:G397887,L7,E2:E397887)</a:t>
            </a:r>
          </a:p>
          <a:p>
            <a:endParaRPr lang="en-GB" sz="2800" dirty="0"/>
          </a:p>
          <a:p>
            <a:r>
              <a:rPr lang="en-GB" sz="2800" dirty="0"/>
              <a:t>Average sales amount for transactions :[3.71]</a:t>
            </a:r>
          </a:p>
          <a:p>
            <a:endParaRPr lang="en-B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37890-4F07-5510-0135-CD3C5552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33" name="Freeform 33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3D8E3-F03F-AF44-DE2C-37C88393AC4C}"/>
              </a:ext>
            </a:extLst>
          </p:cNvPr>
          <p:cNvSpPr txBox="1"/>
          <p:nvPr/>
        </p:nvSpPr>
        <p:spPr>
          <a:xfrm>
            <a:off x="2590800" y="1790700"/>
            <a:ext cx="12115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Pivot Table Analysis</a:t>
            </a:r>
          </a:p>
          <a:p>
            <a:r>
              <a:rPr lang="en-GB" sz="3200" dirty="0"/>
              <a:t>Pivot Table Insights</a:t>
            </a:r>
            <a:br>
              <a:rPr lang="en-GB" sz="2800" dirty="0"/>
            </a:br>
            <a:endParaRPr lang="en-GB" sz="2800" dirty="0"/>
          </a:p>
          <a:p>
            <a:r>
              <a:rPr lang="en-GB" sz="2800" b="1" dirty="0"/>
              <a:t>Customer Sales Summary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Created a Pivot Table summarizing sales by </a:t>
            </a:r>
            <a:r>
              <a:rPr lang="en-GB" sz="2800" b="1" dirty="0"/>
              <a:t>Customer ID</a:t>
            </a:r>
            <a:r>
              <a:rPr lang="en-GB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Fields used: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800" dirty="0"/>
              <a:t>Rows: Customer ID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800" dirty="0"/>
              <a:t>Values: Total Sales (1209538)</a:t>
            </a:r>
          </a:p>
          <a:p>
            <a:endParaRPr lang="en-B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2017D-47F1-118D-D60A-5DB7ADDF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415098" y="-865199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887923">
            <a:off x="-5959915" y="49826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5A3C56-8046-A494-3CD4-F3CD20792259}"/>
              </a:ext>
            </a:extLst>
          </p:cNvPr>
          <p:cNvSpPr txBox="1"/>
          <p:nvPr/>
        </p:nvSpPr>
        <p:spPr>
          <a:xfrm>
            <a:off x="2286000" y="1257300"/>
            <a:ext cx="1348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Dashboard Visuals</a:t>
            </a:r>
          </a:p>
          <a:p>
            <a:r>
              <a:rPr lang="en-GB" sz="3600" dirty="0"/>
              <a:t>Sales Dashboard Overview</a:t>
            </a:r>
          </a:p>
          <a:p>
            <a:br>
              <a:rPr lang="en-GB" sz="2800" dirty="0"/>
            </a:br>
            <a:r>
              <a:rPr lang="en-GB" sz="2800" b="1" dirty="0"/>
              <a:t>Dashboard Elements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Sales trend chart (e.g., Line chart for customer ID wise cell).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Customer segmentation (e.g., Pie chart showing sales distribution across country).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Top selling products (e.g., Bar chart for quantity sold per product).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Key Insights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Top-performing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Highest selling product</a:t>
            </a:r>
            <a:endParaRPr lang="en-B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330300-5C48-712F-D8D2-E45DAB40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3902C2-08C9-E4B7-99D8-1EC708F30C6C}"/>
              </a:ext>
            </a:extLst>
          </p:cNvPr>
          <p:cNvSpPr txBox="1"/>
          <p:nvPr/>
        </p:nvSpPr>
        <p:spPr>
          <a:xfrm>
            <a:off x="1981200" y="1409700"/>
            <a:ext cx="128778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Conclusion &amp; Key Takeaways</a:t>
            </a:r>
          </a:p>
          <a:p>
            <a:pPr algn="ctr"/>
            <a:endParaRPr lang="en-GB" sz="4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Summary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Total sales and key averages calculated using SUM and AVERAGE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Conditional analysis provided deeper insight into high-value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Pivot Table summarized sales per customer.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Dashboard visualized overall performance and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Takeaways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Customer behaviour insights for targeted marketing.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Sales trends can inform stock and pricing strategies.</a:t>
            </a:r>
          </a:p>
          <a:p>
            <a:endParaRPr lang="en-B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C5E93B-EDF6-4083-6675-2F19FC39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E6D73-6984-85DA-2041-72283B5E689E}"/>
              </a:ext>
            </a:extLst>
          </p:cNvPr>
          <p:cNvSpPr txBox="1"/>
          <p:nvPr/>
        </p:nvSpPr>
        <p:spPr>
          <a:xfrm>
            <a:off x="4953000" y="3943171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7200" dirty="0">
                <a:latin typeface="Engravers MT" panose="02090707080505020304" pitchFamily="18" charset="77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571160-AFCD-7DD6-9F04-321E9E95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460</Words>
  <Application>Microsoft Macintosh PowerPoint</Application>
  <PresentationFormat>Custom</PresentationFormat>
  <Paragraphs>93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Oswald Bold</vt:lpstr>
      <vt:lpstr>Calibri</vt:lpstr>
      <vt:lpstr>DM Sans Bold</vt:lpstr>
      <vt:lpstr>Engravers MT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Microsoft Office User</cp:lastModifiedBy>
  <cp:revision>23</cp:revision>
  <dcterms:created xsi:type="dcterms:W3CDTF">2006-08-16T00:00:00Z</dcterms:created>
  <dcterms:modified xsi:type="dcterms:W3CDTF">2024-10-06T17:56:09Z</dcterms:modified>
  <dc:identifier>DAGSlVOKXDo</dc:identifier>
</cp:coreProperties>
</file>