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6" r:id="rId9"/>
    <p:sldId id="265" r:id="rId10"/>
  </p:sldIdLst>
  <p:sldSz cx="9144000" cy="5143500" type="screen16x9"/>
  <p:notesSz cx="6858000" cy="9144000"/>
  <p:embeddedFontLst>
    <p:embeddedFont>
      <p:font typeface="Nunito" charset="0"/>
      <p:regular r:id="rId12"/>
      <p:bold r:id="rId13"/>
      <p:italic r:id="rId14"/>
      <p:boldItalic r:id="rId15"/>
    </p:embeddedFont>
    <p:embeddedFont>
      <p:font typeface="Maven Pro"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125998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cfc21b244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cfc21b244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cfc21b24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cfc21b24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fc21b244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fc21b244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cfc21b244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cfc21b244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5cfc21b244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5cfc21b244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cfc21b244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cfc21b244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cfc21b244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cfc21b244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cfc21b244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cfc21b244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API" TargetMode="External"/><Relationship Id="rId3" Type="http://schemas.openxmlformats.org/officeDocument/2006/relationships/hyperlink" Target="https://en.wikipedia.org/wiki/Plotter" TargetMode="External"/><Relationship Id="rId7" Type="http://schemas.openxmlformats.org/officeDocument/2006/relationships/hyperlink" Target="https://en.wikipedia.org/wiki/Object-oriented_programming"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en.wikipedia.org/wiki/NumPy" TargetMode="External"/><Relationship Id="rId5" Type="http://schemas.openxmlformats.org/officeDocument/2006/relationships/hyperlink" Target="https://en.wikipedia.org/wiki/Python_(programming_language)" TargetMode="External"/><Relationship Id="rId4" Type="http://schemas.openxmlformats.org/officeDocument/2006/relationships/hyperlink" Target="https://en.wikipedia.org/wiki/Library_(computer_scienc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www.wikipedia.org/"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564200" y="240349"/>
            <a:ext cx="4775100" cy="30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SENTIMENT ANALYSIS SYSTEM</a:t>
            </a:r>
            <a:endParaRPr/>
          </a:p>
        </p:txBody>
      </p:sp>
      <p:sp>
        <p:nvSpPr>
          <p:cNvPr id="278" name="Google Shape;278;p13"/>
          <p:cNvSpPr txBox="1">
            <a:spLocks noGrp="1"/>
          </p:cNvSpPr>
          <p:nvPr>
            <p:ph type="subTitle" idx="1"/>
          </p:nvPr>
        </p:nvSpPr>
        <p:spPr>
          <a:xfrm>
            <a:off x="564200" y="2788375"/>
            <a:ext cx="5571600" cy="136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latin typeface="Maven Pro"/>
                <a:ea typeface="Maven Pro"/>
                <a:cs typeface="Maven Pro"/>
                <a:sym typeface="Maven Pro"/>
              </a:rPr>
              <a:t>Matplotlib</a:t>
            </a:r>
            <a:endParaRPr sz="2400" dirty="0">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88625" y="283400"/>
            <a:ext cx="6366900"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Matplotlib</a:t>
            </a:r>
            <a:endParaRPr dirty="0"/>
          </a:p>
        </p:txBody>
      </p:sp>
      <p:sp>
        <p:nvSpPr>
          <p:cNvPr id="2" name="Text Placeholder 1"/>
          <p:cNvSpPr>
            <a:spLocks noGrp="1"/>
          </p:cNvSpPr>
          <p:nvPr>
            <p:ph type="body" idx="1"/>
          </p:nvPr>
        </p:nvSpPr>
        <p:spPr/>
        <p:txBody>
          <a:bodyPr/>
          <a:lstStyle/>
          <a:p>
            <a:r>
              <a:rPr lang="en-US" b="1" dirty="0" err="1"/>
              <a:t>Matplotlib</a:t>
            </a:r>
            <a:r>
              <a:rPr lang="en-US" dirty="0"/>
              <a:t> is a </a:t>
            </a:r>
            <a:r>
              <a:rPr lang="en-US" dirty="0">
                <a:hlinkClick r:id="rId3" tooltip="Plotter"/>
              </a:rPr>
              <a:t>plotting</a:t>
            </a:r>
            <a:r>
              <a:rPr lang="en-US" dirty="0"/>
              <a:t> </a:t>
            </a:r>
            <a:r>
              <a:rPr lang="en-US" dirty="0">
                <a:hlinkClick r:id="rId4" tooltip="Library (computer science)"/>
              </a:rPr>
              <a:t>library</a:t>
            </a:r>
            <a:r>
              <a:rPr lang="en-US" dirty="0"/>
              <a:t> for the </a:t>
            </a:r>
            <a:r>
              <a:rPr lang="en-US" dirty="0">
                <a:hlinkClick r:id="rId5" tooltip="Python (programming language)"/>
              </a:rPr>
              <a:t>Python</a:t>
            </a:r>
            <a:r>
              <a:rPr lang="en-US" dirty="0"/>
              <a:t> programming language and its numerical mathematics extension </a:t>
            </a:r>
            <a:r>
              <a:rPr lang="en-US" dirty="0" err="1">
                <a:hlinkClick r:id="rId6" tooltip="NumPy"/>
              </a:rPr>
              <a:t>NumPy</a:t>
            </a:r>
            <a:r>
              <a:rPr lang="en-US" dirty="0"/>
              <a:t>. It provides an </a:t>
            </a:r>
            <a:r>
              <a:rPr lang="en-US" dirty="0">
                <a:hlinkClick r:id="rId7" tooltip="Object-oriented programming"/>
              </a:rPr>
              <a:t>object-oriented</a:t>
            </a:r>
            <a:r>
              <a:rPr lang="en-US" dirty="0"/>
              <a:t> </a:t>
            </a:r>
            <a:r>
              <a:rPr lang="en-US" dirty="0">
                <a:hlinkClick r:id="rId8" tooltip="API"/>
              </a:rPr>
              <a:t>API</a:t>
            </a:r>
            <a:r>
              <a:rPr lang="en-US" dirty="0"/>
              <a:t> for embedding plots into applications </a:t>
            </a:r>
            <a:r>
              <a:rPr lang="en-US" dirty="0" smtClean="0"/>
              <a:t>using.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88625" y="124100"/>
            <a:ext cx="6366900"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Pseudo code</a:t>
            </a:r>
            <a:endParaRPr sz="3000" dirty="0"/>
          </a:p>
          <a:p>
            <a:pPr marL="0" lvl="0" indent="0" algn="l" rtl="0">
              <a:spcBef>
                <a:spcPts val="0"/>
              </a:spcBef>
              <a:spcAft>
                <a:spcPts val="0"/>
              </a:spcAft>
              <a:buNone/>
            </a:pPr>
            <a:endParaRPr sz="3000" dirty="0"/>
          </a:p>
        </p:txBody>
      </p:sp>
      <p:sp>
        <p:nvSpPr>
          <p:cNvPr id="290" name="Google Shape;290;p15"/>
          <p:cNvSpPr txBox="1">
            <a:spLocks noGrp="1"/>
          </p:cNvSpPr>
          <p:nvPr>
            <p:ph type="body" idx="1"/>
          </p:nvPr>
        </p:nvSpPr>
        <p:spPr>
          <a:xfrm>
            <a:off x="1388550" y="1164700"/>
            <a:ext cx="6366900" cy="1111200"/>
          </a:xfrm>
          <a:prstGeom prst="rect">
            <a:avLst/>
          </a:prstGeom>
        </p:spPr>
        <p:txBody>
          <a:bodyPr spcFirstLastPara="1" wrap="square" lIns="91425" tIns="91425" rIns="91425" bIns="91425" anchor="t" anchorCtr="0">
            <a:noAutofit/>
          </a:bodyPr>
          <a:lstStyle/>
          <a:p>
            <a:pPr marL="0" lvl="0" indent="0">
              <a:spcBef>
                <a:spcPts val="1500"/>
              </a:spcBef>
              <a:spcAft>
                <a:spcPts val="1600"/>
              </a:spcAft>
              <a:buNone/>
            </a:pPr>
            <a:r>
              <a:rPr lang="en-US" sz="1400" dirty="0"/>
              <a:t>import </a:t>
            </a:r>
            <a:r>
              <a:rPr lang="en-US" sz="1400" dirty="0" err="1"/>
              <a:t>matplotlib.pyplot</a:t>
            </a:r>
            <a:r>
              <a:rPr lang="en-US" sz="1400" dirty="0"/>
              <a:t> </a:t>
            </a:r>
            <a:r>
              <a:rPr lang="en-US" sz="1400" dirty="0"/>
              <a:t>as </a:t>
            </a:r>
            <a:r>
              <a:rPr lang="en-US" sz="1400" dirty="0" err="1"/>
              <a:t>plt</a:t>
            </a:r>
            <a:r>
              <a:rPr lang="en-US" sz="1400" dirty="0"/>
              <a:t/>
            </a:r>
            <a:br>
              <a:rPr lang="en-US" sz="1400" dirty="0"/>
            </a:br>
            <a:r>
              <a:rPr lang="en-US" sz="1400" dirty="0"/>
              <a:t>labels = </a:t>
            </a:r>
            <a:r>
              <a:rPr lang="en-US" sz="1400" dirty="0"/>
              <a:t>'Strongly </a:t>
            </a:r>
            <a:r>
              <a:rPr lang="en-US" sz="1400" dirty="0" err="1"/>
              <a:t>Postive</a:t>
            </a:r>
            <a:r>
              <a:rPr lang="en-US" sz="1400" dirty="0"/>
              <a:t>', 'Positive', 'Weakly Positive', 'Strongly Negative', 'Negative', 'Weakly Negative', 'Neutral'</a:t>
            </a:r>
            <a:r>
              <a:rPr lang="en-US" sz="1400" dirty="0"/>
              <a:t>;</a:t>
            </a:r>
            <a:br>
              <a:rPr lang="en-US" sz="1400" dirty="0"/>
            </a:br>
            <a:r>
              <a:rPr lang="en-US" sz="1400" dirty="0"/>
              <a:t>sizes = [</a:t>
            </a:r>
            <a:r>
              <a:rPr lang="en-US" sz="1400" dirty="0" err="1"/>
              <a:t>StronglyPositivePercent</a:t>
            </a:r>
            <a:r>
              <a:rPr lang="en-US" sz="1400" dirty="0"/>
              <a:t>, </a:t>
            </a:r>
            <a:r>
              <a:rPr lang="en-US" sz="1400" dirty="0" err="1"/>
              <a:t>PositivePercent</a:t>
            </a:r>
            <a:r>
              <a:rPr lang="en-US" sz="1400" dirty="0"/>
              <a:t>, </a:t>
            </a:r>
            <a:r>
              <a:rPr lang="en-US" sz="1400" dirty="0" err="1"/>
              <a:t>WeaklyPositivePercent</a:t>
            </a:r>
            <a:r>
              <a:rPr lang="en-US" sz="1400" dirty="0"/>
              <a:t>, </a:t>
            </a:r>
            <a:r>
              <a:rPr lang="en-US" sz="1400" dirty="0" err="1"/>
              <a:t>StronglyNegativePercent</a:t>
            </a:r>
            <a:r>
              <a:rPr lang="en-US" sz="1400" dirty="0"/>
              <a:t>,</a:t>
            </a:r>
            <a:br>
              <a:rPr lang="en-US" sz="1400" dirty="0"/>
            </a:br>
            <a:r>
              <a:rPr lang="en-US" sz="1400" dirty="0"/>
              <a:t>         </a:t>
            </a:r>
            <a:r>
              <a:rPr lang="en-US" sz="1400" dirty="0" err="1"/>
              <a:t>NegativePercent</a:t>
            </a:r>
            <a:r>
              <a:rPr lang="en-US" sz="1400" dirty="0"/>
              <a:t>, </a:t>
            </a:r>
            <a:r>
              <a:rPr lang="en-US" sz="1400" dirty="0" err="1"/>
              <a:t>WeaklyNegativePercent</a:t>
            </a:r>
            <a:r>
              <a:rPr lang="en-US" sz="1400" dirty="0"/>
              <a:t>, </a:t>
            </a:r>
            <a:r>
              <a:rPr lang="en-US" sz="1400" dirty="0" err="1"/>
              <a:t>NeutralPercent</a:t>
            </a:r>
            <a:r>
              <a:rPr lang="en-US" sz="1400" dirty="0"/>
              <a:t>];</a:t>
            </a:r>
            <a:br>
              <a:rPr lang="en-US" sz="1400" dirty="0"/>
            </a:br>
            <a:r>
              <a:rPr lang="en-US" sz="1400" dirty="0"/>
              <a:t>explode = (</a:t>
            </a:r>
            <a:r>
              <a:rPr lang="en-US" sz="1400" dirty="0"/>
              <a:t>0.1, 0, 0, 0, 0, 0, 0</a:t>
            </a:r>
            <a:r>
              <a:rPr lang="en-US" sz="1400" dirty="0"/>
              <a:t>);</a:t>
            </a:r>
            <a:br>
              <a:rPr lang="en-US" sz="1400" dirty="0"/>
            </a:br>
            <a:r>
              <a:rPr lang="en-US" sz="1400" dirty="0"/>
              <a:t>fig1</a:t>
            </a:r>
            <a:r>
              <a:rPr lang="en-US" sz="1400" dirty="0"/>
              <a:t>, </a:t>
            </a:r>
            <a:r>
              <a:rPr lang="en-US" sz="1400" dirty="0"/>
              <a:t>ax1 = </a:t>
            </a:r>
            <a:r>
              <a:rPr lang="en-US" sz="1400" dirty="0" err="1"/>
              <a:t>plt.subplots</a:t>
            </a:r>
            <a:r>
              <a:rPr lang="en-US" sz="1400" dirty="0"/>
              <a:t>();</a:t>
            </a:r>
            <a:br>
              <a:rPr lang="en-US" sz="1400" dirty="0"/>
            </a:br>
            <a:r>
              <a:rPr lang="en-US" sz="1400" dirty="0"/>
              <a:t>ax1.pie(sizes</a:t>
            </a:r>
            <a:r>
              <a:rPr lang="en-US" sz="1400" dirty="0"/>
              <a:t>, explode</a:t>
            </a:r>
            <a:r>
              <a:rPr lang="en-US" sz="1400" dirty="0"/>
              <a:t>=explode</a:t>
            </a:r>
            <a:r>
              <a:rPr lang="en-US" sz="1400" dirty="0"/>
              <a:t>, labels</a:t>
            </a:r>
            <a:r>
              <a:rPr lang="en-US" sz="1400" dirty="0"/>
              <a:t>=labels</a:t>
            </a:r>
            <a:r>
              <a:rPr lang="en-US" sz="1400" dirty="0"/>
              <a:t>, </a:t>
            </a:r>
            <a:r>
              <a:rPr lang="en-US" sz="1400" dirty="0" err="1"/>
              <a:t>autopct</a:t>
            </a:r>
            <a:r>
              <a:rPr lang="en-US" sz="1400" dirty="0"/>
              <a:t>=</a:t>
            </a:r>
            <a:r>
              <a:rPr lang="en-US" sz="1400" dirty="0"/>
              <a:t>'%1.1f%%', shadow</a:t>
            </a:r>
            <a:r>
              <a:rPr lang="en-US" sz="1400" dirty="0"/>
              <a:t>=</a:t>
            </a:r>
            <a:r>
              <a:rPr lang="en-US" sz="1400" dirty="0"/>
              <a:t>True, </a:t>
            </a:r>
            <a:r>
              <a:rPr lang="en-US" sz="1400" dirty="0" err="1"/>
              <a:t>startangle</a:t>
            </a:r>
            <a:r>
              <a:rPr lang="en-US" sz="1400" dirty="0"/>
              <a:t>=</a:t>
            </a:r>
            <a:r>
              <a:rPr lang="en-US" sz="1400" dirty="0"/>
              <a:t>90</a:t>
            </a:r>
            <a:r>
              <a:rPr lang="en-US" sz="1400" dirty="0"/>
              <a:t>);</a:t>
            </a:r>
            <a:br>
              <a:rPr lang="en-US" sz="1400" dirty="0"/>
            </a:br>
            <a:r>
              <a:rPr lang="en-US" sz="1400" dirty="0"/>
              <a:t>ax1.axis(</a:t>
            </a:r>
            <a:r>
              <a:rPr lang="en-US" sz="1400" dirty="0"/>
              <a:t>'equal'</a:t>
            </a:r>
            <a:r>
              <a:rPr lang="en-US" sz="1400" dirty="0"/>
              <a:t>);</a:t>
            </a:r>
            <a:br>
              <a:rPr lang="en-US" sz="1400" dirty="0"/>
            </a:br>
            <a:r>
              <a:rPr lang="en-US" sz="1400" dirty="0" err="1"/>
              <a:t>plt.show</a:t>
            </a:r>
            <a:r>
              <a:rPr lang="en-US" sz="1400" dirty="0"/>
              <a:t>();</a:t>
            </a:r>
            <a:br>
              <a:rPr lang="en-US" sz="1400" dirty="0"/>
            </a:br>
            <a:r>
              <a:rPr lang="en-US" sz="1400" dirty="0" err="1"/>
              <a:t>self</a:t>
            </a:r>
            <a:r>
              <a:rPr lang="en-US" sz="1400" dirty="0" err="1"/>
              <a:t>.AnalysisTwitterWindow.mainloop</a:t>
            </a:r>
            <a:r>
              <a:rPr lang="en-US" sz="1400" dirty="0"/>
              <a:t>();</a:t>
            </a:r>
            <a:br>
              <a:rPr lang="en-US" sz="1400" dirty="0"/>
            </a:br>
            <a:endParaRPr sz="1400" dirty="0">
              <a:solidFill>
                <a:srgbClr val="FFFFFF"/>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603450" y="197427"/>
            <a:ext cx="6366900" cy="3688772"/>
          </a:xfrm>
          <a:prstGeom prst="rect">
            <a:avLst/>
          </a:prstGeom>
        </p:spPr>
        <p:txBody>
          <a:bodyPr spcFirstLastPara="1" wrap="square" lIns="91425" tIns="91425" rIns="91425" bIns="91425" anchor="ctr" anchorCtr="0">
            <a:noAutofit/>
          </a:bodyPr>
          <a:lstStyle/>
          <a:p>
            <a:pPr marR="38100" algn="l">
              <a:lnSpc>
                <a:spcPct val="150000"/>
              </a:lnSpc>
              <a:spcBef>
                <a:spcPts val="300"/>
              </a:spcBef>
            </a:pPr>
            <a:r>
              <a:rPr lang="en-US" sz="1100" b="0" dirty="0" smtClean="0"/>
              <a:t>                         </a:t>
            </a:r>
            <a:br>
              <a:rPr lang="en-US" sz="1100" b="0" dirty="0" smtClean="0"/>
            </a:br>
            <a:r>
              <a:rPr lang="en-US" sz="1100" b="0" dirty="0" smtClean="0"/>
              <a:t>When we </a:t>
            </a:r>
            <a:r>
              <a:rPr lang="en-US" sz="1100" b="0" dirty="0"/>
              <a:t>talk about “</a:t>
            </a:r>
            <a:r>
              <a:rPr lang="en-US" sz="1100" b="0" dirty="0" err="1"/>
              <a:t>Matplotlib</a:t>
            </a:r>
            <a:r>
              <a:rPr lang="en-US" sz="1100" b="0" dirty="0"/>
              <a:t>”, </a:t>
            </a:r>
            <a:r>
              <a:rPr lang="en-US" sz="1100" b="0" dirty="0" smtClean="0"/>
              <a:t>we </a:t>
            </a:r>
            <a:r>
              <a:rPr lang="en-US" sz="1100" b="0" dirty="0"/>
              <a:t>talk about the whole Python data visualization package. Secondly, </a:t>
            </a:r>
            <a:r>
              <a:rPr lang="en-US" sz="1100" dirty="0" err="1"/>
              <a:t>pyplot</a:t>
            </a:r>
            <a:r>
              <a:rPr lang="en-US" sz="1100" b="0" dirty="0"/>
              <a:t> is a module in the </a:t>
            </a:r>
            <a:r>
              <a:rPr lang="en-US" sz="1100" dirty="0" err="1"/>
              <a:t>matplotlib</a:t>
            </a:r>
            <a:r>
              <a:rPr lang="en-US" sz="1100" b="0" dirty="0"/>
              <a:t> package. That’s why you often see </a:t>
            </a:r>
            <a:r>
              <a:rPr lang="en-US" sz="1100" dirty="0" err="1"/>
              <a:t>matplotlib.pyplot</a:t>
            </a:r>
            <a:r>
              <a:rPr lang="en-US" sz="1100" b="0" dirty="0"/>
              <a:t> in code. The module provides an interface that allows you to implicitly and automatically create figures and axes to achieve the desired plot</a:t>
            </a:r>
            <a:r>
              <a:rPr lang="en-US" sz="1100" b="0" dirty="0" smtClean="0"/>
              <a:t>.</a:t>
            </a:r>
            <a:br>
              <a:rPr lang="en-US" sz="1100" b="0" dirty="0" smtClean="0"/>
            </a:br>
            <a:r>
              <a:rPr lang="en-US" sz="1100" b="0" dirty="0"/>
              <a:t>Lastly, </a:t>
            </a:r>
            <a:r>
              <a:rPr lang="en-US" sz="1100" dirty="0" err="1"/>
              <a:t>pylab</a:t>
            </a:r>
            <a:r>
              <a:rPr lang="en-US" sz="1100" b="0" dirty="0"/>
              <a:t> is another module, but it gets installed alongside the </a:t>
            </a:r>
            <a:r>
              <a:rPr lang="en-US" sz="1100" dirty="0" err="1"/>
              <a:t>matplotlib</a:t>
            </a:r>
            <a:r>
              <a:rPr lang="en-US" sz="1100" b="0" dirty="0"/>
              <a:t> package. It bulk imports </a:t>
            </a:r>
            <a:r>
              <a:rPr lang="en-US" sz="1100" dirty="0" err="1"/>
              <a:t>pyplot</a:t>
            </a:r>
            <a:r>
              <a:rPr lang="en-US" sz="1100" b="0" dirty="0"/>
              <a:t> and the </a:t>
            </a:r>
            <a:r>
              <a:rPr lang="en-US" sz="1100" dirty="0" err="1"/>
              <a:t>numpy</a:t>
            </a:r>
            <a:r>
              <a:rPr lang="en-US" sz="1100" b="0" dirty="0"/>
              <a:t> library and was generally recommended when </a:t>
            </a:r>
            <a:r>
              <a:rPr lang="en-US" sz="1100" b="0" dirty="0" smtClean="0"/>
              <a:t>we are  </a:t>
            </a:r>
            <a:r>
              <a:rPr lang="en-US" sz="1100" b="0" dirty="0"/>
              <a:t>working with arrays, doing mathematics interactively and wanted access to plotting features.</a:t>
            </a:r>
            <a:endParaRPr sz="11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489650" y="431325"/>
            <a:ext cx="3504900" cy="7740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smtClean="0"/>
              <a:t>What is </a:t>
            </a:r>
            <a:r>
              <a:rPr lang="en-US" sz="2400" dirty="0" err="1" smtClean="0"/>
              <a:t>Subplote</a:t>
            </a:r>
            <a:r>
              <a:rPr lang="en-US" sz="2400" dirty="0" smtClean="0"/>
              <a:t>?</a:t>
            </a:r>
            <a:endParaRPr sz="2400" dirty="0"/>
          </a:p>
        </p:txBody>
      </p:sp>
      <p:sp>
        <p:nvSpPr>
          <p:cNvPr id="303" name="Google Shape;303;p17"/>
          <p:cNvSpPr txBox="1">
            <a:spLocks noGrp="1"/>
          </p:cNvSpPr>
          <p:nvPr>
            <p:ph type="body" idx="1"/>
          </p:nvPr>
        </p:nvSpPr>
        <p:spPr>
          <a:xfrm>
            <a:off x="1035500" y="1460550"/>
            <a:ext cx="2413200" cy="1111200"/>
          </a:xfrm>
          <a:prstGeom prst="rect">
            <a:avLst/>
          </a:prstGeom>
        </p:spPr>
        <p:txBody>
          <a:bodyPr spcFirstLastPara="1" wrap="square" lIns="91425" tIns="91425" rIns="91425" bIns="91425" anchor="t" anchorCtr="0">
            <a:noAutofit/>
          </a:bodyPr>
          <a:lstStyle/>
          <a:p>
            <a:pPr marL="0" lvl="0" indent="0">
              <a:buNone/>
            </a:pPr>
            <a:r>
              <a:rPr lang="en-US" sz="1200" dirty="0" smtClean="0"/>
              <a:t>We </a:t>
            </a:r>
            <a:r>
              <a:rPr lang="en-US" sz="1200" dirty="0"/>
              <a:t>use subplots to set up and place your Axes on a regular grid. So that means that in most cases, Axes and subplot are synonymous, they will designate the same thing. When you do call subplot to add Axes to your figure, do so with the </a:t>
            </a:r>
            <a:r>
              <a:rPr lang="en-US" sz="1200" dirty="0" err="1"/>
              <a:t>add_subplots</a:t>
            </a:r>
            <a:r>
              <a:rPr lang="en-US" sz="1200" dirty="0"/>
              <a:t>()</a:t>
            </a:r>
            <a:r>
              <a:rPr lang="en-US" sz="1200" dirty="0"/>
              <a:t> function</a:t>
            </a:r>
            <a:endParaRPr sz="1200" dirty="0">
              <a:solidFill>
                <a:srgbClr val="FFFFFF"/>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54075" y="465475"/>
            <a:ext cx="5057116"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How to change the size of Figures</a:t>
            </a:r>
            <a:endParaRPr sz="2400" dirty="0"/>
          </a:p>
        </p:txBody>
      </p:sp>
      <p:sp>
        <p:nvSpPr>
          <p:cNvPr id="2" name="Text Placeholder 1"/>
          <p:cNvSpPr>
            <a:spLocks noGrp="1"/>
          </p:cNvSpPr>
          <p:nvPr>
            <p:ph type="body" idx="1"/>
          </p:nvPr>
        </p:nvSpPr>
        <p:spPr/>
        <p:txBody>
          <a:bodyPr/>
          <a:lstStyle/>
          <a:p>
            <a:r>
              <a:rPr lang="en-US" dirty="0"/>
              <a:t>Add an argument </a:t>
            </a:r>
            <a:r>
              <a:rPr lang="en-US" dirty="0" err="1"/>
              <a:t>figsize</a:t>
            </a:r>
            <a:r>
              <a:rPr lang="en-US" dirty="0"/>
              <a:t> to your </a:t>
            </a:r>
            <a:r>
              <a:rPr lang="en-US" dirty="0" err="1"/>
              <a:t>plt.figure</a:t>
            </a:r>
            <a:r>
              <a:rPr lang="en-US" dirty="0"/>
              <a:t>()</a:t>
            </a:r>
            <a:r>
              <a:rPr lang="en-US" dirty="0"/>
              <a:t> function of the </a:t>
            </a:r>
            <a:r>
              <a:rPr lang="en-US" dirty="0" err="1"/>
              <a:t>pyplot</a:t>
            </a:r>
            <a:r>
              <a:rPr lang="en-US" dirty="0"/>
              <a:t> module; </a:t>
            </a:r>
            <a:r>
              <a:rPr lang="en-US" dirty="0" smtClean="0"/>
              <a:t>we </a:t>
            </a:r>
            <a:r>
              <a:rPr lang="en-US" dirty="0"/>
              <a:t>just have to specify a tuple with the width and </a:t>
            </a:r>
            <a:r>
              <a:rPr lang="en-US" dirty="0" err="1"/>
              <a:t>hight</a:t>
            </a:r>
            <a:r>
              <a:rPr lang="en-US" dirty="0"/>
              <a:t> of </a:t>
            </a:r>
            <a:r>
              <a:rPr lang="en-US" dirty="0" smtClean="0"/>
              <a:t> </a:t>
            </a:r>
            <a:r>
              <a:rPr lang="en-US" dirty="0"/>
              <a:t>figure in inches, just like this </a:t>
            </a:r>
            <a:r>
              <a:rPr lang="en-US" dirty="0" err="1"/>
              <a:t>plt.figure</a:t>
            </a:r>
            <a:r>
              <a:rPr lang="en-US" dirty="0"/>
              <a:t>(</a:t>
            </a:r>
            <a:r>
              <a:rPr lang="en-US" dirty="0" err="1"/>
              <a:t>figsize</a:t>
            </a:r>
            <a:r>
              <a:rPr lang="en-US" dirty="0"/>
              <a:t>=(3,4))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512400" y="249275"/>
            <a:ext cx="3436500" cy="141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smtClean="0"/>
              <a:t>Deleting an axes</a:t>
            </a:r>
            <a:endParaRPr sz="2400" dirty="0"/>
          </a:p>
        </p:txBody>
      </p:sp>
      <p:sp>
        <p:nvSpPr>
          <p:cNvPr id="2" name="Text Placeholder 1"/>
          <p:cNvSpPr>
            <a:spLocks noGrp="1"/>
          </p:cNvSpPr>
          <p:nvPr>
            <p:ph type="body" idx="1"/>
          </p:nvPr>
        </p:nvSpPr>
        <p:spPr/>
        <p:txBody>
          <a:bodyPr/>
          <a:lstStyle/>
          <a:p>
            <a:r>
              <a:rPr lang="en-US" dirty="0"/>
              <a:t>If </a:t>
            </a:r>
            <a:r>
              <a:rPr lang="en-US" dirty="0" smtClean="0"/>
              <a:t>we </a:t>
            </a:r>
            <a:r>
              <a:rPr lang="en-US" dirty="0"/>
              <a:t>ever want to remove an axes form </a:t>
            </a:r>
            <a:r>
              <a:rPr lang="en-US" dirty="0" smtClean="0"/>
              <a:t>our </a:t>
            </a:r>
            <a:r>
              <a:rPr lang="en-US" dirty="0"/>
              <a:t>plot, </a:t>
            </a:r>
            <a:r>
              <a:rPr lang="en-US" dirty="0" smtClean="0"/>
              <a:t>we </a:t>
            </a:r>
            <a:r>
              <a:rPr lang="en-US" dirty="0"/>
              <a:t>can use </a:t>
            </a:r>
            <a:r>
              <a:rPr lang="en-US" dirty="0" err="1"/>
              <a:t>delaxes</a:t>
            </a:r>
            <a:r>
              <a:rPr lang="en-US" dirty="0"/>
              <a:t>() to remove and update the current axes:</a:t>
            </a:r>
          </a:p>
          <a:p>
            <a:r>
              <a:rPr lang="en-US" dirty="0"/>
              <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491618" y="93411"/>
            <a:ext cx="3436500" cy="27017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smtClean="0"/>
              <a:t>References:</a:t>
            </a:r>
            <a:endParaRPr sz="2400" dirty="0"/>
          </a:p>
        </p:txBody>
      </p:sp>
      <p:sp>
        <p:nvSpPr>
          <p:cNvPr id="2" name="Text Placeholder 1"/>
          <p:cNvSpPr>
            <a:spLocks noGrp="1"/>
          </p:cNvSpPr>
          <p:nvPr>
            <p:ph type="body" idx="1"/>
          </p:nvPr>
        </p:nvSpPr>
        <p:spPr/>
        <p:txBody>
          <a:bodyPr/>
          <a:lstStyle/>
          <a:p>
            <a:pPr marL="146050" indent="0">
              <a:buNone/>
            </a:pPr>
            <a:r>
              <a:rPr lang="en-US" dirty="0" smtClean="0">
                <a:hlinkClick r:id="rId3"/>
              </a:rPr>
              <a:t>“www.wikipedia.org</a:t>
            </a:r>
            <a:r>
              <a:rPr lang="en-US" dirty="0" smtClean="0"/>
              <a:t>”</a:t>
            </a:r>
          </a:p>
          <a:p>
            <a:pPr marL="146050" indent="0">
              <a:buNone/>
            </a:pPr>
            <a:r>
              <a:rPr lang="en-US" dirty="0" smtClean="0"/>
              <a:t>“www.datacamp.com”</a:t>
            </a:r>
          </a:p>
          <a:p>
            <a:pPr marL="146050" indent="0">
              <a:buNone/>
            </a:pPr>
            <a:r>
              <a:rPr lang="en-US" dirty="0" smtClean="0"/>
              <a:t> </a:t>
            </a:r>
            <a:endParaRPr lang="en-US" dirty="0"/>
          </a:p>
          <a:p>
            <a:r>
              <a:rPr lang="en-US" dirty="0"/>
              <a:t/>
            </a:r>
            <a:br>
              <a:rPr lang="en-US" dirty="0"/>
            </a:br>
            <a:endParaRPr lang="en-US" dirty="0"/>
          </a:p>
        </p:txBody>
      </p:sp>
    </p:spTree>
    <p:extLst>
      <p:ext uri="{BB962C8B-B14F-4D97-AF65-F5344CB8AC3E}">
        <p14:creationId xmlns:p14="http://schemas.microsoft.com/office/powerpoint/2010/main" val="287368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2"/>
          <p:cNvSpPr txBox="1">
            <a:spLocks noGrp="1"/>
          </p:cNvSpPr>
          <p:nvPr>
            <p:ph type="ctrTitle"/>
          </p:nvPr>
        </p:nvSpPr>
        <p:spPr>
          <a:xfrm>
            <a:off x="824000" y="980029"/>
            <a:ext cx="4255500" cy="250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a:t>Thank you!</a:t>
            </a:r>
            <a:endParaRPr sz="720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109</Words>
  <Application>Microsoft Office PowerPoint</Application>
  <PresentationFormat>On-screen Show (16:9)</PresentationFormat>
  <Paragraphs>20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Nunito</vt:lpstr>
      <vt:lpstr>Maven Pro</vt:lpstr>
      <vt:lpstr>Momentum</vt:lpstr>
      <vt:lpstr>SENTIMENT ANALYSIS SYSTEM</vt:lpstr>
      <vt:lpstr>Matplotlib</vt:lpstr>
      <vt:lpstr>Pseudo code </vt:lpstr>
      <vt:lpstr>                          When we talk about “Matplotlib”, we talk about the whole Python data visualization package. Secondly, pyplot is a module in the matplotlib package. That’s why you often see matplotlib.pyplot in code. The module provides an interface that allows you to implicitly and automatically create figures and axes to achieve the desired plot. Lastly, pylab is another module, but it gets installed alongside the matplotlib package. It bulk imports pyplot and the numpy library and was generally recommended when we are  working with arrays, doing mathematics interactively and wanted access to plotting features.</vt:lpstr>
      <vt:lpstr>What is Subplote?</vt:lpstr>
      <vt:lpstr>How to change the size of Figures</vt:lpstr>
      <vt:lpstr>Deleting an axes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SYSTEM</dc:title>
  <cp:lastModifiedBy>USER</cp:lastModifiedBy>
  <cp:revision>4</cp:revision>
  <dcterms:modified xsi:type="dcterms:W3CDTF">2019-08-02T15:57:55Z</dcterms:modified>
</cp:coreProperties>
</file>